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1661" r:id="rId2"/>
    <p:sldId id="1662" r:id="rId3"/>
    <p:sldId id="1663" r:id="rId4"/>
    <p:sldId id="1672" r:id="rId5"/>
    <p:sldId id="1666" r:id="rId6"/>
    <p:sldId id="1673" r:id="rId7"/>
    <p:sldId id="1669" r:id="rId8"/>
    <p:sldId id="1674" r:id="rId9"/>
    <p:sldId id="1668" r:id="rId10"/>
    <p:sldId id="321" r:id="rId11"/>
    <p:sldId id="3055" r:id="rId12"/>
    <p:sldId id="3054" r:id="rId13"/>
    <p:sldId id="1670" r:id="rId14"/>
    <p:sldId id="1671" r:id="rId15"/>
    <p:sldId id="1649" r:id="rId1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3083" autoAdjust="0"/>
  </p:normalViewPr>
  <p:slideViewPr>
    <p:cSldViewPr>
      <p:cViewPr varScale="1">
        <p:scale>
          <a:sx n="130" d="100"/>
          <a:sy n="130" d="100"/>
        </p:scale>
        <p:origin x="184" y="10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535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68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32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1320185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82" y="121188"/>
            <a:ext cx="4432852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Direct Measurement Test Packet for Packet Loss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1012630"/>
            <a:ext cx="4560404" cy="377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200" kern="0" dirty="0"/>
              <a:t>Stand-alone Direct Measurement test packet defined</a:t>
            </a:r>
          </a:p>
          <a:p>
            <a:pPr lvl="1"/>
            <a:r>
              <a:rPr lang="en-US" sz="1200" kern="0" dirty="0"/>
              <a:t>Hardware efficient counter-stamping</a:t>
            </a:r>
          </a:p>
          <a:p>
            <a:pPr lvl="2"/>
            <a:r>
              <a:rPr lang="en-US" sz="1200" kern="0" dirty="0"/>
              <a:t>Well-known locations for transmit and receive traffic counters</a:t>
            </a:r>
          </a:p>
          <a:p>
            <a:pPr lvl="1"/>
            <a:r>
              <a:rPr lang="en-US" sz="1200" kern="0" dirty="0"/>
              <a:t>Block number of the counters for alternate marking method [RFC 8321]</a:t>
            </a:r>
          </a:p>
          <a:p>
            <a:pPr lvl="1"/>
            <a:r>
              <a:rPr lang="en-US" sz="1200" kern="0" dirty="0"/>
              <a:t>Traffic class of the counters for per class packet loss</a:t>
            </a:r>
          </a:p>
          <a:p>
            <a:r>
              <a:rPr lang="en-US" sz="1200" kern="0" dirty="0"/>
              <a:t>Direct Measurement test packet is also defined for authenticated mode</a:t>
            </a:r>
          </a:p>
          <a:p>
            <a:r>
              <a:rPr lang="en-US" sz="1200" kern="0" dirty="0"/>
              <a:t>User-configured destination UDP </a:t>
            </a:r>
            <a:r>
              <a:rPr lang="en-US" sz="1200" b="1" kern="0" dirty="0">
                <a:solidFill>
                  <a:srgbClr val="0070C0"/>
                </a:solidFill>
              </a:rPr>
              <a:t>Port2</a:t>
            </a:r>
            <a:r>
              <a:rPr lang="en-US" sz="1200" kern="0" dirty="0"/>
              <a:t> is used for identifying direct measurement test packets</a:t>
            </a:r>
          </a:p>
          <a:p>
            <a:r>
              <a:rPr lang="en-US" sz="1200" kern="0" dirty="0"/>
              <a:t>Does not modify the existing STAMP procedure as different destination UDP port is used for direct measurement </a:t>
            </a:r>
            <a:r>
              <a:rPr lang="en-US" sz="1200" kern="0"/>
              <a:t>test packets</a:t>
            </a:r>
          </a:p>
          <a:p>
            <a:r>
              <a:rPr lang="en-US" sz="1200" kern="0"/>
              <a:t>Flags</a:t>
            </a:r>
            <a:endParaRPr lang="en-US" sz="1200" kern="0" dirty="0"/>
          </a:p>
          <a:p>
            <a:pPr lvl="1"/>
            <a:r>
              <a:rPr lang="en-US" sz="1200" kern="0" dirty="0"/>
              <a:t>X set to 1 for 64-Bit Counter, set to 0 for 32-Bit Counter</a:t>
            </a:r>
          </a:p>
          <a:p>
            <a:pPr lvl="1"/>
            <a:r>
              <a:rPr lang="en-US" sz="1200" kern="0" dirty="0"/>
              <a:t>B set to 1 for Byte Counter, set to 0 for Packet Counter</a:t>
            </a:r>
          </a:p>
          <a:p>
            <a:pPr lvl="1"/>
            <a:r>
              <a:rPr lang="en-US" sz="1200" kern="0" dirty="0"/>
              <a:t>T set to 1 for Sender-DSCP scoped Counter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1604" y="474029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62150"/>
            <a:ext cx="4241524" cy="4355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 direct measurement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|X|B|T| Reserved|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|X|B|T|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Reserved|Sender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 Block Nu|  MBZ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es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-Sender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TTL|Sender-DSCP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MBZ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</a:rPr>
              <a:t>     Figure: Session-Reflector Direct Measurement Test Packet</a:t>
            </a:r>
            <a:endParaRPr kumimoji="0" lang="en-US" altLang="en-US" sz="18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B8C1-E00C-9540-BBDE-60963DFE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Measurement Test Packet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D67C0-89E5-374E-B41C-9DEF915C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041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C7FE1-4960-BC41-A460-DC72E1AC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5251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6A720A-6AD8-EC49-B5E6-EC81581B6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725" y="874514"/>
            <a:ext cx="4474029" cy="3809404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100" dirty="0"/>
              <a:t>STAMP Direct Measurement TLV 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Suitable for collecting data packet counters from control plane (distributed forwarding plane)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Direct Measurement TLV supports </a:t>
            </a:r>
            <a:r>
              <a:rPr lang="en-US" sz="1100" b="1" dirty="0"/>
              <a:t>32-bit packet</a:t>
            </a:r>
            <a:r>
              <a:rPr lang="en-US" sz="1100" dirty="0"/>
              <a:t> counters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Does not support per-traffic class direct measurement (DSCP TLV processing not specified for Counters)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STAMP TLV processing in hardware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Counter not at fixed location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Counter location deeper into the packet (Eth 18, IPv6 40, UDP 8, STAMP 44, TLV Type 4, Total = 114 Byte) – load into write-able memory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Hardware needs to write both timestamp and counter in the injected packet – not capable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Session-reflector hardware to parse STAMP TLVs in receive packets to decide if receive counter to be punted to the control-plane</a:t>
            </a:r>
          </a:p>
          <a:p>
            <a:pPr>
              <a:buFont typeface="+mj-lt"/>
              <a:buAutoNum type="arabicPeriod"/>
            </a:pPr>
            <a:endParaRPr lang="en-US" sz="1100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FA87E178-4F83-6041-AC6A-C4AD6FF8ED38}"/>
              </a:ext>
            </a:extLst>
          </p:cNvPr>
          <p:cNvSpPr txBox="1">
            <a:spLocks/>
          </p:cNvSpPr>
          <p:nvPr/>
        </p:nvSpPr>
        <p:spPr bwMode="auto">
          <a:xfrm>
            <a:off x="4724400" y="874513"/>
            <a:ext cx="4223658" cy="380940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100" kern="0" dirty="0"/>
              <a:t>Direct Measurement Test Packet</a:t>
            </a:r>
          </a:p>
          <a:p>
            <a:pPr>
              <a:buFont typeface="+mj-lt"/>
              <a:buAutoNum type="arabicPeriod"/>
            </a:pPr>
            <a:r>
              <a:rPr lang="en-US" sz="1100" kern="0" dirty="0"/>
              <a:t>Suitable for collecting data packet counters from hardware – inline counter-stamping (for P2P connections)</a:t>
            </a:r>
          </a:p>
          <a:p>
            <a:pPr>
              <a:buFont typeface="+mj-lt"/>
              <a:buAutoNum type="arabicPeriod"/>
            </a:pPr>
            <a:r>
              <a:rPr lang="en-US" sz="1100" kern="0" dirty="0"/>
              <a:t>Direct Measurement Test Packet supports </a:t>
            </a:r>
            <a:r>
              <a:rPr lang="en-US" sz="1100" b="1" kern="0" dirty="0"/>
              <a:t>32-bit</a:t>
            </a:r>
            <a:r>
              <a:rPr lang="en-US" sz="1100" kern="0" dirty="0"/>
              <a:t> </a:t>
            </a:r>
            <a:r>
              <a:rPr lang="en-US" sz="1100" b="1" kern="0" dirty="0"/>
              <a:t>packet and byte </a:t>
            </a:r>
            <a:r>
              <a:rPr lang="en-US" sz="1100" kern="0" dirty="0"/>
              <a:t>counters</a:t>
            </a:r>
          </a:p>
          <a:p>
            <a:pPr>
              <a:buFont typeface="+mj-lt"/>
              <a:buAutoNum type="arabicPeriod"/>
            </a:pPr>
            <a:r>
              <a:rPr lang="en-US" sz="1100" kern="0" dirty="0"/>
              <a:t>Direct Measurement Test Packet supports </a:t>
            </a:r>
            <a:r>
              <a:rPr lang="en-US" sz="1100" b="1" kern="0" dirty="0"/>
              <a:t>64-bit</a:t>
            </a:r>
            <a:r>
              <a:rPr lang="en-US" sz="1100" kern="0" dirty="0"/>
              <a:t> </a:t>
            </a:r>
            <a:r>
              <a:rPr lang="en-US" sz="1100" b="1" kern="0" dirty="0"/>
              <a:t>packet and byte </a:t>
            </a:r>
            <a:r>
              <a:rPr lang="en-US" sz="1100" kern="0" dirty="0"/>
              <a:t>counters</a:t>
            </a:r>
          </a:p>
          <a:p>
            <a:pPr>
              <a:buFont typeface="+mj-lt"/>
              <a:buAutoNum type="arabicPeriod"/>
            </a:pPr>
            <a:r>
              <a:rPr lang="en-US" sz="1100" kern="0" dirty="0"/>
              <a:t>Direct Measurement Test Packet identifies the block number of the counters - used for alternate marking method (RFC 8321)</a:t>
            </a:r>
          </a:p>
          <a:p>
            <a:pPr>
              <a:buFont typeface="+mj-lt"/>
              <a:buAutoNum type="arabicPeriod"/>
            </a:pPr>
            <a:r>
              <a:rPr lang="en-US" sz="1100" kern="0" dirty="0"/>
              <a:t>Per traffic-class counter collection (per traffic-class loss measurement) (e.g., drop best effort traffic)</a:t>
            </a:r>
          </a:p>
          <a:p>
            <a:pPr>
              <a:buFont typeface="+mj-lt"/>
              <a:buAutoNum type="arabicPeriod"/>
            </a:pPr>
            <a:r>
              <a:rPr lang="en-US" sz="1100" kern="0" dirty="0"/>
              <a:t>No TLV processing in hardware</a:t>
            </a:r>
          </a:p>
          <a:p>
            <a:pPr>
              <a:buFont typeface="+mj-lt"/>
              <a:buAutoNum type="arabicPeriod"/>
            </a:pPr>
            <a:r>
              <a:rPr lang="en-US" sz="1100" kern="0" dirty="0"/>
              <a:t>Two-way direct measurement for links with reply packet with transmit counter at the same location – important property for hardware counter-stamping 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Counter at fixed location, well-known location for SRv6 network programming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Counter location earlier into the packet  (Eth 18, IPv6 40, UDP 8, Seq 4, Total = 70 Byte)</a:t>
            </a:r>
            <a:endParaRPr lang="en-US" sz="1100" kern="0" dirty="0"/>
          </a:p>
        </p:txBody>
      </p:sp>
    </p:spTree>
    <p:extLst>
      <p:ext uri="{BB962C8B-B14F-4D97-AF65-F5344CB8AC3E}">
        <p14:creationId xmlns:p14="http://schemas.microsoft.com/office/powerpoint/2010/main" val="671161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ular Callout 27">
            <a:extLst>
              <a:ext uri="{FF2B5EF4-FFF2-40B4-BE49-F238E27FC236}">
                <a16:creationId xmlns:a16="http://schemas.microsoft.com/office/drawing/2014/main" id="{CBAA138F-2CEA-4473-835A-18AEC15829E1}"/>
              </a:ext>
            </a:extLst>
          </p:cNvPr>
          <p:cNvSpPr/>
          <p:nvPr/>
        </p:nvSpPr>
        <p:spPr bwMode="auto">
          <a:xfrm>
            <a:off x="1640014" y="2224507"/>
            <a:ext cx="807377" cy="260302"/>
          </a:xfrm>
          <a:prstGeom prst="wedgeRoundRectCallout">
            <a:avLst>
              <a:gd name="adj1" fmla="val -33284"/>
              <a:gd name="adj2" fmla="val -225175"/>
              <a:gd name="adj3" fmla="val 16667"/>
            </a:avLst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143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kumimoji="0" lang="en-US" sz="110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kumimoji="0" lang="en-US" sz="110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itle 2"/>
          <p:cNvSpPr txBox="1">
            <a:spLocks/>
          </p:cNvSpPr>
          <p:nvPr/>
        </p:nvSpPr>
        <p:spPr bwMode="auto">
          <a:xfrm>
            <a:off x="462126" y="196884"/>
            <a:ext cx="8219748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Loss Direct Measurement</a:t>
            </a:r>
          </a:p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Inline Counter-stamping in Hardware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368C06FA-081C-49D7-9C77-0D814D62D5F5}"/>
              </a:ext>
            </a:extLst>
          </p:cNvPr>
          <p:cNvSpPr/>
          <p:nvPr/>
        </p:nvSpPr>
        <p:spPr>
          <a:xfrm>
            <a:off x="3153455" y="1659535"/>
            <a:ext cx="219456" cy="219456"/>
          </a:xfrm>
          <a:prstGeom prst="ellipse">
            <a:avLst/>
          </a:prstGeom>
          <a:noFill/>
          <a:ln w="3810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A350B2C-B724-4674-97E3-2CF0AF13068D}"/>
              </a:ext>
            </a:extLst>
          </p:cNvPr>
          <p:cNvSpPr/>
          <p:nvPr/>
        </p:nvSpPr>
        <p:spPr>
          <a:xfrm>
            <a:off x="1558989" y="1668679"/>
            <a:ext cx="219456" cy="219456"/>
          </a:xfrm>
          <a:prstGeom prst="ellipse">
            <a:avLst/>
          </a:prstGeom>
          <a:noFill/>
          <a:ln w="3810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61" name="Down Arrow 84">
            <a:extLst>
              <a:ext uri="{FF2B5EF4-FFF2-40B4-BE49-F238E27FC236}">
                <a16:creationId xmlns:a16="http://schemas.microsoft.com/office/drawing/2014/main" id="{5ED5220D-7439-4496-8A23-28A6BFD05925}"/>
              </a:ext>
            </a:extLst>
          </p:cNvPr>
          <p:cNvSpPr/>
          <p:nvPr/>
        </p:nvSpPr>
        <p:spPr>
          <a:xfrm rot="16200000">
            <a:off x="1942787" y="1739351"/>
            <a:ext cx="125006" cy="326374"/>
          </a:xfrm>
          <a:prstGeom prst="downArrow">
            <a:avLst>
              <a:gd name="adj1" fmla="val 39181"/>
              <a:gd name="adj2" fmla="val 6150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CC4903E4-8DD5-4797-8DD2-1EEDB990F97E}"/>
              </a:ext>
            </a:extLst>
          </p:cNvPr>
          <p:cNvCxnSpPr>
            <a:cxnSpLocks/>
            <a:stCxn id="216" idx="6"/>
            <a:endCxn id="184" idx="2"/>
          </p:cNvCxnSpPr>
          <p:nvPr/>
        </p:nvCxnSpPr>
        <p:spPr>
          <a:xfrm flipV="1">
            <a:off x="1778445" y="1769263"/>
            <a:ext cx="1375010" cy="914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534103" y="2684799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Way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Counters – counter-stamping in hardware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37C330-061A-4D11-B791-663C35AE8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30" y="1998896"/>
            <a:ext cx="1858270" cy="2602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EDEA6A-B814-4903-B375-7ACD7A460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419" y="1280835"/>
            <a:ext cx="1771035" cy="268339"/>
          </a:xfrm>
          <a:prstGeom prst="rect">
            <a:avLst/>
          </a:prstGeom>
        </p:spPr>
      </p:pic>
      <p:sp>
        <p:nvSpPr>
          <p:cNvPr id="33" name="Rounded Rectangular Callout 27">
            <a:extLst>
              <a:ext uri="{FF2B5EF4-FFF2-40B4-BE49-F238E27FC236}">
                <a16:creationId xmlns:a16="http://schemas.microsoft.com/office/drawing/2014/main" id="{5B66A804-559C-44DA-9263-5AAB6E584282}"/>
              </a:ext>
            </a:extLst>
          </p:cNvPr>
          <p:cNvSpPr/>
          <p:nvPr/>
        </p:nvSpPr>
        <p:spPr bwMode="auto">
          <a:xfrm>
            <a:off x="3014860" y="2225740"/>
            <a:ext cx="807377" cy="260302"/>
          </a:xfrm>
          <a:prstGeom prst="wedgeRoundRectCallout">
            <a:avLst>
              <a:gd name="adj1" fmla="val -33284"/>
              <a:gd name="adj2" fmla="val -225175"/>
              <a:gd name="adj3" fmla="val 16667"/>
            </a:avLst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143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kumimoji="0" lang="en-US" sz="110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kumimoji="0" lang="en-US" sz="110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26C513-7470-4B7E-A306-AF186112A1AA}"/>
              </a:ext>
            </a:extLst>
          </p:cNvPr>
          <p:cNvSpPr txBox="1"/>
          <p:nvPr/>
        </p:nvSpPr>
        <p:spPr>
          <a:xfrm>
            <a:off x="2939802" y="1390336"/>
            <a:ext cx="381048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89D29B-E69E-4D8C-996E-D88AD5BCCE67}"/>
              </a:ext>
            </a:extLst>
          </p:cNvPr>
          <p:cNvSpPr txBox="1"/>
          <p:nvPr/>
        </p:nvSpPr>
        <p:spPr>
          <a:xfrm>
            <a:off x="1669439" y="1390513"/>
            <a:ext cx="381048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804B2D-2257-F24C-8F26-69ECD9F3168B}"/>
              </a:ext>
            </a:extLst>
          </p:cNvPr>
          <p:cNvSpPr txBox="1"/>
          <p:nvPr/>
        </p:nvSpPr>
        <p:spPr>
          <a:xfrm>
            <a:off x="938631" y="1632921"/>
            <a:ext cx="600659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171B4-8F2B-B348-BFD7-91DA8AD8E4E2}"/>
              </a:ext>
            </a:extLst>
          </p:cNvPr>
          <p:cNvSpPr txBox="1"/>
          <p:nvPr/>
        </p:nvSpPr>
        <p:spPr>
          <a:xfrm>
            <a:off x="3426249" y="1632921"/>
            <a:ext cx="709663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Reflector</a:t>
            </a:r>
          </a:p>
        </p:txBody>
      </p:sp>
      <p:sp>
        <p:nvSpPr>
          <p:cNvPr id="38" name="Down Arrow 84">
            <a:extLst>
              <a:ext uri="{FF2B5EF4-FFF2-40B4-BE49-F238E27FC236}">
                <a16:creationId xmlns:a16="http://schemas.microsoft.com/office/drawing/2014/main" id="{4CF0B229-F560-3542-9B4B-4C0897B4C936}"/>
              </a:ext>
            </a:extLst>
          </p:cNvPr>
          <p:cNvSpPr/>
          <p:nvPr/>
        </p:nvSpPr>
        <p:spPr>
          <a:xfrm rot="5400000">
            <a:off x="2904636" y="2013009"/>
            <a:ext cx="125006" cy="326374"/>
          </a:xfrm>
          <a:prstGeom prst="downArrow">
            <a:avLst>
              <a:gd name="adj1" fmla="val 39181"/>
              <a:gd name="adj2" fmla="val 6150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7175" y="1632921"/>
            <a:ext cx="3578944" cy="919804"/>
          </a:xfrm>
        </p:spPr>
        <p:txBody>
          <a:bodyPr/>
          <a:lstStyle/>
          <a:p>
            <a:r>
              <a:rPr lang="en-US" sz="1200" dirty="0"/>
              <a:t>Advertise extended TE metrics – link loss percentage</a:t>
            </a:r>
          </a:p>
          <a:p>
            <a:pPr lvl="1"/>
            <a:r>
              <a:rPr lang="en-US" sz="1000" dirty="0"/>
              <a:t>RFC 8570 (IS-IS)</a:t>
            </a:r>
          </a:p>
          <a:p>
            <a:pPr lvl="1"/>
            <a:r>
              <a:rPr lang="en-US" sz="1000" dirty="0"/>
              <a:t>RFC 7471 (OSPF)</a:t>
            </a:r>
          </a:p>
          <a:p>
            <a:pPr lvl="1"/>
            <a:r>
              <a:rPr lang="en-US" sz="1000" dirty="0"/>
              <a:t>RFC 8571 (BGP-LS)</a:t>
            </a:r>
          </a:p>
          <a:p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30756" y="3439180"/>
            <a:ext cx="4649491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12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538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Test Packet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Figure: Session-Sender Test Packet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Figure: Session-Reflector Test Packet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15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3932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in-band Delay Measurement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 Measurement Test Packet for Packet Loss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links and SR paths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Eliminate per session provisioning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control-channel signaling for sessions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hardware implementation - very high scale for number of sessions and faster detection interval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0719"/>
            <a:ext cx="7924800" cy="364212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600" dirty="0"/>
              <a:t>Draft status: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Draft defines extensions for RFC 8762 - STAMP</a:t>
            </a:r>
          </a:p>
          <a:p>
            <a:pPr marL="1200150" lvl="2" indent="-342900"/>
            <a:r>
              <a:rPr lang="en-US" sz="1600" dirty="0"/>
              <a:t>Updates RFC 8762 due to new field (control code) in the test packet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Extensions specific to SR?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Editorial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Define Abbreviations (BSID, SRH, HMAC-SHA)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Use Test packet, Session-Sender, Session-Reflector terms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Show entire test packet with session-sender control code field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Indicate new packet loss packet is for direct measurement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Move Receive Counter and other Reply test packet fields to Section 4.1 from 3.2</a:t>
            </a:r>
          </a:p>
          <a:p>
            <a:pPr lvl="2"/>
            <a:r>
              <a:rPr lang="en-CA" sz="1600" dirty="0"/>
              <a:t>Explain how the counters and sequence numbers are used to do loss measurement</a:t>
            </a:r>
          </a:p>
          <a:p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85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61523" y="970771"/>
            <a:ext cx="34393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Session-Sender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Reply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the existing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Reply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test packet has been sent over a bidirectional path and the reply is required over the same path in the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Reply Requested.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954" y="1170814"/>
            <a:ext cx="5214523" cy="312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Timestamp  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Code 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           Session-Sender Control Code in Test Packet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866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0281"/>
            <a:ext cx="8229600" cy="3394472"/>
          </a:xfrm>
        </p:spPr>
        <p:txBody>
          <a:bodyPr/>
          <a:lstStyle/>
          <a:p>
            <a:r>
              <a:rPr lang="en-US" sz="1600" dirty="0"/>
              <a:t>Two-way measurement mode for links</a:t>
            </a:r>
          </a:p>
          <a:p>
            <a:pPr lvl="1"/>
            <a:r>
              <a:rPr lang="en-US" sz="1600" dirty="0"/>
              <a:t>Reflector needs to send reply on the same link (</a:t>
            </a:r>
            <a:r>
              <a:rPr lang="en-US" sz="1600" b="1" dirty="0"/>
              <a:t>in-band</a:t>
            </a:r>
            <a:r>
              <a:rPr lang="en-US" sz="1600" dirty="0"/>
              <a:t>) (symmetric delay on forward and reverse link)</a:t>
            </a:r>
          </a:p>
          <a:p>
            <a:r>
              <a:rPr lang="en-US" sz="1600" dirty="0"/>
              <a:t>No way of knowing if one-way or two-way mode from the received STAMP test packet</a:t>
            </a:r>
          </a:p>
          <a:p>
            <a:r>
              <a:rPr lang="en-US" sz="1600" dirty="0"/>
              <a:t>Not scalable to configure for each (session id, source-address) on session-reflector (can have an order of 1K links)</a:t>
            </a:r>
          </a:p>
          <a:p>
            <a:pPr lvl="1"/>
            <a:r>
              <a:rPr lang="en-US" sz="1600" dirty="0"/>
              <a:t>Cannot always send reply on the same incoming interface as the STAMP test packet reply may need to be IP routed</a:t>
            </a:r>
          </a:p>
          <a:p>
            <a:pPr lvl="1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Return Address. Target node address for the reply; different than the Source Address in the test packet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5):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229600" cy="3230165"/>
          </a:xfrm>
        </p:spPr>
        <p:txBody>
          <a:bodyPr/>
          <a:lstStyle/>
          <a:p>
            <a:r>
              <a:rPr lang="en-US" sz="1600" dirty="0"/>
              <a:t>For </a:t>
            </a:r>
            <a:r>
              <a:rPr lang="en-US" sz="1600" dirty="0" err="1"/>
              <a:t>Bidir</a:t>
            </a:r>
            <a:r>
              <a:rPr lang="en-US" sz="1600" dirty="0"/>
              <a:t> SR Policy, reply test packet needs to be sent (</a:t>
            </a:r>
            <a:r>
              <a:rPr lang="en-US" sz="1600" b="1" dirty="0"/>
              <a:t>in-band)</a:t>
            </a:r>
            <a:r>
              <a:rPr lang="en-US" sz="1600" dirty="0"/>
              <a:t> on the reverse SR Policy</a:t>
            </a:r>
          </a:p>
          <a:p>
            <a:r>
              <a:rPr lang="en-US" sz="1600" dirty="0" err="1"/>
              <a:t>Bidir</a:t>
            </a:r>
            <a:r>
              <a:rPr lang="en-US" sz="1600" dirty="0"/>
              <a:t> SR Path (forward and reverse) dynamically computed using CSPF by the head-end node</a:t>
            </a:r>
          </a:p>
          <a:p>
            <a:pPr lvl="1"/>
            <a:r>
              <a:rPr lang="en-US" sz="1600" dirty="0"/>
              <a:t>Path can change often based on topology change, link/node failure in the network, etc.</a:t>
            </a:r>
          </a:p>
          <a:p>
            <a:r>
              <a:rPr lang="en-US" sz="1600" dirty="0"/>
              <a:t>No signaling in SR, possible to use PCE</a:t>
            </a:r>
          </a:p>
          <a:p>
            <a:r>
              <a:rPr lang="en-US" sz="1600" dirty="0"/>
              <a:t>Need per session state on session-reflector node to store reverse paths (each session-id, source-address) – order of 10Ks SR Policy (that can have active and standby candidate-paths and each can have multiple segment-lists)</a:t>
            </a:r>
          </a:p>
          <a:p>
            <a:r>
              <a:rPr lang="en-US" sz="1600" dirty="0"/>
              <a:t>In SR, state is in the packet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      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99357" y="1149180"/>
            <a:ext cx="3924300" cy="2772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test packet.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node of the test packet.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7538</TotalTime>
  <Words>2163</Words>
  <Application>Microsoft Macintosh PowerPoint</Application>
  <PresentationFormat>On-screen Show (16:9)</PresentationFormat>
  <Paragraphs>329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TWAMP (STAMP) Extensions for Segment Routing Networks</vt:lpstr>
      <vt:lpstr>Agenda</vt:lpstr>
      <vt:lpstr>Requirements and Scope</vt:lpstr>
      <vt:lpstr>Review Comments</vt:lpstr>
      <vt:lpstr>STAMP - Session-Sender Control Code Field</vt:lpstr>
      <vt:lpstr>STAMP - Session-Sender Control Code Field</vt:lpstr>
      <vt:lpstr>STAMP - Return Path TLV</vt:lpstr>
      <vt:lpstr>STAMP - Return Path TLV</vt:lpstr>
      <vt:lpstr>STAMP - Destination Node Address TLV</vt:lpstr>
      <vt:lpstr>Stand-alone Direct Measurement Test Packet for Packet Loss</vt:lpstr>
      <vt:lpstr>Direct Measurement TLV vs. Direct Measurement Test Packet</vt:lpstr>
      <vt:lpstr>PowerPoint Presentation</vt:lpstr>
      <vt:lpstr>Next Steps</vt:lpstr>
      <vt:lpstr>PowerPoint Presentation</vt:lpstr>
      <vt:lpstr>STAMP Test Packet with Direct Measurement TLV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1940</cp:revision>
  <dcterms:created xsi:type="dcterms:W3CDTF">2010-06-30T04:12:48Z</dcterms:created>
  <dcterms:modified xsi:type="dcterms:W3CDTF">2021-01-17T18:52:38Z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