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9" r:id="rId3"/>
    <p:sldId id="315" r:id="rId4"/>
    <p:sldId id="317" r:id="rId5"/>
    <p:sldId id="1653" r:id="rId6"/>
    <p:sldId id="318" r:id="rId7"/>
    <p:sldId id="303" r:id="rId8"/>
    <p:sldId id="1652" r:id="rId9"/>
    <p:sldId id="321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/>
    <p:restoredTop sz="93083" autoAdjust="0"/>
  </p:normalViewPr>
  <p:slideViewPr>
    <p:cSldViewPr>
      <p:cViewPr varScale="1">
        <p:scale>
          <a:sx n="187" d="100"/>
          <a:sy n="187" d="100"/>
        </p:scale>
        <p:origin x="208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921792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382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P2P/ 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(e.g.,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5357 (TWAMP) defined probe message formats –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User-configured</a:t>
            </a:r>
            <a:r>
              <a:rPr lang="en-US" sz="1600" dirty="0"/>
              <a:t>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Updates: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Welcome Mach Chen and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Bart Janssens </a:t>
            </a:r>
            <a:r>
              <a:rPr lang="en-US" sz="1400" dirty="0"/>
              <a:t>as co-authors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Add Loopback measurement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Define Return Path TLV for two-way measurement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Additional message processing rules (TTL value, Router Alert, UDP checksum)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Elaborate on P2MP SR Policy</a:t>
            </a:r>
          </a:p>
          <a:p>
            <a:pPr lvl="1">
              <a:buFont typeface="Wingdings" charset="2"/>
              <a:buChar char="§"/>
            </a:pPr>
            <a:r>
              <a:rPr lang="en-CA" sz="1400" dirty="0"/>
              <a:t>Add HMAC-SHA1 for integrity protection for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Aligned message format for direct-mode loss measurement with delay measurement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Added flags for counter formats and loss measurement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Various editorial changes to address review comments	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Move away from term “in-band probes” with </a:t>
            </a:r>
            <a:r>
              <a:rPr lang="en-CA" sz="1400" dirty="0"/>
              <a:t>“probes sent on congruent path with data traffic”</a:t>
            </a:r>
            <a:endParaRPr lang="en-US" sz="1400" dirty="0"/>
          </a:p>
          <a:p>
            <a:pPr marL="0" lvl="1" indent="0">
              <a:buNone/>
            </a:pPr>
            <a:r>
              <a:rPr lang="en-US" sz="14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4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1800" dirty="0"/>
              <a:t>Feb 2019</a:t>
            </a:r>
          </a:p>
          <a:p>
            <a:pPr lvl="1"/>
            <a:r>
              <a:rPr lang="en-US" sz="1800" dirty="0"/>
              <a:t>Draft was first published</a:t>
            </a:r>
            <a:endParaRPr lang="en-US" sz="1800" i="1" dirty="0"/>
          </a:p>
          <a:p>
            <a:r>
              <a:rPr lang="en-US" sz="1800" dirty="0"/>
              <a:t>Mar 2019</a:t>
            </a:r>
          </a:p>
          <a:p>
            <a:pPr lvl="1"/>
            <a:r>
              <a:rPr lang="en-US" sz="1800" dirty="0"/>
              <a:t>Presented at IETF 104 Prague in SPRING WG</a:t>
            </a:r>
          </a:p>
          <a:p>
            <a:r>
              <a:rPr lang="en-US" sz="1800" dirty="0"/>
              <a:t>July 2019</a:t>
            </a:r>
          </a:p>
          <a:p>
            <a:pPr lvl="1"/>
            <a:r>
              <a:rPr lang="en-US" sz="1800" dirty="0"/>
              <a:t>Presented at IETF 105 Montreal in IPPM WG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8486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Multiple Implementations already exist</a:t>
            </a:r>
          </a:p>
          <a:p>
            <a:r>
              <a:rPr lang="en-US" sz="2400" dirty="0"/>
              <a:t>Like to r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52500" y="829941"/>
            <a:ext cx="72390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Measurement Protocol           /  \         Measurement Protocol</a:t>
            </a:r>
          </a:p>
          <a:p>
            <a:r>
              <a:rPr lang="en-CA" sz="1200" dirty="0">
                <a:latin typeface="Courier" pitchFamily="2" charset="0"/>
              </a:rPr>
              <a:t>   Destination UDP Port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 Timestamp Format          /            \ </a:t>
            </a:r>
          </a:p>
          <a:p>
            <a:r>
              <a:rPr lang="en-CA" sz="1200" dirty="0">
                <a:latin typeface="Courier" pitchFamily="2" charset="0"/>
              </a:rPr>
              <a:t>   Measurement Mode         /              \ </a:t>
            </a:r>
          </a:p>
          <a:p>
            <a:r>
              <a:rPr lang="en-CA" sz="1200" dirty="0">
                <a:latin typeface="Courier" pitchFamily="2" charset="0"/>
              </a:rPr>
              <a:t>   Padding/MBZ Bytes       /                \ </a:t>
            </a:r>
          </a:p>
          <a:p>
            <a:r>
              <a:rPr lang="en-CA" sz="1200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Responder</a:t>
            </a:r>
            <a:endParaRPr lang="en-US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7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</a:t>
            </a:r>
            <a:b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TWAMP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106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4716"/>
            <a:ext cx="4191000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  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Source IP Address = </a:t>
            </a:r>
            <a:r>
              <a:rPr lang="en-CA" sz="800" b="1" dirty="0" err="1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IPv4 or IPv6 Address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Destination IP Address = Responder IPv4 or IPv6 Address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Router Alert Option Not Set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Source Port = As chosen by </a:t>
            </a:r>
            <a:r>
              <a:rPr lang="en-CA" sz="800" b="1" dirty="0" err="1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Destination Port = User-configured Port for Loss Measurement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" pitchFamily="2" charset="0"/>
              </a:rPr>
              <a:t>|</a:t>
            </a:r>
            <a:r>
              <a:rPr lang="en-CA" sz="800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X|B|I| Reserved                | Block Number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accent6"/>
                </a:solidFill>
                <a:latin typeface="Courier" pitchFamily="2" charset="0"/>
              </a:rPr>
              <a:t>|X|B| Reserved                  | Sender Block Number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Sender TTL   |                                     </a:t>
            </a:r>
            <a:r>
              <a:rPr lang="en-CA" sz="800" b="1" dirty="0">
                <a:solidFill>
                  <a:schemeClr val="accent6"/>
                </a:solidFill>
                <a:latin typeface="Courier" pitchFamily="2" charset="0"/>
              </a:rPr>
              <a:t>          </a:t>
            </a: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                                               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+-+-+-+-+-+-+-+-+-+-+-+-+-+-+-+-+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|      Checksum Complement      |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09592"/>
            <a:ext cx="4000500" cy="286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Independent Loss Measurement (LM) message defined with </a:t>
            </a:r>
            <a:r>
              <a:rPr lang="en-US" sz="1600" b="1" kern="0" dirty="0"/>
              <a:t>fixed offsets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r>
              <a:rPr lang="en-US" sz="1600" kern="0" dirty="0"/>
              <a:t>LM message format 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661</Words>
  <Application>Microsoft Macintosh PowerPoint</Application>
  <PresentationFormat>On-screen Show (16:9)</PresentationFormat>
  <Paragraphs>137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Updates Since IETF-104</vt:lpstr>
      <vt:lpstr>History of the Draft</vt:lpstr>
      <vt:lpstr>Next Steps</vt:lpstr>
      <vt:lpstr>PowerPoint Presentation</vt:lpstr>
      <vt:lpstr>Provisioning Model</vt:lpstr>
      <vt:lpstr>LM Message Format for TWAMP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1184</cp:revision>
  <dcterms:created xsi:type="dcterms:W3CDTF">2010-06-30T04:12:48Z</dcterms:created>
  <dcterms:modified xsi:type="dcterms:W3CDTF">2019-10-09T14:42:37Z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