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9" r:id="rId3"/>
    <p:sldId id="315" r:id="rId4"/>
    <p:sldId id="317" r:id="rId5"/>
    <p:sldId id="1653" r:id="rId6"/>
    <p:sldId id="1655" r:id="rId7"/>
    <p:sldId id="1656" r:id="rId8"/>
    <p:sldId id="321" r:id="rId9"/>
    <p:sldId id="318" r:id="rId10"/>
    <p:sldId id="303" r:id="rId11"/>
    <p:sldId id="1654" r:id="rId12"/>
    <p:sldId id="319" r:id="rId13"/>
    <p:sldId id="1657" r:id="rId14"/>
    <p:sldId id="320" r:id="rId15"/>
    <p:sldId id="1658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08"/>
    <p:restoredTop sz="93043" autoAdjust="0"/>
  </p:normalViewPr>
  <p:slideViewPr>
    <p:cSldViewPr>
      <p:cViewPr varScale="1">
        <p:scale>
          <a:sx n="156" d="100"/>
          <a:sy n="156" d="100"/>
        </p:scale>
        <p:origin x="176" y="4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025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4383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021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146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63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815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105th IETF @ Montreal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10" Type="http://schemas.openxmlformats.org/officeDocument/2006/relationships/hyperlink" Target="mailto:pkhordoc@cisco.com" TargetMode="External"/><Relationship Id="rId4" Type="http://schemas.openxmlformats.org/officeDocument/2006/relationships/hyperlink" Target="mailto:zali@cisco.com" TargetMode="External"/><Relationship Id="rId9" Type="http://schemas.openxmlformats.org/officeDocument/2006/relationships/hyperlink" Target="mailto:sagson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ietf-ippm-ioam-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857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Segment Routing with 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885950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draft-gandhi-spring-ioam-sr-mpls-02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133600" y="2495550"/>
            <a:ext cx="5334000" cy="204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 </a:t>
            </a:r>
          </a:p>
          <a:p>
            <a:pPr>
              <a:spcBef>
                <a:spcPts val="0"/>
              </a:spcBef>
            </a:pP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Voitek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Kozak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CA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Sagar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Soni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9"/>
              </a:rPr>
              <a:t>sagsoni@cisco.com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Patrick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Khordoc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0"/>
              </a:rPr>
              <a:t>pkhordoc@cisco.com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73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32" y="130865"/>
            <a:ext cx="9256295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Data Field Encapsulation in SR-MPLS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35490"/>
            <a:ext cx="5791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IOAM Indicator Label TBA1            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Payload + Padding (L2/L3/ESP/...)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IOAM data encapsulation in SR-MPLS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32" y="130865"/>
            <a:ext cx="9256295" cy="599270"/>
          </a:xfrm>
        </p:spPr>
        <p:txBody>
          <a:bodyPr/>
          <a:lstStyle/>
          <a:p>
            <a:pPr algn="l"/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 Encapsulation in SR-MPLS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35490"/>
            <a:ext cx="5791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IOAM Indicator Label TBA3            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Payload + Padding (L2/L3/ESP/...)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IOAM data encapsulation in SR-MPLS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758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72452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200" dirty="0"/>
              <a:t>Label assigned by IANA with values TBA1 and 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200" dirty="0"/>
              <a:t>From Extended Special Purpose Labels (</a:t>
            </a:r>
            <a:r>
              <a:rPr lang="en-CA" sz="2200" dirty="0" err="1"/>
              <a:t>eSPL</a:t>
            </a:r>
            <a:r>
              <a:rPr lang="en-CA" sz="22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2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200" dirty="0"/>
              <a:t>The controller provisions the label on both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200" dirty="0"/>
              <a:t>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200" dirty="0"/>
              <a:t>Signaling mechanism used to convey the label to all encapsulating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789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419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800" dirty="0"/>
              <a:t>Requirements and Scope</a:t>
            </a:r>
          </a:p>
          <a:p>
            <a:r>
              <a:rPr lang="en-US" sz="2800" dirty="0"/>
              <a:t>Procedures</a:t>
            </a:r>
          </a:p>
          <a:p>
            <a:r>
              <a:rPr lang="en-US" sz="28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820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Transport In-situ OAM (IOAM) data fields with SR-MPLS Encapsulation</a:t>
            </a:r>
          </a:p>
          <a:p>
            <a:pPr lvl="2">
              <a:buFont typeface="Wingdings" charset="2"/>
              <a:buChar char="§"/>
            </a:pPr>
            <a:r>
              <a:rPr lang="en-US" sz="2000" dirty="0"/>
              <a:t>OAM information (e.g. timestamps) carried by data traffic</a:t>
            </a:r>
          </a:p>
          <a:p>
            <a:pPr marL="0" lvl="1" indent="0">
              <a:buNone/>
            </a:pPr>
            <a:r>
              <a:rPr lang="en-US" sz="20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Using data fields defined in </a:t>
            </a:r>
            <a:r>
              <a:rPr lang="en-CA" sz="2000" dirty="0">
                <a:hlinkClick r:id="rId3"/>
              </a:rPr>
              <a:t>draft-ietf-ippm-ioam-data</a:t>
            </a:r>
            <a:endParaRPr lang="en-CA" sz="2000" dirty="0"/>
          </a:p>
          <a:p>
            <a:pPr lvl="1">
              <a:buFont typeface="Wingdings" charset="2"/>
              <a:buChar char="§"/>
            </a:pPr>
            <a:r>
              <a:rPr lang="en-CA" sz="2000" dirty="0"/>
              <a:t>Edge-to-edge IOAM</a:t>
            </a:r>
          </a:p>
          <a:p>
            <a:pPr lvl="1">
              <a:buFont typeface="Wingdings" charset="2"/>
              <a:buChar char="§"/>
            </a:pPr>
            <a:r>
              <a:rPr lang="en-CA" sz="2000" dirty="0"/>
              <a:t>Hop-by-hop IOAM</a:t>
            </a:r>
          </a:p>
          <a:p>
            <a:pPr lvl="1">
              <a:buFont typeface="Wingdings" charset="2"/>
              <a:buChar char="§"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IETF-104 (Revision-01)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274" y="857250"/>
            <a:ext cx="8229600" cy="3657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Added mechanisms to avoid incorrect IP header based hashing </a:t>
            </a:r>
          </a:p>
          <a:p>
            <a:pPr lvl="2">
              <a:buFont typeface="Wingdings" pitchFamily="2" charset="2"/>
              <a:buChar char="ü"/>
            </a:pPr>
            <a:r>
              <a:rPr lang="en-CA" sz="2000" dirty="0"/>
              <a:t>Added flow label field</a:t>
            </a:r>
            <a:endParaRPr lang="en-US" sz="2000" dirty="0"/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Added example with Path Segment Identifier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Various editorial changes to address review comments	</a:t>
            </a:r>
          </a:p>
          <a:p>
            <a:pPr marL="0" lvl="1" indent="0">
              <a:buNone/>
            </a:pPr>
            <a:r>
              <a:rPr lang="en-US" sz="20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0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89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391" y="959343"/>
            <a:ext cx="8229600" cy="3619500"/>
          </a:xfrm>
        </p:spPr>
        <p:txBody>
          <a:bodyPr/>
          <a:lstStyle/>
          <a:p>
            <a:r>
              <a:rPr lang="en-US" sz="2000" dirty="0"/>
              <a:t>Oct 2018</a:t>
            </a:r>
          </a:p>
          <a:p>
            <a:pPr lvl="1"/>
            <a:r>
              <a:rPr lang="en-US" sz="2000" dirty="0"/>
              <a:t>Draft was first published</a:t>
            </a:r>
          </a:p>
          <a:p>
            <a:r>
              <a:rPr lang="en-US" sz="2000" dirty="0"/>
              <a:t>July 2019</a:t>
            </a:r>
          </a:p>
          <a:p>
            <a:pPr lvl="1"/>
            <a:r>
              <a:rPr lang="en-US" sz="2000" dirty="0"/>
              <a:t>Presented revision-01 at IETF 105 Montreal in SPRING and MPLS WGs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84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2393"/>
            <a:ext cx="7848600" cy="599270"/>
          </a:xfrm>
        </p:spPr>
        <p:txBody>
          <a:bodyPr/>
          <a:lstStyle/>
          <a:p>
            <a:pPr algn="l"/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Data Field Encapsulation with </a:t>
            </a:r>
            <a:r>
              <a:rPr lang="en-CA" sz="28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Label </a:t>
            </a:r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SR-MPLS Header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71550"/>
            <a:ext cx="5791200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IOAM and Flow Indicator Label TBA2   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</a:t>
            </a:r>
            <a:r>
              <a:rPr lang="en-CA" sz="1000" b="1" dirty="0">
                <a:latin typeface="Courier" pitchFamily="2" charset="0"/>
              </a:rPr>
              <a:t>0 0 0 0|      Flow label                       </a:t>
            </a:r>
            <a:r>
              <a:rPr lang="en-CA" sz="1000" dirty="0">
                <a:latin typeface="Courier" pitchFamily="2" charset="0"/>
              </a:rPr>
              <a:t>|  RESERVED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Payload + Padding (L2/L3/ESP/...)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Figure: IOAM data encapsulation with Flow Label in SR-MPLS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1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2393"/>
            <a:ext cx="7848600" cy="599270"/>
          </a:xfrm>
        </p:spPr>
        <p:txBody>
          <a:bodyPr/>
          <a:lstStyle/>
          <a:p>
            <a:pPr algn="l"/>
            <a:r>
              <a:rPr lang="en-CA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 Encapsulation with </a:t>
            </a:r>
            <a:r>
              <a:rPr lang="en-CA" sz="28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Label </a:t>
            </a:r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SR-MPLS Header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71550"/>
            <a:ext cx="5791200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IOAM and Flow Indicator Label TBA4   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</a:t>
            </a:r>
            <a:r>
              <a:rPr lang="en-CA" sz="1000" b="1" dirty="0">
                <a:latin typeface="Courier" pitchFamily="2" charset="0"/>
              </a:rPr>
              <a:t>0 0 0 0|      Flow label                       </a:t>
            </a:r>
            <a:r>
              <a:rPr lang="en-CA" sz="1000" dirty="0">
                <a:latin typeface="Courier" pitchFamily="2" charset="0"/>
              </a:rPr>
              <a:t>|  RESERVED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Payload + Padding (L2/L3/ESP/...)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Figure: IOAM data encapsulation with Flow Label in SR-MPLS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5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71550"/>
            <a:ext cx="7848600" cy="32766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400" dirty="0"/>
              <a:t>The encapsulating node inserts the IOAM Indicator Label and one or more IOAM data field(s) in the MPLS header.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400" dirty="0"/>
              <a:t>The decapsulating node "forwards and punts the timestamped copy" of the data packet including IOAM data field(s). 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en-CA" sz="2400" dirty="0"/>
              <a:t>The decapsulating node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43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23950"/>
            <a:ext cx="7772400" cy="2514599"/>
          </a:xfrm>
        </p:spPr>
        <p:txBody>
          <a:bodyPr/>
          <a:lstStyle/>
          <a:p>
            <a:pPr lvl="0"/>
            <a:r>
              <a:rPr lang="en-US" sz="2400" dirty="0"/>
              <a:t>Procedure for hop-by-hop IOAM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6254</TotalTime>
  <Words>1021</Words>
  <Application>Microsoft Macintosh PowerPoint</Application>
  <PresentationFormat>On-screen Show (16:9)</PresentationFormat>
  <Paragraphs>190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Wingdings</vt:lpstr>
      <vt:lpstr>Default Design</vt:lpstr>
      <vt:lpstr>Segment Routing with MPLS Data Plane Encapsulation for In-situ OAM Data</vt:lpstr>
      <vt:lpstr>Agenda</vt:lpstr>
      <vt:lpstr>Requirements and Scope</vt:lpstr>
      <vt:lpstr>Updates Since IETF-104 (Revision-01)</vt:lpstr>
      <vt:lpstr>History of the Draft</vt:lpstr>
      <vt:lpstr>E2E IOAM Data Field Encapsulation with Flow Label in SR-MPLS Header</vt:lpstr>
      <vt:lpstr>HbH IOAM Data Field Encapsulation with Flow Label in SR-MPLS Header</vt:lpstr>
      <vt:lpstr>E2E IOAM Procedure</vt:lpstr>
      <vt:lpstr>Next Steps</vt:lpstr>
      <vt:lpstr>PowerPoint Presentation</vt:lpstr>
      <vt:lpstr>PowerPoint Presentation</vt:lpstr>
      <vt:lpstr>E2E IOAM Data Field Encapsulation in SR-MPLS Header</vt:lpstr>
      <vt:lpstr>HbH IOAM Data Field Encapsulation in SR-MPLS Header</vt:lpstr>
      <vt:lpstr>Indicator Label Allocation Methods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1216</cp:revision>
  <dcterms:created xsi:type="dcterms:W3CDTF">2010-06-30T04:12:48Z</dcterms:created>
  <dcterms:modified xsi:type="dcterms:W3CDTF">2019-10-10T16:15:52Z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