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5" r:id="rId27"/>
    <p:sldId id="1703" r:id="rId28"/>
    <p:sldId id="1690" r:id="rId29"/>
    <p:sldId id="1699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Hop-by-Hop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2836"/>
              </p:ext>
            </p:extLst>
          </p:nvPr>
        </p:nvGraphicFramePr>
        <p:xfrm>
          <a:off x="457200" y="759462"/>
          <a:ext cx="8305800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IOM FEC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28689"/>
            <a:ext cx="83820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E2E or 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IOAM Indicator Label is added after the PW Label with EOS Flag set.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EOS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is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removes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processes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presence of this is known due to the PW Label on the </a:t>
            </a:r>
            <a:r>
              <a:rPr lang="en-CA" sz="1600">
                <a:latin typeface="Calibri" panose="020F0502020204030204" pitchFamily="34" charset="0"/>
                <a:cs typeface="Calibri" panose="020F0502020204030204" pitchFamily="34" charset="0"/>
              </a:rPr>
              <a:t>Label Stack.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9194B00-5AD6-B34B-A2E3-075C5F710B26}"/>
              </a:ext>
            </a:extLst>
          </p:cNvPr>
          <p:cNvSpPr/>
          <p:nvPr/>
        </p:nvSpPr>
        <p:spPr>
          <a:xfrm>
            <a:off x="1752598" y="1809751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ED561A0-4D92-5C49-88EE-9B449D537B85}"/>
              </a:ext>
            </a:extLst>
          </p:cNvPr>
          <p:cNvSpPr/>
          <p:nvPr/>
        </p:nvSpPr>
        <p:spPr>
          <a:xfrm rot="10800000">
            <a:off x="1752599" y="859382"/>
            <a:ext cx="79997" cy="7979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17C1B-5F36-C540-9B2D-69848A4E79C5}"/>
              </a:ext>
            </a:extLst>
          </p:cNvPr>
          <p:cNvSpPr txBox="1"/>
          <p:nvPr/>
        </p:nvSpPr>
        <p:spPr>
          <a:xfrm>
            <a:off x="776687" y="11469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C5DA-120D-844C-AD2B-2114F8A26438}"/>
              </a:ext>
            </a:extLst>
          </p:cNvPr>
          <p:cNvSpPr txBox="1"/>
          <p:nvPr/>
        </p:nvSpPr>
        <p:spPr>
          <a:xfrm>
            <a:off x="778877" y="205361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EB769-163F-A743-BC08-507757986AB3}"/>
              </a:ext>
            </a:extLst>
          </p:cNvPr>
          <p:cNvCxnSpPr>
            <a:cxnSpLocks/>
          </p:cNvCxnSpPr>
          <p:nvPr/>
        </p:nvCxnSpPr>
        <p:spPr>
          <a:xfrm>
            <a:off x="852887" y="1733551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20B712-7679-814B-A8B1-897539F226D1}"/>
              </a:ext>
            </a:extLst>
          </p:cNvPr>
          <p:cNvSpPr txBox="1"/>
          <p:nvPr/>
        </p:nvSpPr>
        <p:spPr>
          <a:xfrm>
            <a:off x="7082803" y="1004536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DC323-4CFD-054B-A98C-E6A8459392EB}"/>
              </a:ext>
            </a:extLst>
          </p:cNvPr>
          <p:cNvCxnSpPr>
            <a:cxnSpLocks/>
          </p:cNvCxnSpPr>
          <p:nvPr/>
        </p:nvCxnSpPr>
        <p:spPr>
          <a:xfrm>
            <a:off x="6858000" y="1712325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E5FB79-70B4-234B-93CF-D3DCCFF4CFD1}"/>
              </a:ext>
            </a:extLst>
          </p:cNvPr>
          <p:cNvSpPr txBox="1"/>
          <p:nvPr/>
        </p:nvSpPr>
        <p:spPr>
          <a:xfrm>
            <a:off x="7098043" y="2006499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BE85087-2F44-7F44-9ADA-FF40D970CB18}"/>
              </a:ext>
            </a:extLst>
          </p:cNvPr>
          <p:cNvSpPr/>
          <p:nvPr/>
        </p:nvSpPr>
        <p:spPr>
          <a:xfrm>
            <a:off x="1523999" y="1816597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1ED8C8E-0A9B-B143-BA11-D9B7D6330F49}"/>
              </a:ext>
            </a:extLst>
          </p:cNvPr>
          <p:cNvSpPr/>
          <p:nvPr/>
        </p:nvSpPr>
        <p:spPr>
          <a:xfrm rot="10800000">
            <a:off x="1524000" y="819150"/>
            <a:ext cx="79997" cy="84504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26A0E-E63C-7347-A903-DCAD94B7AB9E}"/>
              </a:ext>
            </a:extLst>
          </p:cNvPr>
          <p:cNvSpPr txBox="1"/>
          <p:nvPr/>
        </p:nvSpPr>
        <p:spPr>
          <a:xfrm>
            <a:off x="548088" y="11538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49916-B74A-1044-B97B-A89C24B911DF}"/>
              </a:ext>
            </a:extLst>
          </p:cNvPr>
          <p:cNvSpPr txBox="1"/>
          <p:nvPr/>
        </p:nvSpPr>
        <p:spPr>
          <a:xfrm>
            <a:off x="550278" y="206046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BA29F-A61D-4141-83E8-03E714F07069}"/>
              </a:ext>
            </a:extLst>
          </p:cNvPr>
          <p:cNvCxnSpPr>
            <a:cxnSpLocks/>
          </p:cNvCxnSpPr>
          <p:nvPr/>
        </p:nvCxnSpPr>
        <p:spPr>
          <a:xfrm>
            <a:off x="624288" y="1740397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F4A26A-410E-AE43-84A5-17AADD537C7B}"/>
              </a:ext>
            </a:extLst>
          </p:cNvPr>
          <p:cNvSpPr txBox="1"/>
          <p:nvPr/>
        </p:nvSpPr>
        <p:spPr>
          <a:xfrm>
            <a:off x="7006603" y="1047750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72A9-E56F-BB4D-A721-B42207491DC4}"/>
              </a:ext>
            </a:extLst>
          </p:cNvPr>
          <p:cNvCxnSpPr>
            <a:cxnSpLocks/>
          </p:cNvCxnSpPr>
          <p:nvPr/>
        </p:nvCxnSpPr>
        <p:spPr>
          <a:xfrm>
            <a:off x="6781800" y="175553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81A1A7-B41C-C449-A1CB-6C6B8A164309}"/>
              </a:ext>
            </a:extLst>
          </p:cNvPr>
          <p:cNvSpPr txBox="1"/>
          <p:nvPr/>
        </p:nvSpPr>
        <p:spPr>
          <a:xfrm>
            <a:off x="7021843" y="2049713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000" dirty="0"/>
              <a:t>Requesting WG adoption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Address any open items as part of W</a:t>
            </a:r>
            <a:r>
              <a:rPr lang="en-US" sz="2000" dirty="0"/>
              <a:t>G process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007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1894" y="467506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277094" y="704742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4080422"/>
            <a:ext cx="2400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51FF7B3-70B0-F84B-8BAB-F52E1301983B}"/>
              </a:ext>
            </a:extLst>
          </p:cNvPr>
          <p:cNvSpPr/>
          <p:nvPr/>
        </p:nvSpPr>
        <p:spPr>
          <a:xfrm>
            <a:off x="2048493" y="1716983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A58CB07-798E-3D43-8FF1-66DE788A8E05}"/>
              </a:ext>
            </a:extLst>
          </p:cNvPr>
          <p:cNvSpPr/>
          <p:nvPr/>
        </p:nvSpPr>
        <p:spPr>
          <a:xfrm rot="10800000">
            <a:off x="2048494" y="846992"/>
            <a:ext cx="79997" cy="7175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20227-7AE9-654A-9C55-599016790A67}"/>
              </a:ext>
            </a:extLst>
          </p:cNvPr>
          <p:cNvSpPr txBox="1"/>
          <p:nvPr/>
        </p:nvSpPr>
        <p:spPr>
          <a:xfrm>
            <a:off x="1072582" y="10542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8EB96-6C93-D141-86E0-5C9F57CF700D}"/>
              </a:ext>
            </a:extLst>
          </p:cNvPr>
          <p:cNvSpPr txBox="1"/>
          <p:nvPr/>
        </p:nvSpPr>
        <p:spPr>
          <a:xfrm>
            <a:off x="1074772" y="1960846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C16FD-1417-714A-B6FB-EB0588799B4C}"/>
              </a:ext>
            </a:extLst>
          </p:cNvPr>
          <p:cNvCxnSpPr>
            <a:cxnSpLocks/>
          </p:cNvCxnSpPr>
          <p:nvPr/>
        </p:nvCxnSpPr>
        <p:spPr>
          <a:xfrm>
            <a:off x="1148782" y="164078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52413-E27B-2F4D-8918-D076B84BCBCE}"/>
              </a:ext>
            </a:extLst>
          </p:cNvPr>
          <p:cNvSpPr txBox="1"/>
          <p:nvPr/>
        </p:nvSpPr>
        <p:spPr>
          <a:xfrm>
            <a:off x="7531097" y="930730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14ECCF-2AFB-A24E-97AA-5EEA041E04BB}"/>
              </a:ext>
            </a:extLst>
          </p:cNvPr>
          <p:cNvCxnSpPr>
            <a:cxnSpLocks/>
          </p:cNvCxnSpPr>
          <p:nvPr/>
        </p:nvCxnSpPr>
        <p:spPr>
          <a:xfrm>
            <a:off x="7306294" y="163851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05EB47-671B-224F-9DE6-A6932FE89189}"/>
              </a:ext>
            </a:extLst>
          </p:cNvPr>
          <p:cNvSpPr txBox="1"/>
          <p:nvPr/>
        </p:nvSpPr>
        <p:spPr>
          <a:xfrm>
            <a:off x="7546337" y="1932693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57289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 and PW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46606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590550"/>
            <a:ext cx="5715000" cy="4662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CE55552-B33C-BC48-B5C2-83DCE0996BEB}"/>
              </a:ext>
            </a:extLst>
          </p:cNvPr>
          <p:cNvSpPr/>
          <p:nvPr/>
        </p:nvSpPr>
        <p:spPr>
          <a:xfrm>
            <a:off x="1661711" y="1885950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95EC22-8C96-3440-BAF4-F36B002BB4AD}"/>
              </a:ext>
            </a:extLst>
          </p:cNvPr>
          <p:cNvSpPr/>
          <p:nvPr/>
        </p:nvSpPr>
        <p:spPr>
          <a:xfrm rot="10800000">
            <a:off x="1661712" y="971551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7A301-428F-5248-A100-C3C67F6497B5}"/>
              </a:ext>
            </a:extLst>
          </p:cNvPr>
          <p:cNvSpPr txBox="1"/>
          <p:nvPr/>
        </p:nvSpPr>
        <p:spPr>
          <a:xfrm>
            <a:off x="685800" y="12231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1FD8B-5FF4-2549-AC7D-2C51DE8C4C2C}"/>
              </a:ext>
            </a:extLst>
          </p:cNvPr>
          <p:cNvSpPr txBox="1"/>
          <p:nvPr/>
        </p:nvSpPr>
        <p:spPr>
          <a:xfrm>
            <a:off x="687990" y="212981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63AF1-D738-694D-86BE-BA5C35C34ED5}"/>
              </a:ext>
            </a:extLst>
          </p:cNvPr>
          <p:cNvSpPr/>
          <p:nvPr/>
        </p:nvSpPr>
        <p:spPr>
          <a:xfrm>
            <a:off x="0" y="3648519"/>
            <a:ext cx="1793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573AF5-E221-8342-9D69-A1ACD53F93D6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D99356-8060-AD4B-8984-6F492E7CBDA7}"/>
              </a:ext>
            </a:extLst>
          </p:cNvPr>
          <p:cNvSpPr txBox="1"/>
          <p:nvPr/>
        </p:nvSpPr>
        <p:spPr>
          <a:xfrm>
            <a:off x="7159003" y="1091989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5D27DC-F3E0-4940-9EA9-E691A4FDD8CD}"/>
              </a:ext>
            </a:extLst>
          </p:cNvPr>
          <p:cNvCxnSpPr>
            <a:cxnSpLocks/>
          </p:cNvCxnSpPr>
          <p:nvPr/>
        </p:nvCxnSpPr>
        <p:spPr>
          <a:xfrm>
            <a:off x="6934200" y="179977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CFB5C-A471-3E48-856D-5703BCF81660}"/>
              </a:ext>
            </a:extLst>
          </p:cNvPr>
          <p:cNvSpPr txBox="1"/>
          <p:nvPr/>
        </p:nvSpPr>
        <p:spPr>
          <a:xfrm>
            <a:off x="7174243" y="2093952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37205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CD11A44-F7DA-1645-92C6-00ECD805FB51}"/>
              </a:ext>
            </a:extLst>
          </p:cNvPr>
          <p:cNvSpPr/>
          <p:nvPr/>
        </p:nvSpPr>
        <p:spPr>
          <a:xfrm>
            <a:off x="1752599" y="1916446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1D08911-67A8-2F40-95D0-2934B763A950}"/>
              </a:ext>
            </a:extLst>
          </p:cNvPr>
          <p:cNvSpPr/>
          <p:nvPr/>
        </p:nvSpPr>
        <p:spPr>
          <a:xfrm rot="10800000">
            <a:off x="1752600" y="1002047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DF3C-2F04-3B4B-AEDD-606FB134A315}"/>
              </a:ext>
            </a:extLst>
          </p:cNvPr>
          <p:cNvSpPr txBox="1"/>
          <p:nvPr/>
        </p:nvSpPr>
        <p:spPr>
          <a:xfrm>
            <a:off x="776688" y="125368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80CF9-977F-264B-901F-E401541B7254}"/>
              </a:ext>
            </a:extLst>
          </p:cNvPr>
          <p:cNvSpPr txBox="1"/>
          <p:nvPr/>
        </p:nvSpPr>
        <p:spPr>
          <a:xfrm>
            <a:off x="778878" y="216030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EF25E1-CF87-E34F-A313-01FD2FC1B5A3}"/>
              </a:ext>
            </a:extLst>
          </p:cNvPr>
          <p:cNvCxnSpPr>
            <a:cxnSpLocks/>
          </p:cNvCxnSpPr>
          <p:nvPr/>
        </p:nvCxnSpPr>
        <p:spPr>
          <a:xfrm>
            <a:off x="852888" y="184024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24B11-0E3E-B446-A424-E9DDC2F9D46D}"/>
              </a:ext>
            </a:extLst>
          </p:cNvPr>
          <p:cNvSpPr txBox="1"/>
          <p:nvPr/>
        </p:nvSpPr>
        <p:spPr>
          <a:xfrm>
            <a:off x="7235202" y="1123950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7A88B9-B329-D14E-93CB-219AB7A7F04E}"/>
              </a:ext>
            </a:extLst>
          </p:cNvPr>
          <p:cNvCxnSpPr>
            <a:cxnSpLocks/>
          </p:cNvCxnSpPr>
          <p:nvPr/>
        </p:nvCxnSpPr>
        <p:spPr>
          <a:xfrm>
            <a:off x="7010399" y="183173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CA0EF-AB7E-B346-862E-75E57479CBFF}"/>
              </a:ext>
            </a:extLst>
          </p:cNvPr>
          <p:cNvSpPr txBox="1"/>
          <p:nvPr/>
        </p:nvSpPr>
        <p:spPr>
          <a:xfrm>
            <a:off x="7250442" y="2125913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82163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Edge-2-Edge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7935</TotalTime>
  <Words>3208</Words>
  <Application>Microsoft Macintosh PowerPoint</Application>
  <PresentationFormat>On-screen Show (16:9)</PresentationFormat>
  <Paragraphs>478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Generic Delivery Function with IOAM Data Fields</vt:lpstr>
      <vt:lpstr>Example - Generic Delivery Function with IOAM Data Fields and PW</vt:lpstr>
      <vt:lpstr>Example - DetNet Control Word [RFC8964] with IOAM Data Fields 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1933</cp:revision>
  <dcterms:created xsi:type="dcterms:W3CDTF">2010-06-30T04:12:48Z</dcterms:created>
  <dcterms:modified xsi:type="dcterms:W3CDTF">2021-02-25T22:21:56Z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