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9" r:id="rId3"/>
    <p:sldId id="315" r:id="rId4"/>
    <p:sldId id="1671" r:id="rId5"/>
    <p:sldId id="1658" r:id="rId6"/>
    <p:sldId id="1659" r:id="rId7"/>
    <p:sldId id="1672" r:id="rId8"/>
    <p:sldId id="1662" r:id="rId9"/>
    <p:sldId id="1681" r:id="rId10"/>
    <p:sldId id="1664" r:id="rId11"/>
    <p:sldId id="1673" r:id="rId12"/>
    <p:sldId id="320" r:id="rId13"/>
    <p:sldId id="1680" r:id="rId14"/>
    <p:sldId id="1663" r:id="rId15"/>
    <p:sldId id="1667" r:id="rId16"/>
    <p:sldId id="1661" r:id="rId17"/>
    <p:sldId id="303" r:id="rId18"/>
    <p:sldId id="1670" r:id="rId19"/>
    <p:sldId id="1677" r:id="rId20"/>
    <p:sldId id="1678" r:id="rId21"/>
    <p:sldId id="1679" r:id="rId22"/>
    <p:sldId id="1674" r:id="rId23"/>
    <p:sldId id="1676" r:id="rId24"/>
    <p:sldId id="1669" r:id="rId25"/>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p:restoredTop sz="93061"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16</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18</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24</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8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8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800" dirty="0"/>
              <a:t>The decapsulating node for E2E IOAM also pops the IOAM Indicator Label and the IOAM data field(s) from the MPLS header.</a:t>
            </a:r>
          </a:p>
          <a:p>
            <a:pPr marL="857250" lvl="1" indent="-457200">
              <a:lnSpc>
                <a:spcPts val="2440"/>
              </a:lnSpc>
              <a:spcBef>
                <a:spcPts val="600"/>
              </a:spcBef>
              <a:buFont typeface="+mj-lt"/>
              <a:buAutoNum type="alphaLcPeriod"/>
            </a:pPr>
            <a:r>
              <a:rPr lang="en-CA" sz="1800" dirty="0"/>
              <a:t>The decapsulating node processes IOAM data field(s).</a:t>
            </a:r>
          </a:p>
          <a:p>
            <a:pPr marL="857250" lvl="1" indent="-457200">
              <a:lnSpc>
                <a:spcPts val="2440"/>
              </a:lnSpc>
              <a:spcBef>
                <a:spcPts val="600"/>
              </a:spcBef>
              <a:buFont typeface="+mj-lt"/>
              <a:buAutoNum type="alphaLcPeriod"/>
            </a:pPr>
            <a:r>
              <a:rPr lang="en-CA" sz="18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41937"/>
            <a:ext cx="80010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932840"/>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2000" dirty="0"/>
              <a:t>Extension Label (15) and Label assigned by IANA with value </a:t>
            </a:r>
            <a:r>
              <a:rPr lang="en-CA" sz="2000" dirty="0">
                <a:solidFill>
                  <a:srgbClr val="0070C0"/>
                </a:solidFill>
              </a:rPr>
              <a:t>TBA2</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t>
            </a:r>
            <a:r>
              <a:rPr lang="en-CA" sz="2000" dirty="0">
                <a:solidFill>
                  <a:srgbClr val="0070C0"/>
                </a:solidFill>
              </a:rPr>
              <a:t>transit </a:t>
            </a:r>
            <a:r>
              <a:rPr lang="en-CA" sz="2000" dirty="0"/>
              <a:t>and decapsulating nodes</a:t>
            </a:r>
          </a:p>
          <a:p>
            <a:pPr marL="457200" lvl="0" indent="-457200">
              <a:buFont typeface="+mj-lt"/>
              <a:buAutoNum type="arabicPeriod"/>
            </a:pPr>
            <a:r>
              <a:rPr lang="en-CA" sz="2000" dirty="0">
                <a:solidFill>
                  <a:srgbClr val="0070C0"/>
                </a:solidFill>
              </a:rPr>
              <a:t>The IOAM Enabled Label allocated by the transit nodes</a:t>
            </a:r>
          </a:p>
          <a:p>
            <a:pPr lvl="1" indent="-342900">
              <a:buFont typeface="Wingdings" pitchFamily="2" charset="2"/>
              <a:buChar char="§"/>
            </a:pPr>
            <a:r>
              <a:rPr lang="en-CA" sz="20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1675165482"/>
              </p:ext>
            </p:extLst>
          </p:nvPr>
        </p:nvGraphicFramePr>
        <p:xfrm>
          <a:off x="457200" y="1200150"/>
          <a:ext cx="8305800" cy="1778000"/>
        </p:xfrm>
        <a:graphic>
          <a:graphicData uri="http://schemas.openxmlformats.org/drawingml/2006/table">
            <a:tbl>
              <a:tblPr firstRow="1" bandRow="1">
                <a:tableStyleId>{46F890A9-2807-4EBB-B81D-B2AA78EC7F39}</a:tableStyleId>
              </a:tblPr>
              <a:tblGrid>
                <a:gridCol w="1371600">
                  <a:extLst>
                    <a:ext uri="{9D8B030D-6E8A-4147-A177-3AD203B41FA5}">
                      <a16:colId xmlns:a16="http://schemas.microsoft.com/office/drawing/2014/main" val="1209939836"/>
                    </a:ext>
                  </a:extLst>
                </a:gridCol>
                <a:gridCol w="1172520">
                  <a:extLst>
                    <a:ext uri="{9D8B030D-6E8A-4147-A177-3AD203B41FA5}">
                      <a16:colId xmlns:a16="http://schemas.microsoft.com/office/drawing/2014/main" val="4011394575"/>
                    </a:ext>
                  </a:extLst>
                </a:gridCol>
                <a:gridCol w="1113480">
                  <a:extLst>
                    <a:ext uri="{9D8B030D-6E8A-4147-A177-3AD203B41FA5}">
                      <a16:colId xmlns:a16="http://schemas.microsoft.com/office/drawing/2014/main" val="1670730324"/>
                    </a:ext>
                  </a:extLst>
                </a:gridCol>
                <a:gridCol w="1371600">
                  <a:extLst>
                    <a:ext uri="{9D8B030D-6E8A-4147-A177-3AD203B41FA5}">
                      <a16:colId xmlns:a16="http://schemas.microsoft.com/office/drawing/2014/main" val="975737954"/>
                    </a:ext>
                  </a:extLst>
                </a:gridCol>
                <a:gridCol w="1524000">
                  <a:extLst>
                    <a:ext uri="{9D8B030D-6E8A-4147-A177-3AD203B41FA5}">
                      <a16:colId xmlns:a16="http://schemas.microsoft.com/office/drawing/2014/main" val="907496208"/>
                    </a:ext>
                  </a:extLst>
                </a:gridCol>
                <a:gridCol w="1752600">
                  <a:extLst>
                    <a:ext uri="{9D8B030D-6E8A-4147-A177-3AD203B41FA5}">
                      <a16:colId xmlns:a16="http://schemas.microsoft.com/office/drawing/2014/main" val="3301220378"/>
                    </a:ext>
                  </a:extLst>
                </a:gridCol>
              </a:tblGrid>
              <a:tr h="370840">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tc>
                  <a:txBody>
                    <a:bodyPr/>
                    <a:lstStyle/>
                    <a:p>
                      <a:r>
                        <a:rPr lang="en-US" sz="1400" b="0" i="0" dirty="0">
                          <a:latin typeface="Calibri" panose="020F0502020204030204" pitchFamily="34" charset="0"/>
                          <a:cs typeface="Calibri" panose="020F0502020204030204" pitchFamily="34" charset="0"/>
                        </a:rPr>
                        <a:t>Other cases</a:t>
                      </a:r>
                    </a:p>
                  </a:txBody>
                  <a:tcPr anchor="ctr"/>
                </a:tc>
                <a:extLst>
                  <a:ext uri="{0D108BD9-81ED-4DB2-BD59-A6C34878D82A}">
                    <a16:rowId xmlns:a16="http://schemas.microsoft.com/office/drawing/2014/main" val="3325801765"/>
                  </a:ext>
                </a:extLst>
              </a:tr>
              <a:tr h="370840">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a:t>
                      </a:r>
                    </a:p>
                  </a:txBody>
                  <a:tcPr anchor="ctr"/>
                </a:tc>
                <a:tc>
                  <a:txBody>
                    <a:bodyPr/>
                    <a:lstStyle/>
                    <a:p>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tc>
                  <a:txBody>
                    <a:bodyPr/>
                    <a:lstStyle/>
                    <a:p>
                      <a:r>
                        <a:rPr lang="en-US" sz="1400" b="0" i="0" dirty="0">
                          <a:latin typeface="Calibri" panose="020F0502020204030204" pitchFamily="34" charset="0"/>
                          <a:cs typeface="Calibri" panose="020F0502020204030204" pitchFamily="34" charset="0"/>
                        </a:rPr>
                        <a:t>Yes</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tc>
                  <a:txBody>
                    <a:bodyPr/>
                    <a:lstStyle/>
                    <a:p>
                      <a:endParaRPr lang="en-US" sz="1400" b="0" i="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249039908"/>
                  </a:ext>
                </a:extLst>
              </a:tr>
              <a:tr h="370840">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tc>
                  <a:txBody>
                    <a:bodyPr/>
                    <a:lstStyle/>
                    <a:p>
                      <a:r>
                        <a:rPr lang="en-US" sz="1400" b="0" i="0" dirty="0">
                          <a:latin typeface="Calibri" panose="020F0502020204030204" pitchFamily="34" charset="0"/>
                          <a:cs typeface="Calibri" panose="020F0502020204030204" pitchFamily="34" charset="0"/>
                        </a:rPr>
                        <a:t>Yes</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tc>
                  <a:txBody>
                    <a:bodyPr/>
                    <a:lstStyle/>
                    <a:p>
                      <a:endParaRPr lang="en-US" sz="1400" b="0" i="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410171723"/>
                  </a:ext>
                </a:extLst>
              </a:tr>
              <a:tr h="370840">
                <a:tc>
                  <a:txBody>
                    <a:bodyPr/>
                    <a:lstStyle/>
                    <a:p>
                      <a:r>
                        <a:rPr lang="en-US" sz="1400" b="0" i="0" dirty="0">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latin typeface="Calibri" panose="020F0502020204030204" pitchFamily="34" charset="0"/>
                          <a:cs typeface="Calibri" panose="020F0502020204030204" pitchFamily="34" charset="0"/>
                        </a:rPr>
                        <a:t>+0</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Top</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rgbClr val="C00000"/>
                          </a:solidFill>
                          <a:latin typeface="Calibri" panose="020F0502020204030204" pitchFamily="34" charset="0"/>
                          <a:cs typeface="Calibri" panose="020F0502020204030204" pitchFamily="34" charset="0"/>
                        </a:rPr>
                        <a:t>Yes</a:t>
                      </a:r>
                    </a:p>
                  </a:txBody>
                  <a:tcPr anchor="ctr"/>
                </a:tc>
                <a:tc>
                  <a:txBody>
                    <a:bodyPr/>
                    <a:lstStyle/>
                    <a:p>
                      <a:endParaRPr lang="en-US" sz="1400" b="0" i="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181915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580696" y="817444"/>
            <a:ext cx="7982607" cy="3695700"/>
          </a:xfrm>
        </p:spPr>
        <p:txBody>
          <a:bodyPr/>
          <a:lstStyle/>
          <a:p>
            <a:pPr marL="457200" lvl="0" indent="-457200">
              <a:lnSpc>
                <a:spcPts val="2140"/>
              </a:lnSpc>
              <a:spcBef>
                <a:spcPts val="600"/>
              </a:spcBef>
              <a:buFont typeface="+mj-lt"/>
              <a:buAutoNum type="arabicPeriod"/>
            </a:pPr>
            <a:r>
              <a:rPr lang="en-CA" sz="1400" dirty="0"/>
              <a:t>The encapsulating node inserts a </a:t>
            </a:r>
            <a:r>
              <a:rPr lang="en-CA" sz="1400" dirty="0" err="1"/>
              <a:t>HbH</a:t>
            </a:r>
            <a:r>
              <a:rPr lang="en-CA" sz="1400" dirty="0"/>
              <a:t> Indicator Label and one or more IOAM data field(s) in the MPLS header.</a:t>
            </a:r>
          </a:p>
          <a:p>
            <a:pPr marL="457200" indent="-457200">
              <a:lnSpc>
                <a:spcPts val="2140"/>
              </a:lnSpc>
              <a:spcBef>
                <a:spcPts val="600"/>
              </a:spcBef>
              <a:buFont typeface="+mj-lt"/>
              <a:buAutoNum type="arabicPeriod"/>
            </a:pPr>
            <a:r>
              <a:rPr lang="en-CA" sz="1400" dirty="0">
                <a:solidFill>
                  <a:srgbClr val="0070C0"/>
                </a:solidFill>
              </a:rPr>
              <a:t>The transit node processes </a:t>
            </a:r>
            <a:r>
              <a:rPr lang="en-CA" sz="1400" dirty="0" err="1">
                <a:solidFill>
                  <a:srgbClr val="0070C0"/>
                </a:solidFill>
              </a:rPr>
              <a:t>HbH</a:t>
            </a:r>
            <a:r>
              <a:rPr lang="en-CA" sz="1400" dirty="0">
                <a:solidFill>
                  <a:srgbClr val="0070C0"/>
                </a:solidFill>
              </a:rPr>
              <a:t> IOAM data field(s) and forwards the data packet including updated IOAM data field(s). </a:t>
            </a:r>
          </a:p>
          <a:p>
            <a:pPr marL="857250" lvl="1" indent="-457200">
              <a:lnSpc>
                <a:spcPts val="2140"/>
              </a:lnSpc>
              <a:spcBef>
                <a:spcPts val="600"/>
              </a:spcBef>
              <a:buFont typeface="+mj-lt"/>
              <a:buAutoNum type="alphaLcPeriod"/>
            </a:pPr>
            <a:r>
              <a:rPr lang="en-CA" sz="1400" dirty="0">
                <a:solidFill>
                  <a:srgbClr val="0070C0"/>
                </a:solidFill>
              </a:rPr>
              <a:t>Transit node may punt the timestamped copy of the data packet for further IOAM processing</a:t>
            </a:r>
          </a:p>
          <a:p>
            <a:pPr marL="457200" lvl="0" indent="-457200">
              <a:lnSpc>
                <a:spcPts val="2140"/>
              </a:lnSpc>
              <a:spcBef>
                <a:spcPts val="600"/>
              </a:spcBef>
              <a:buFont typeface="+mj-lt"/>
              <a:buAutoNum type="arabicPeriod"/>
            </a:pPr>
            <a:r>
              <a:rPr lang="en-CA" sz="1400" dirty="0"/>
              <a:t>The decapsulating node "punts the timestamped copy" of the data packet including IOAM data field(s). </a:t>
            </a:r>
          </a:p>
          <a:p>
            <a:pPr marL="857250" lvl="1" indent="-457200">
              <a:lnSpc>
                <a:spcPts val="2140"/>
              </a:lnSpc>
              <a:spcBef>
                <a:spcPts val="600"/>
              </a:spcBef>
              <a:buFont typeface="+mj-lt"/>
              <a:buAutoNum type="alphaLcPeriod"/>
            </a:pPr>
            <a:r>
              <a:rPr lang="en-CA" sz="1400" dirty="0"/>
              <a:t>The decapsulating node for E2E IOAM also pops the IOAM Indicator Label and the IOAM data field(s) from the MPLS header.</a:t>
            </a:r>
          </a:p>
          <a:p>
            <a:pPr marL="857250" lvl="1" indent="-457200">
              <a:lnSpc>
                <a:spcPts val="2140"/>
              </a:lnSpc>
              <a:spcBef>
                <a:spcPts val="600"/>
              </a:spcBef>
              <a:buFont typeface="+mj-lt"/>
              <a:buAutoNum type="alphaLcPeriod"/>
            </a:pPr>
            <a:r>
              <a:rPr lang="en-CA" sz="1400" dirty="0"/>
              <a:t>The decapsulating node processes IOAM data field(s).</a:t>
            </a:r>
          </a:p>
          <a:p>
            <a:pPr marL="857250" lvl="1" indent="-457200">
              <a:lnSpc>
                <a:spcPts val="2140"/>
              </a:lnSpc>
              <a:spcBef>
                <a:spcPts val="600"/>
              </a:spcBef>
              <a:buFont typeface="+mj-lt"/>
              <a:buAutoNum type="alphaLcPeriod"/>
            </a:pPr>
            <a:r>
              <a:rPr lang="en-CA" sz="14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7621"/>
            <a:ext cx="8077200" cy="599270"/>
          </a:xfrm>
        </p:spPr>
        <p:txBody>
          <a:bodyPr/>
          <a:lstStyle/>
          <a:p>
            <a:pPr algn="l"/>
            <a:r>
              <a:rPr lang="en-CA" sz="2700" dirty="0">
                <a:solidFill>
                  <a:srgbClr val="0070C0"/>
                </a:solidFill>
                <a:latin typeface="Calibri Light" panose="020F0302020204030204" pitchFamily="34" charset="0"/>
                <a:cs typeface="Calibri Light" panose="020F0302020204030204" pitchFamily="34" charset="0"/>
              </a:rPr>
              <a:t>IOAM Encapsulation Example with SR-MPLS Header</a:t>
            </a:r>
            <a:endParaRPr lang="en-US" sz="27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031873"/>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a:latin typeface="Courier" pitchFamily="2" charset="0"/>
              </a:rPr>
              <a:t>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Open 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23400"/>
            <a:ext cx="82296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1. Label Stack Size Imposed by Ingress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883090"/>
            <a:ext cx="8229600" cy="3671814"/>
          </a:xfrm>
        </p:spPr>
        <p:txBody>
          <a:bodyPr/>
          <a:lstStyle/>
          <a:p>
            <a:pPr>
              <a:spcBef>
                <a:spcPts val="600"/>
              </a:spcBef>
            </a:pPr>
            <a:r>
              <a:rPr lang="en-US" sz="1200" dirty="0">
                <a:latin typeface="Calibri" panose="020F0502020204030204" pitchFamily="34" charset="0"/>
                <a:cs typeface="Calibri" panose="020F0502020204030204" pitchFamily="34" charset="0"/>
              </a:rPr>
              <a:t>Applicable to E2E and </a:t>
            </a:r>
            <a:r>
              <a:rPr lang="en-US" sz="1200" dirty="0" err="1">
                <a:latin typeface="Calibri" panose="020F0502020204030204" pitchFamily="34" charset="0"/>
                <a:cs typeface="Calibri" panose="020F0502020204030204" pitchFamily="34" charset="0"/>
              </a:rPr>
              <a:t>HbH</a:t>
            </a:r>
            <a:r>
              <a:rPr lang="en-US" sz="1200" dirty="0">
                <a:latin typeface="Calibri" panose="020F0502020204030204" pitchFamily="34" charset="0"/>
                <a:cs typeface="Calibri" panose="020F0502020204030204" pitchFamily="34" charset="0"/>
              </a:rPr>
              <a:t> cases</a:t>
            </a:r>
          </a:p>
          <a:p>
            <a:pPr>
              <a:spcBef>
                <a:spcPts val="600"/>
              </a:spcBef>
            </a:pPr>
            <a:r>
              <a:rPr lang="en-US" sz="1200" dirty="0">
                <a:latin typeface="Calibri" panose="020F0502020204030204" pitchFamily="34" charset="0"/>
                <a:cs typeface="Calibri" panose="020F0502020204030204" pitchFamily="34" charset="0"/>
              </a:rPr>
              <a:t>Available label stack size reduced for the LSP</a:t>
            </a:r>
          </a:p>
          <a:p>
            <a:pPr lvl="1">
              <a:spcBef>
                <a:spcPts val="600"/>
              </a:spcBef>
            </a:pPr>
            <a:r>
              <a:rPr lang="en-US" sz="1200" dirty="0" err="1">
                <a:latin typeface="Calibri" panose="020F0502020204030204" pitchFamily="34" charset="0"/>
                <a:cs typeface="Calibri" panose="020F0502020204030204" pitchFamily="34" charset="0"/>
              </a:rPr>
              <a:t>HbH</a:t>
            </a:r>
            <a:r>
              <a:rPr lang="en-US" sz="1200" dirty="0">
                <a:latin typeface="Calibri" panose="020F0502020204030204" pitchFamily="34" charset="0"/>
                <a:cs typeface="Calibri" panose="020F0502020204030204" pitchFamily="34" charset="0"/>
              </a:rPr>
              <a:t> IOAM Indicator (Extension Label 15 when using </a:t>
            </a:r>
            <a:r>
              <a:rPr lang="en-US" sz="1200" dirty="0" err="1">
                <a:latin typeface="Calibri" panose="020F0502020204030204" pitchFamily="34" charset="0"/>
                <a:cs typeface="Calibri" panose="020F0502020204030204" pitchFamily="34" charset="0"/>
              </a:rPr>
              <a:t>eSPL</a:t>
            </a:r>
            <a:r>
              <a:rPr lang="en-US" sz="1200" dirty="0">
                <a:latin typeface="Calibri" panose="020F0502020204030204" pitchFamily="34" charset="0"/>
                <a:cs typeface="Calibri" panose="020F0502020204030204" pitchFamily="34" charset="0"/>
              </a:rPr>
              <a:t>)</a:t>
            </a:r>
          </a:p>
          <a:p>
            <a:pPr>
              <a:spcBef>
                <a:spcPts val="600"/>
              </a:spcBef>
            </a:pPr>
            <a:r>
              <a:rPr lang="en-US" sz="1200" dirty="0">
                <a:latin typeface="Calibri" panose="020F0502020204030204" pitchFamily="34" charset="0"/>
                <a:cs typeface="Calibri" panose="020F0502020204030204" pitchFamily="34" charset="0"/>
              </a:rPr>
              <a:t>May need to add entropy label due to ECMP impact, further reducing available label stack size for the LSP</a:t>
            </a:r>
          </a:p>
          <a:p>
            <a:pPr lvl="1">
              <a:spcBef>
                <a:spcPts val="600"/>
              </a:spcBef>
            </a:pPr>
            <a:r>
              <a:rPr lang="en-US" sz="1200" dirty="0">
                <a:latin typeface="Calibri" panose="020F0502020204030204" pitchFamily="34" charset="0"/>
                <a:cs typeface="Calibri" panose="020F0502020204030204" pitchFamily="34" charset="0"/>
              </a:rPr>
              <a:t>ELI </a:t>
            </a:r>
          </a:p>
          <a:p>
            <a:pPr lvl="1">
              <a:spcBef>
                <a:spcPts val="600"/>
              </a:spcBef>
            </a:pPr>
            <a:r>
              <a:rPr lang="en-US" sz="1200" dirty="0">
                <a:latin typeface="Calibri" panose="020F0502020204030204" pitchFamily="34" charset="0"/>
                <a:cs typeface="Calibri" panose="020F0502020204030204" pitchFamily="34" charset="0"/>
              </a:rPr>
              <a:t>Entropy Label</a:t>
            </a:r>
          </a:p>
          <a:p>
            <a:pPr>
              <a:spcBef>
                <a:spcPts val="600"/>
              </a:spcBef>
            </a:pPr>
            <a:endParaRPr lang="en-US" sz="1200" dirty="0">
              <a:latin typeface="Calibri" panose="020F0502020204030204" pitchFamily="34" charset="0"/>
              <a:cs typeface="Calibri" panose="020F0502020204030204" pitchFamily="34" charset="0"/>
            </a:endParaRPr>
          </a:p>
          <a:p>
            <a:pPr marL="0" indent="0">
              <a:spcBef>
                <a:spcPts val="600"/>
              </a:spcBef>
              <a:buNone/>
            </a:pPr>
            <a:r>
              <a:rPr lang="en-US" sz="1200" dirty="0">
                <a:latin typeface="Calibri" panose="020F0502020204030204" pitchFamily="34" charset="0"/>
                <a:cs typeface="Calibri" panose="020F0502020204030204" pitchFamily="34" charset="0"/>
              </a:rPr>
              <a:t>Reply:</a:t>
            </a:r>
          </a:p>
          <a:p>
            <a:pPr>
              <a:spcBef>
                <a:spcPts val="600"/>
              </a:spcBef>
            </a:pPr>
            <a:r>
              <a:rPr lang="en-US" sz="1200" dirty="0">
                <a:latin typeface="Calibri" panose="020F0502020204030204" pitchFamily="34" charset="0"/>
                <a:cs typeface="Calibri" panose="020F0502020204030204" pitchFamily="34" charset="0"/>
              </a:rPr>
              <a:t>This is true for all mechanisms using </a:t>
            </a:r>
            <a:r>
              <a:rPr lang="en-US" sz="1200" dirty="0" err="1">
                <a:latin typeface="Calibri" panose="020F0502020204030204" pitchFamily="34" charset="0"/>
                <a:cs typeface="Calibri" panose="020F0502020204030204" pitchFamily="34" charset="0"/>
              </a:rPr>
              <a:t>eSPL</a:t>
            </a:r>
            <a:endParaRPr lang="en-US" sz="12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200" dirty="0">
                <a:latin typeface="Calibri" panose="020F0502020204030204" pitchFamily="34" charset="0"/>
                <a:cs typeface="Calibri" panose="020F0502020204030204" pitchFamily="34" charset="0"/>
              </a:rPr>
              <a:t>SFC: https://</a:t>
            </a:r>
            <a:r>
              <a:rPr lang="en-CA" sz="1200" dirty="0" err="1">
                <a:latin typeface="Calibri" panose="020F0502020204030204" pitchFamily="34" charset="0"/>
                <a:cs typeface="Calibri" panose="020F0502020204030204" pitchFamily="34" charset="0"/>
              </a:rPr>
              <a:t>tools.ietf.org</a:t>
            </a:r>
            <a:r>
              <a:rPr lang="en-CA" sz="12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200" dirty="0">
                <a:latin typeface="Calibri" panose="020F0502020204030204" pitchFamily="34" charset="0"/>
                <a:cs typeface="Calibri" panose="020F0502020204030204" pitchFamily="34" charset="0"/>
              </a:rPr>
              <a:t>E2E: draft-</a:t>
            </a:r>
            <a:r>
              <a:rPr lang="en-CA" sz="1200" dirty="0" err="1">
                <a:latin typeface="Calibri" panose="020F0502020204030204" pitchFamily="34" charset="0"/>
                <a:cs typeface="Calibri" panose="020F0502020204030204" pitchFamily="34" charset="0"/>
              </a:rPr>
              <a:t>cheng</a:t>
            </a:r>
            <a:r>
              <a:rPr lang="en-CA" sz="1200" dirty="0">
                <a:latin typeface="Calibri" panose="020F0502020204030204" pitchFamily="34" charset="0"/>
                <a:cs typeface="Calibri" panose="020F0502020204030204" pitchFamily="34" charset="0"/>
              </a:rPr>
              <a:t>-</a:t>
            </a:r>
            <a:r>
              <a:rPr lang="en-CA" sz="1200" dirty="0" err="1">
                <a:latin typeface="Calibri" panose="020F0502020204030204" pitchFamily="34" charset="0"/>
                <a:cs typeface="Calibri" panose="020F0502020204030204" pitchFamily="34" charset="0"/>
              </a:rPr>
              <a:t>mpls</a:t>
            </a:r>
            <a:r>
              <a:rPr lang="en-CA" sz="1200" dirty="0">
                <a:latin typeface="Calibri" panose="020F0502020204030204" pitchFamily="34" charset="0"/>
                <a:cs typeface="Calibri" panose="020F0502020204030204" pitchFamily="34" charset="0"/>
              </a:rPr>
              <a:t>-</a:t>
            </a:r>
            <a:r>
              <a:rPr lang="en-CA" sz="1200" dirty="0" err="1">
                <a:latin typeface="Calibri" panose="020F0502020204030204" pitchFamily="34" charset="0"/>
                <a:cs typeface="Calibri" panose="020F0502020204030204" pitchFamily="34" charset="0"/>
              </a:rPr>
              <a:t>inband</a:t>
            </a:r>
            <a:r>
              <a:rPr lang="en-CA" sz="1200" dirty="0">
                <a:latin typeface="Calibri" panose="020F0502020204030204" pitchFamily="34" charset="0"/>
                <a:cs typeface="Calibri" panose="020F0502020204030204" pitchFamily="34" charset="0"/>
              </a:rPr>
              <a:t>-pm-encapsulation</a:t>
            </a:r>
          </a:p>
          <a:p>
            <a:pPr>
              <a:spcBef>
                <a:spcPts val="600"/>
              </a:spcBef>
              <a:buFont typeface="Arial" panose="020B0604020202020204" pitchFamily="34" charset="0"/>
              <a:buChar char="•"/>
            </a:pPr>
            <a:r>
              <a:rPr lang="en-CA" sz="1200" dirty="0">
                <a:latin typeface="Calibri" panose="020F0502020204030204" pitchFamily="34" charset="0"/>
                <a:cs typeface="Calibri" panose="020F0502020204030204" pitchFamily="34" charset="0"/>
              </a:rPr>
              <a:t>E2E and </a:t>
            </a:r>
            <a:r>
              <a:rPr lang="en-CA" sz="1200" dirty="0" err="1">
                <a:latin typeface="Calibri" panose="020F0502020204030204" pitchFamily="34" charset="0"/>
                <a:cs typeface="Calibri" panose="020F0502020204030204" pitchFamily="34" charset="0"/>
              </a:rPr>
              <a:t>HbH</a:t>
            </a:r>
            <a:r>
              <a:rPr lang="en-CA" sz="1200" dirty="0">
                <a:latin typeface="Calibri" panose="020F0502020204030204" pitchFamily="34" charset="0"/>
                <a:cs typeface="Calibri" panose="020F0502020204030204" pitchFamily="34" charset="0"/>
              </a:rPr>
              <a:t> - Use IOAM Enabled Label (like SFL) – Label stack size not changed</a:t>
            </a:r>
          </a:p>
          <a:p>
            <a:pPr marL="0" indent="0">
              <a:spcBef>
                <a:spcPts val="600"/>
              </a:spcBef>
              <a:buNone/>
            </a:pPr>
            <a:endParaRPr lang="en-US" sz="12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a:p>
        </p:txBody>
      </p:sp>
    </p:spTree>
    <p:extLst>
      <p:ext uri="{BB962C8B-B14F-4D97-AF65-F5344CB8AC3E}">
        <p14:creationId xmlns:p14="http://schemas.microsoft.com/office/powerpoint/2010/main" val="115152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500406" y="0"/>
            <a:ext cx="77724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2. Transit Nodes Scanning Label Stack</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73697" y="884932"/>
            <a:ext cx="8229600" cy="3373636"/>
          </a:xfrm>
        </p:spPr>
        <p:txBody>
          <a:bodyPr/>
          <a:lstStyle/>
          <a:p>
            <a:pPr>
              <a:spcBef>
                <a:spcPts val="600"/>
              </a:spcBef>
            </a:pPr>
            <a:r>
              <a:rPr lang="en-US" sz="1400" dirty="0">
                <a:latin typeface="Calibri" panose="020F0502020204030204" pitchFamily="34" charset="0"/>
                <a:cs typeface="Calibri" panose="020F0502020204030204" pitchFamily="34" charset="0"/>
              </a:rPr>
              <a:t>Applicable to </a:t>
            </a:r>
            <a:r>
              <a:rPr lang="en-US" sz="1400" dirty="0" err="1">
                <a:latin typeface="Calibri" panose="020F0502020204030204" pitchFamily="34" charset="0"/>
                <a:cs typeface="Calibri" panose="020F0502020204030204" pitchFamily="34" charset="0"/>
              </a:rPr>
              <a:t>HbH</a:t>
            </a:r>
            <a:r>
              <a:rPr lang="en-US" sz="1400" dirty="0">
                <a:latin typeface="Calibri" panose="020F0502020204030204" pitchFamily="34" charset="0"/>
                <a:cs typeface="Calibri" panose="020F0502020204030204" pitchFamily="34" charset="0"/>
              </a:rPr>
              <a:t> case</a:t>
            </a:r>
          </a:p>
          <a:p>
            <a:pPr>
              <a:spcBef>
                <a:spcPts val="600"/>
              </a:spcBef>
            </a:pPr>
            <a:r>
              <a:rPr lang="en-US" sz="1400" dirty="0">
                <a:latin typeface="Calibri" panose="020F0502020204030204" pitchFamily="34" charset="0"/>
                <a:cs typeface="Calibri" panose="020F0502020204030204" pitchFamily="34" charset="0"/>
              </a:rPr>
              <a:t>Transit nodes need to scan deeper into the MPLS header to find IOAM Indicator Label only when </a:t>
            </a:r>
            <a:r>
              <a:rPr lang="en-US" sz="1400" dirty="0" err="1">
                <a:latin typeface="Calibri" panose="020F0502020204030204" pitchFamily="34" charset="0"/>
                <a:cs typeface="Calibri" panose="020F0502020204030204" pitchFamily="34" charset="0"/>
              </a:rPr>
              <a:t>HbH</a:t>
            </a:r>
            <a:r>
              <a:rPr lang="en-US" sz="1400" dirty="0">
                <a:latin typeface="Calibri" panose="020F0502020204030204" pitchFamily="34" charset="0"/>
                <a:cs typeface="Calibri" panose="020F0502020204030204" pitchFamily="34" charset="0"/>
              </a:rPr>
              <a:t> IOAM is enabled</a:t>
            </a:r>
          </a:p>
          <a:p>
            <a:pPr>
              <a:spcBef>
                <a:spcPts val="600"/>
              </a:spcBef>
            </a:pPr>
            <a:endParaRPr lang="en-US" sz="1400" dirty="0">
              <a:latin typeface="Calibri" panose="020F0502020204030204" pitchFamily="34" charset="0"/>
              <a:cs typeface="Calibri" panose="020F0502020204030204" pitchFamily="34" charset="0"/>
            </a:endParaRPr>
          </a:p>
          <a:p>
            <a:pPr>
              <a:spcBef>
                <a:spcPts val="600"/>
              </a:spcBef>
            </a:pPr>
            <a:endParaRPr lang="en-US" sz="1400" dirty="0">
              <a:latin typeface="Calibri" panose="020F0502020204030204" pitchFamily="34" charset="0"/>
              <a:cs typeface="Calibri" panose="020F0502020204030204" pitchFamily="34" charset="0"/>
            </a:endParaRPr>
          </a:p>
          <a:p>
            <a:pPr marL="0" indent="0">
              <a:spcBef>
                <a:spcPts val="600"/>
              </a:spcBef>
              <a:buNone/>
            </a:pPr>
            <a:r>
              <a:rPr lang="en-US" sz="1400" dirty="0">
                <a:latin typeface="Calibri" panose="020F0502020204030204" pitchFamily="34" charset="0"/>
                <a:cs typeface="Calibri" panose="020F0502020204030204" pitchFamily="34" charset="0"/>
              </a:rPr>
              <a:t>Reply:</a:t>
            </a:r>
          </a:p>
          <a:p>
            <a:pPr>
              <a:spcBef>
                <a:spcPts val="600"/>
              </a:spcBef>
              <a:buFont typeface="Wingdings" pitchFamily="2" charset="2"/>
              <a:buChar char="ü"/>
            </a:pPr>
            <a:r>
              <a:rPr lang="en-US" sz="1400" dirty="0">
                <a:latin typeface="Calibri" panose="020F0502020204030204" pitchFamily="34" charset="0"/>
                <a:cs typeface="Calibri" panose="020F0502020204030204" pitchFamily="34" charset="0"/>
              </a:rPr>
              <a:t>This is also true for ELI and EL today</a:t>
            </a:r>
            <a:endParaRPr lang="en-CA" sz="1400" dirty="0">
              <a:latin typeface="Calibri" panose="020F0502020204030204" pitchFamily="34" charset="0"/>
              <a:cs typeface="Calibri" panose="020F0502020204030204" pitchFamily="34" charset="0"/>
            </a:endParaRPr>
          </a:p>
          <a:p>
            <a:pPr>
              <a:spcBef>
                <a:spcPts val="600"/>
              </a:spcBef>
              <a:buFont typeface="Wingdings" pitchFamily="2" charset="2"/>
              <a:buChar char="ü"/>
            </a:pPr>
            <a:r>
              <a:rPr lang="en-CA" sz="14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Wingdings" pitchFamily="2" charset="2"/>
              <a:buChar char="ü"/>
            </a:pPr>
            <a:r>
              <a:rPr lang="en-CA" sz="1400" dirty="0">
                <a:latin typeface="Calibri" panose="020F0502020204030204" pitchFamily="34" charset="0"/>
                <a:cs typeface="Calibri" panose="020F0502020204030204" pitchFamily="34" charset="0"/>
              </a:rPr>
              <a:t>Use IOAM enabled label (like SFL) that avoids scanning label stack</a:t>
            </a:r>
          </a:p>
          <a:p>
            <a:pPr>
              <a:spcBef>
                <a:spcPts val="600"/>
              </a:spcBef>
              <a:buFont typeface="Wingdings" pitchFamily="2" charset="2"/>
              <a:buChar char="ü"/>
            </a:pPr>
            <a:endParaRPr lang="en-CA" sz="1400" dirty="0">
              <a:latin typeface="Calibri" panose="020F0502020204030204" pitchFamily="34" charset="0"/>
              <a:cs typeface="Calibri" panose="020F0502020204030204" pitchFamily="34" charset="0"/>
            </a:endParaRPr>
          </a:p>
          <a:p>
            <a:pPr>
              <a:spcBef>
                <a:spcPts val="600"/>
              </a:spcBef>
            </a:pPr>
            <a:endParaRPr lang="en-US" sz="14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4096689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3. Different FEC (like SFL) for IOAM Data Packets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971550"/>
            <a:ext cx="8229600" cy="3373636"/>
          </a:xfrm>
        </p:spPr>
        <p:txBody>
          <a:bodyPr/>
          <a:lstStyle/>
          <a:p>
            <a:pPr>
              <a:spcBef>
                <a:spcPts val="600"/>
              </a:spcBef>
            </a:pPr>
            <a:r>
              <a:rPr lang="en-CA" sz="1400" dirty="0">
                <a:solidFill>
                  <a:srgbClr val="000000"/>
                </a:solidFill>
                <a:latin typeface="Calibri" panose="020F0502020204030204" pitchFamily="34" charset="0"/>
                <a:cs typeface="Calibri" panose="020F0502020204030204" pitchFamily="34" charset="0"/>
              </a:rPr>
              <a:t>Applicable to </a:t>
            </a:r>
            <a:r>
              <a:rPr lang="en-CA" sz="1400" dirty="0" err="1">
                <a:solidFill>
                  <a:srgbClr val="000000"/>
                </a:solidFill>
                <a:latin typeface="Calibri" panose="020F0502020204030204" pitchFamily="34" charset="0"/>
                <a:cs typeface="Calibri" panose="020F0502020204030204" pitchFamily="34" charset="0"/>
              </a:rPr>
              <a:t>HbH</a:t>
            </a:r>
            <a:r>
              <a:rPr lang="en-CA" sz="1400" dirty="0">
                <a:solidFill>
                  <a:srgbClr val="000000"/>
                </a:solidFill>
                <a:latin typeface="Calibri" panose="020F0502020204030204" pitchFamily="34" charset="0"/>
                <a:cs typeface="Calibri" panose="020F0502020204030204" pitchFamily="34" charset="0"/>
              </a:rPr>
              <a:t> case</a:t>
            </a:r>
          </a:p>
          <a:p>
            <a:pPr>
              <a:spcBef>
                <a:spcPts val="600"/>
              </a:spcBef>
            </a:pPr>
            <a:r>
              <a:rPr lang="en-CA" sz="1400" dirty="0">
                <a:solidFill>
                  <a:srgbClr val="000000"/>
                </a:solidFill>
                <a:latin typeface="Calibri" panose="020F0502020204030204" pitchFamily="34" charset="0"/>
                <a:cs typeface="Calibri" panose="020F0502020204030204" pitchFamily="34" charset="0"/>
              </a:rPr>
              <a:t>With a special FEC for IOAM packets and a "normal” FEC for data packets that don't carry IOAM info, a node might drop the normal traffic while the IOAM traffic flows</a:t>
            </a:r>
          </a:p>
          <a:p>
            <a:pPr>
              <a:spcBef>
                <a:spcPts val="600"/>
              </a:spcBef>
            </a:pPr>
            <a:r>
              <a:rPr lang="en-CA" sz="1400" dirty="0">
                <a:solidFill>
                  <a:srgbClr val="000000"/>
                </a:solidFill>
                <a:latin typeface="Calibri" panose="020F0502020204030204" pitchFamily="34" charset="0"/>
                <a:cs typeface="Calibri" panose="020F0502020204030204" pitchFamily="34" charset="0"/>
              </a:rPr>
              <a:t>Use IOAM Enabled label (like SFL) for IOAM packets</a:t>
            </a:r>
          </a:p>
          <a:p>
            <a:pPr>
              <a:spcBef>
                <a:spcPts val="600"/>
              </a:spcBef>
            </a:pPr>
            <a:endParaRPr lang="en-CA" sz="1400" dirty="0">
              <a:solidFill>
                <a:srgbClr val="000000"/>
              </a:solidFill>
              <a:latin typeface="Calibri" panose="020F0502020204030204" pitchFamily="34" charset="0"/>
              <a:cs typeface="Calibri" panose="020F0502020204030204" pitchFamily="34" charset="0"/>
            </a:endParaRPr>
          </a:p>
          <a:p>
            <a:pPr marL="0" indent="0">
              <a:spcBef>
                <a:spcPts val="600"/>
              </a:spcBef>
              <a:buNone/>
            </a:pPr>
            <a:r>
              <a:rPr lang="en-CA" sz="1400" dirty="0">
                <a:solidFill>
                  <a:srgbClr val="000000"/>
                </a:solidFill>
                <a:latin typeface="Calibri" panose="020F0502020204030204" pitchFamily="34" charset="0"/>
                <a:cs typeface="Calibri" panose="020F0502020204030204" pitchFamily="34" charset="0"/>
              </a:rPr>
              <a:t>Reply:</a:t>
            </a:r>
          </a:p>
          <a:p>
            <a:pPr>
              <a:spcBef>
                <a:spcPts val="600"/>
              </a:spcBef>
              <a:buFont typeface="Wingdings" pitchFamily="2" charset="2"/>
              <a:buChar char="ü"/>
            </a:pPr>
            <a:r>
              <a:rPr lang="en-CA" sz="1400" dirty="0">
                <a:solidFill>
                  <a:srgbClr val="000000"/>
                </a:solidFill>
                <a:latin typeface="Calibri" panose="020F0502020204030204" pitchFamily="34" charset="0"/>
                <a:cs typeface="Calibri" panose="020F0502020204030204" pitchFamily="34" charset="0"/>
              </a:rPr>
              <a:t>This is indeed an issue with using SFL kind of approach. OAM reports the metrics of the LSP on which the normal traffic is not flowing. The forwarding normal packets are not using the LSP used by the OAM, as there are two synonymous LSPs</a:t>
            </a:r>
            <a:endParaRPr lang="en-US" sz="1400" dirty="0">
              <a:latin typeface="Calibri" panose="020F0502020204030204" pitchFamily="34" charset="0"/>
              <a:cs typeface="Calibri" panose="020F0502020204030204" pitchFamily="34" charset="0"/>
            </a:endParaRPr>
          </a:p>
          <a:p>
            <a:pPr lvl="1">
              <a:spcBef>
                <a:spcPts val="600"/>
              </a:spcBef>
            </a:pPr>
            <a:endParaRPr lang="en-US" sz="1400" dirty="0">
              <a:latin typeface="Calibri" panose="020F0502020204030204" pitchFamily="34" charset="0"/>
              <a:cs typeface="Calibri" panose="020F0502020204030204" pitchFamily="34" charset="0"/>
            </a:endParaRPr>
          </a:p>
          <a:p>
            <a:pPr>
              <a:spcBef>
                <a:spcPts val="600"/>
              </a:spcBef>
            </a:pPr>
            <a:endParaRPr lang="en-US" sz="14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245345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304800" y="123407"/>
            <a:ext cx="8763000" cy="599270"/>
          </a:xfrm>
        </p:spPr>
        <p:txBody>
          <a:bodyPr/>
          <a:lstStyle/>
          <a:p>
            <a:pPr algn="l"/>
            <a:r>
              <a:rPr lang="en-CA" sz="2600" dirty="0">
                <a:solidFill>
                  <a:srgbClr val="0070C0"/>
                </a:solidFill>
                <a:latin typeface="Calibri Light" panose="020F0302020204030204" pitchFamily="34" charset="0"/>
                <a:cs typeface="Calibri Light" panose="020F0302020204030204" pitchFamily="34" charset="0"/>
              </a:rPr>
              <a:t>3. Example </a:t>
            </a:r>
            <a:r>
              <a:rPr lang="en-CA" sz="2600" dirty="0" err="1">
                <a:solidFill>
                  <a:srgbClr val="0070C0"/>
                </a:solidFill>
                <a:latin typeface="Calibri Light" panose="020F0302020204030204" pitchFamily="34" charset="0"/>
                <a:cs typeface="Calibri Light" panose="020F0302020204030204" pitchFamily="34" charset="0"/>
              </a:rPr>
              <a:t>HbH</a:t>
            </a:r>
            <a:r>
              <a:rPr lang="en-CA" sz="2600" dirty="0">
                <a:solidFill>
                  <a:srgbClr val="0070C0"/>
                </a:solidFill>
                <a:latin typeface="Calibri Light" panose="020F0302020204030204" pitchFamily="34" charset="0"/>
                <a:cs typeface="Calibri Light" panose="020F0302020204030204" pitchFamily="34" charset="0"/>
              </a:rPr>
              <a:t> IOAM Encapsulation Using IOAM Enabled Label</a:t>
            </a:r>
            <a:endParaRPr lang="en-US" sz="26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97328"/>
            <a:ext cx="5127092"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Synonymous IOAM-Enabled-Label(1)     | TC  |S|  TTL          |</a:t>
            </a:r>
          </a:p>
          <a:p>
            <a:r>
              <a:rPr lang="en-CA" sz="900" dirty="0">
                <a:latin typeface="Courier" pitchFamily="2" charset="0"/>
              </a:rPr>
              <a:t>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Synonymous IOAM-Enabled-Label(n)     | TC  |S|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Figure: IOAM Encapsulation Example with SR-MPLS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863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1905000" y="0"/>
            <a:ext cx="4385821"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4. IOAM Data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971550"/>
            <a:ext cx="8229600" cy="3124200"/>
          </a:xfrm>
        </p:spPr>
        <p:txBody>
          <a:bodyPr/>
          <a:lstStyle/>
          <a:p>
            <a:pPr>
              <a:spcBef>
                <a:spcPts val="600"/>
              </a:spcBef>
            </a:pPr>
            <a:r>
              <a:rPr lang="en-CA" sz="1400" dirty="0">
                <a:latin typeface="Calibri" panose="020F0502020204030204" pitchFamily="34" charset="0"/>
                <a:cs typeface="Calibri" panose="020F0502020204030204" pitchFamily="34" charset="0"/>
              </a:rPr>
              <a:t>Applicable to E2E and </a:t>
            </a:r>
            <a:r>
              <a:rPr lang="en-CA" sz="1400" dirty="0" err="1">
                <a:latin typeface="Calibri" panose="020F0502020204030204" pitchFamily="34" charset="0"/>
                <a:cs typeface="Calibri" panose="020F0502020204030204" pitchFamily="34" charset="0"/>
              </a:rPr>
              <a:t>HbH</a:t>
            </a:r>
            <a:r>
              <a:rPr lang="en-CA" sz="1400" dirty="0">
                <a:latin typeface="Calibri" panose="020F0502020204030204" pitchFamily="34" charset="0"/>
                <a:cs typeface="Calibri" panose="020F0502020204030204" pitchFamily="34" charset="0"/>
              </a:rPr>
              <a:t> cases</a:t>
            </a:r>
          </a:p>
          <a:p>
            <a:pPr>
              <a:spcBef>
                <a:spcPts val="600"/>
              </a:spcBef>
            </a:pPr>
            <a:r>
              <a:rPr lang="en-CA" sz="1400" dirty="0">
                <a:latin typeface="Calibri" panose="020F0502020204030204" pitchFamily="34" charset="0"/>
                <a:cs typeface="Calibri" panose="020F0502020204030204" pitchFamily="34" charset="0"/>
              </a:rPr>
              <a:t>What if the LSP is carrying a PW or is </a:t>
            </a:r>
            <a:r>
              <a:rPr lang="en-CA" sz="1400" dirty="0" err="1">
                <a:latin typeface="Calibri" panose="020F0502020204030204" pitchFamily="34" charset="0"/>
                <a:cs typeface="Calibri" panose="020F0502020204030204" pitchFamily="34" charset="0"/>
              </a:rPr>
              <a:t>DetNet</a:t>
            </a:r>
            <a:r>
              <a:rPr lang="en-CA" sz="1400" dirty="0">
                <a:latin typeface="Calibri" panose="020F0502020204030204" pitchFamily="34" charset="0"/>
                <a:cs typeface="Calibri" panose="020F0502020204030204" pitchFamily="34" charset="0"/>
              </a:rPr>
              <a:t>? </a:t>
            </a:r>
          </a:p>
          <a:p>
            <a:pPr>
              <a:spcBef>
                <a:spcPts val="600"/>
              </a:spcBef>
            </a:pPr>
            <a:r>
              <a:rPr lang="en-CA" sz="1400" dirty="0">
                <a:latin typeface="Calibri" panose="020F0502020204030204" pitchFamily="34" charset="0"/>
                <a:cs typeface="Calibri" panose="020F0502020204030204" pitchFamily="34" charset="0"/>
              </a:rPr>
              <a:t>What if it is a MS-PW? </a:t>
            </a:r>
          </a:p>
          <a:p>
            <a:pPr>
              <a:spcBef>
                <a:spcPts val="600"/>
              </a:spcBef>
            </a:pPr>
            <a:r>
              <a:rPr lang="en-CA" sz="1400" dirty="0">
                <a:latin typeface="Calibri" panose="020F0502020204030204" pitchFamily="34" charset="0"/>
                <a:cs typeface="Calibri" panose="020F0502020204030204" pitchFamily="34" charset="0"/>
              </a:rPr>
              <a:t>In all these cases there is a CW immediately after EOS. </a:t>
            </a:r>
          </a:p>
          <a:p>
            <a:pPr>
              <a:spcBef>
                <a:spcPts val="600"/>
              </a:spcBef>
            </a:pPr>
            <a:r>
              <a:rPr lang="en-CA" sz="1400" dirty="0">
                <a:latin typeface="Calibri" panose="020F0502020204030204" pitchFamily="34" charset="0"/>
                <a:cs typeface="Calibri" panose="020F0502020204030204" pitchFamily="34" charset="0"/>
              </a:rPr>
              <a:t>Then there is the universal fragmentation idea that is floating about that also wants to follow EOS.</a:t>
            </a:r>
          </a:p>
          <a:p>
            <a:pPr>
              <a:spcBef>
                <a:spcPts val="600"/>
              </a:spcBef>
            </a:pPr>
            <a:endParaRPr lang="en-CA" sz="1400" dirty="0">
              <a:latin typeface="Calibri" panose="020F0502020204030204" pitchFamily="34" charset="0"/>
              <a:cs typeface="Calibri" panose="020F0502020204030204" pitchFamily="34" charset="0"/>
            </a:endParaRPr>
          </a:p>
          <a:p>
            <a:pPr marL="0" indent="0">
              <a:spcBef>
                <a:spcPts val="600"/>
              </a:spcBef>
              <a:buNone/>
            </a:pPr>
            <a:r>
              <a:rPr lang="en-CA" sz="1400" dirty="0">
                <a:latin typeface="Calibri" panose="020F0502020204030204" pitchFamily="34" charset="0"/>
                <a:cs typeface="Calibri" panose="020F0502020204030204" pitchFamily="34" charset="0"/>
              </a:rPr>
              <a:t>Reply:</a:t>
            </a:r>
          </a:p>
          <a:p>
            <a:pPr>
              <a:spcBef>
                <a:spcPts val="600"/>
              </a:spcBef>
              <a:buFont typeface="Wingdings" pitchFamily="2" charset="2"/>
              <a:buChar char="ü"/>
            </a:pPr>
            <a:r>
              <a:rPr lang="en-US" sz="1400" dirty="0">
                <a:latin typeface="Calibri" panose="020F0502020204030204" pitchFamily="34" charset="0"/>
                <a:cs typeface="Calibri" panose="020F0502020204030204" pitchFamily="34" charset="0"/>
              </a:rPr>
              <a:t>This is a generic issue applicable to all G-ACH mechanisms used for data traffic. </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a:p>
        </p:txBody>
      </p:sp>
    </p:spTree>
    <p:extLst>
      <p:ext uri="{BB962C8B-B14F-4D97-AF65-F5344CB8AC3E}">
        <p14:creationId xmlns:p14="http://schemas.microsoft.com/office/powerpoint/2010/main" val="2484630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96218"/>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457200" y="971550"/>
            <a:ext cx="8229600" cy="3257550"/>
          </a:xfrm>
        </p:spPr>
        <p:txBody>
          <a:bodyPr/>
          <a:lstStyle/>
          <a:p>
            <a:pPr>
              <a:lnSpc>
                <a:spcPts val="2320"/>
              </a:lnSpc>
              <a:spcBef>
                <a:spcPts val="600"/>
              </a:spcBef>
            </a:pPr>
            <a:r>
              <a:rPr lang="en-CA" sz="1800" dirty="0"/>
              <a:t>“IOAM Indicator Label” is used to indicate the presence of the IOAM data fields in the MPLS header after EOS.</a:t>
            </a:r>
          </a:p>
          <a:p>
            <a:pPr>
              <a:lnSpc>
                <a:spcPts val="2320"/>
              </a:lnSpc>
              <a:spcBef>
                <a:spcPts val="600"/>
              </a:spcBef>
            </a:pPr>
            <a:r>
              <a:rPr lang="en-CA" sz="1800" dirty="0"/>
              <a:t>Separate Indicator Labels are used for E2E and </a:t>
            </a:r>
            <a:r>
              <a:rPr lang="en-CA" sz="1800" dirty="0" err="1"/>
              <a:t>HbH</a:t>
            </a:r>
            <a:r>
              <a:rPr lang="en-CA" sz="1800" dirty="0"/>
              <a:t> IOAM to optimize IOAM processing on transit nodes.</a:t>
            </a:r>
          </a:p>
          <a:p>
            <a:pPr marL="0" indent="0">
              <a:lnSpc>
                <a:spcPts val="2320"/>
              </a:lnSpc>
              <a:buNone/>
            </a:pPr>
            <a:endParaRPr lang="en-CA"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29372"/>
            <a:ext cx="69342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1018555"/>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13"/>
            <a:ext cx="7696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2000" dirty="0"/>
              <a:t>Extension Label (15) and Label assigned by IANA with value </a:t>
            </a:r>
            <a:r>
              <a:rPr lang="en-CA" sz="2000" dirty="0">
                <a:solidFill>
                  <a:srgbClr val="0070C0"/>
                </a:solidFill>
              </a:rPr>
              <a:t>TBA1</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and decapsulating nodes</a:t>
            </a:r>
          </a:p>
          <a:p>
            <a:pPr marL="457200" lvl="0" indent="-457200">
              <a:buFont typeface="+mj-lt"/>
              <a:buAutoNum type="arabicPeriod"/>
            </a:pPr>
            <a:r>
              <a:rPr lang="en-CA" sz="2000" dirty="0">
                <a:solidFill>
                  <a:srgbClr val="0070C0"/>
                </a:solidFill>
              </a:rPr>
              <a:t>The IOAM Enabled Label allocated by the decapsulating node</a:t>
            </a:r>
          </a:p>
          <a:p>
            <a:pPr lvl="1" indent="-342900">
              <a:buFont typeface="Wingdings" pitchFamily="2" charset="2"/>
              <a:buChar char="§"/>
            </a:pPr>
            <a:r>
              <a:rPr lang="en-CA" sz="20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nvPr>
        </p:nvGraphicFramePr>
        <p:xfrm>
          <a:off x="457200" y="1200150"/>
          <a:ext cx="7391401" cy="1483360"/>
        </p:xfrm>
        <a:graphic>
          <a:graphicData uri="http://schemas.openxmlformats.org/drawingml/2006/table">
            <a:tbl>
              <a:tblPr firstRow="1" bandRow="1">
                <a:tableStyleId>{46F890A9-2807-4EBB-B81D-B2AA78EC7F39}</a:tableStyleId>
              </a:tblPr>
              <a:tblGrid>
                <a:gridCol w="2133600">
                  <a:extLst>
                    <a:ext uri="{9D8B030D-6E8A-4147-A177-3AD203B41FA5}">
                      <a16:colId xmlns:a16="http://schemas.microsoft.com/office/drawing/2014/main" val="1209939836"/>
                    </a:ext>
                  </a:extLst>
                </a:gridCol>
                <a:gridCol w="1828800">
                  <a:extLst>
                    <a:ext uri="{9D8B030D-6E8A-4147-A177-3AD203B41FA5}">
                      <a16:colId xmlns:a16="http://schemas.microsoft.com/office/drawing/2014/main" val="4011394575"/>
                    </a:ext>
                  </a:extLst>
                </a:gridCol>
                <a:gridCol w="1752600">
                  <a:extLst>
                    <a:ext uri="{9D8B030D-6E8A-4147-A177-3AD203B41FA5}">
                      <a16:colId xmlns:a16="http://schemas.microsoft.com/office/drawing/2014/main" val="1670730324"/>
                    </a:ext>
                  </a:extLst>
                </a:gridCol>
                <a:gridCol w="1676401">
                  <a:extLst>
                    <a:ext uri="{9D8B030D-6E8A-4147-A177-3AD203B41FA5}">
                      <a16:colId xmlns:a16="http://schemas.microsoft.com/office/drawing/2014/main" val="3301220378"/>
                    </a:ext>
                  </a:extLst>
                </a:gridCol>
              </a:tblGrid>
              <a:tr h="370840">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Other cases</a:t>
                      </a:r>
                    </a:p>
                  </a:txBody>
                  <a:tcPr anchor="ctr"/>
                </a:tc>
                <a:extLst>
                  <a:ext uri="{0D108BD9-81ED-4DB2-BD59-A6C34878D82A}">
                    <a16:rowId xmlns:a16="http://schemas.microsoft.com/office/drawing/2014/main" val="3325801765"/>
                  </a:ext>
                </a:extLst>
              </a:tr>
              <a:tr h="370840">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a:t>
                      </a:r>
                    </a:p>
                  </a:txBody>
                  <a:tcPr anchor="ctr"/>
                </a:tc>
                <a:tc>
                  <a:txBody>
                    <a:bodyPr/>
                    <a:lstStyle/>
                    <a:p>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tc>
                  <a:txBody>
                    <a:bodyPr/>
                    <a:lstStyle/>
                    <a:p>
                      <a:endParaRPr lang="en-US" sz="1400" b="0" i="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249039908"/>
                  </a:ext>
                </a:extLst>
              </a:tr>
              <a:tr h="370840">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tc>
                  <a:txBody>
                    <a:bodyPr/>
                    <a:lstStyle/>
                    <a:p>
                      <a:endParaRPr lang="en-US" sz="1400" b="0" i="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410171723"/>
                  </a:ext>
                </a:extLst>
              </a:tr>
              <a:tr h="370840">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tc>
                  <a:txBody>
                    <a:bodyPr/>
                    <a:lstStyle/>
                    <a:p>
                      <a:endParaRPr lang="en-US" sz="1400" b="0" i="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2043014579"/>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7145</TotalTime>
  <Words>2009</Words>
  <Application>Microsoft Macintosh PowerPoint</Application>
  <PresentationFormat>On-screen Show (16:9)</PresentationFormat>
  <Paragraphs>330</Paragraphs>
  <Slides>24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IOAM Data Field Encapsulation in MPLS Header</vt:lpstr>
      <vt:lpstr>IOAM G-ACh Header</vt:lpstr>
      <vt:lpstr>IOAM Indicator Label</vt:lpstr>
      <vt:lpstr>E2E IOAM Encapsulation in MPLS Header</vt:lpstr>
      <vt:lpstr>E2E Indicator Label Allocation Methods</vt:lpstr>
      <vt:lpstr>E2E Indicator Label Allocation Methods</vt:lpstr>
      <vt:lpstr>E2E IOAM Procedure</vt:lpstr>
      <vt:lpstr>HbH IOAM Encapsulation in MPLS Header</vt:lpstr>
      <vt:lpstr>HbH Indicator Label Allocation Methods</vt:lpstr>
      <vt:lpstr>HbH Indicator Label Allocation Methods</vt:lpstr>
      <vt:lpstr>HbH IOAM Procedure</vt:lpstr>
      <vt:lpstr>IOAM Encapsulation Example with SR-MPLS Header</vt:lpstr>
      <vt:lpstr>Next Steps</vt:lpstr>
      <vt:lpstr>PowerPoint Presentation</vt:lpstr>
      <vt:lpstr>PowerPoint Presentation</vt:lpstr>
      <vt:lpstr>1. Label Stack Size Imposed by Ingress</vt:lpstr>
      <vt:lpstr>2. Transit Nodes Scanning Label Stack</vt:lpstr>
      <vt:lpstr>3. Different FEC (like SFL) for IOAM Data Packets</vt:lpstr>
      <vt:lpstr>3. Example HbH IOAM Encapsulation Using IOAM Enabled Label</vt:lpstr>
      <vt:lpstr>4. IOAM Data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1507</cp:revision>
  <dcterms:created xsi:type="dcterms:W3CDTF">2010-06-30T04:12:48Z</dcterms:created>
  <dcterms:modified xsi:type="dcterms:W3CDTF">2021-01-15T16:29:08Z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