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84" r:id="rId5"/>
    <p:sldId id="1671" r:id="rId6"/>
    <p:sldId id="1658" r:id="rId7"/>
    <p:sldId id="1659" r:id="rId8"/>
    <p:sldId id="1682" r:id="rId9"/>
    <p:sldId id="1672" r:id="rId10"/>
    <p:sldId id="1662" r:id="rId11"/>
    <p:sldId id="1681" r:id="rId12"/>
    <p:sldId id="1664" r:id="rId13"/>
    <p:sldId id="1683" r:id="rId14"/>
    <p:sldId id="1673" r:id="rId15"/>
    <p:sldId id="320" r:id="rId16"/>
    <p:sldId id="1680" r:id="rId17"/>
    <p:sldId id="1663" r:id="rId18"/>
    <p:sldId id="1685" r:id="rId19"/>
    <p:sldId id="1661" r:id="rId20"/>
    <p:sldId id="303" r:id="rId21"/>
    <p:sldId id="1670" r:id="rId22"/>
    <p:sldId id="1667" r:id="rId23"/>
    <p:sldId id="1688" r:id="rId24"/>
    <p:sldId id="1687" r:id="rId25"/>
    <p:sldId id="1690" r:id="rId26"/>
    <p:sldId id="1696" r:id="rId27"/>
    <p:sldId id="1695" r:id="rId28"/>
    <p:sldId id="1686" r:id="rId29"/>
    <p:sldId id="166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7"/>
    <p:restoredTop sz="93034" autoAdjust="0"/>
  </p:normalViewPr>
  <p:slideViewPr>
    <p:cSldViewPr>
      <p:cViewPr varScale="1">
        <p:scale>
          <a:sx n="130" d="100"/>
          <a:sy n="130" d="100"/>
        </p:scale>
        <p:origin x="184" y="10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detnet-mpls-1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detnet-mpls-1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Enabled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90630"/>
              </p:ext>
            </p:extLst>
          </p:nvPr>
        </p:nvGraphicFramePr>
        <p:xfrm>
          <a:off x="609600" y="914400"/>
          <a:ext cx="784860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6596096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 (compared to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29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cheng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2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</a:p>
          <a:p>
            <a:pPr marL="457200" lvl="0" indent="-457200">
              <a:lnSpc>
                <a:spcPts val="22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encapsulation.</a:t>
            </a:r>
          </a:p>
          <a:p>
            <a:pPr marL="457200" lvl="0" indent="-457200">
              <a:lnSpc>
                <a:spcPts val="22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transit (intermediate) nodes do not process IOAM data.</a:t>
            </a:r>
          </a:p>
          <a:p>
            <a:pPr marL="457200" lvl="0" indent="-457200">
              <a:lnSpc>
                <a:spcPts val="22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2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2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2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Figure: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transit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Enabled Label allocated by the transit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674311"/>
              </p:ext>
            </p:extLst>
          </p:nvPr>
        </p:nvGraphicFramePr>
        <p:xfrm>
          <a:off x="381002" y="759462"/>
          <a:ext cx="8458198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18882446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569819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3517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687262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 (like SFL)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212102" y="3306969"/>
            <a:ext cx="8458197" cy="149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kern="0" dirty="0" err="1"/>
              <a:t>eSPL</a:t>
            </a:r>
            <a:r>
              <a:rPr lang="en-CA" sz="1200" kern="0" dirty="0"/>
              <a:t> at top of the label stack breaks MPLS forwarding in heterogenous network environment with and without IOAM capable nodes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Entropy Label similarly also requires transit nodes to scan label stack, however, entropy label processing is optional whereas IOAM processing is not optional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A transit node may have a limit on how many labels it can scan. 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138"/>
            <a:ext cx="8229600" cy="3695700"/>
          </a:xfrm>
        </p:spPr>
        <p:txBody>
          <a:bodyPr/>
          <a:lstStyle/>
          <a:p>
            <a:pPr marL="45720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 err="1"/>
              <a:t>HbH</a:t>
            </a:r>
            <a:r>
              <a:rPr lang="en-CA" sz="1600" dirty="0"/>
              <a:t> IOAM includes IOAM processing on encapsulating, transit and decapsulating nodes.</a:t>
            </a:r>
          </a:p>
          <a:p>
            <a:pPr marL="457200" lvl="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 </a:t>
            </a:r>
            <a:r>
              <a:rPr lang="en-CA" sz="1600" dirty="0" err="1"/>
              <a:t>HbH</a:t>
            </a:r>
            <a:r>
              <a:rPr lang="en-CA" sz="1600" dirty="0"/>
              <a:t> Indicator Label and one or more IOAM data field(s) in the MPLS encapsulation.</a:t>
            </a:r>
          </a:p>
          <a:p>
            <a:pPr marL="45720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>
                <a:solidFill>
                  <a:srgbClr val="0070C0"/>
                </a:solidFill>
              </a:rPr>
              <a:t>The transit (intermediate) nodes process </a:t>
            </a:r>
            <a:r>
              <a:rPr lang="en-CA" sz="1600" dirty="0" err="1">
                <a:solidFill>
                  <a:srgbClr val="0070C0"/>
                </a:solidFill>
              </a:rPr>
              <a:t>HbH</a:t>
            </a:r>
            <a:r>
              <a:rPr lang="en-CA" sz="16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9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>
                <a:solidFill>
                  <a:srgbClr val="0070C0"/>
                </a:solidFill>
              </a:rPr>
              <a:t>The transit (intermediate) nodes may punt the timestamped copy of the data packet for further IOAM processing.</a:t>
            </a:r>
          </a:p>
          <a:p>
            <a:pPr marL="457200" lvl="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9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9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2393"/>
            <a:ext cx="8991600" cy="599270"/>
          </a:xfrm>
        </p:spPr>
        <p:txBody>
          <a:bodyPr/>
          <a:lstStyle/>
          <a:p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08659"/>
            <a:ext cx="57912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Figure: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3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2669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IOAM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427"/>
            <a:ext cx="83058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IOAM Header with SR-MPLS Encapsulation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IOAM Indicator Label         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    Figure: Example IOAM Header with SR-MPLS Encapsulation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5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Header with Other Control Words/ACHs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1"/>
            <a:ext cx="8153400" cy="3124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IOAM header is part of the MPLS </a:t>
            </a:r>
            <a:r>
              <a:rPr lang="en-CA" sz="2000" dirty="0"/>
              <a:t>encapsulation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, any other control word / ACH is added after the IOAM header in the data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transit nodes can easily process the IOAM data field(s) after the EOS in the data packets.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2000" dirty="0"/>
              <a:t>encapsulation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header and then processes the other control word /ACH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allows to find the Control word /ACH after the IOAM header.</a:t>
            </a:r>
          </a:p>
          <a:p>
            <a:pPr marL="0" indent="0">
              <a:lnSpc>
                <a:spcPts val="2120"/>
              </a:lnSpc>
              <a:spcBef>
                <a:spcPts val="600"/>
              </a:spcBef>
              <a:buNone/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 IOAM Header with Control Word [RFC4385]</a:t>
            </a:r>
            <a:endParaRPr lang="en-US" sz="3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514600" y="816375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         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Figure: IOAM Header with MPLS encapsulation with Control Word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IOAM Header with 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1" y="753957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Figure: IOAM Header with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980D-C5FD-DD49-B23C-35E646344467}"/>
              </a:ext>
            </a:extLst>
          </p:cNvPr>
          <p:cNvSpPr/>
          <p:nvPr/>
        </p:nvSpPr>
        <p:spPr>
          <a:xfrm>
            <a:off x="129909" y="4253032"/>
            <a:ext cx="17364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https://tools.ietf.org/html/draft-ietf-detnet-mpls-13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19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7589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IOAM Header with 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Figure: IOAM Header with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980D-C5FD-DD49-B23C-35E646344467}"/>
              </a:ext>
            </a:extLst>
          </p:cNvPr>
          <p:cNvSpPr/>
          <p:nvPr/>
        </p:nvSpPr>
        <p:spPr>
          <a:xfrm>
            <a:off x="54204" y="4186147"/>
            <a:ext cx="2003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https://tools.ietf.org/html/draft-ietf-detnet-mpls-13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7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IOAM Header with Generic Delivery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486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IOAM Header with MPLS Encapsulation with Generic Delivery Functions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803628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999"/>
            <a:ext cx="9144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5 - IOAM Header with Another ACH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514600" y="843434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IOAM Header with MPLS Encapsulation with Another ACH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2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IOAM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Figure: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077200" cy="325755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transit nodes</a:t>
            </a:r>
            <a:r>
              <a:rPr lang="en-CA" sz="1600" dirty="0"/>
              <a:t>) to bypass IOAM processing on transit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transit nodes ignore the IOAM Option-Type(s) carried by the data packets.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transit and edge nodes.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Figure: E2E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7460</TotalTime>
  <Words>3108</Words>
  <Application>Microsoft Macintosh PowerPoint</Application>
  <PresentationFormat>On-screen Show (16:9)</PresentationFormat>
  <Paragraphs>484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PowerPoint Presentation</vt:lpstr>
      <vt:lpstr>IOAM Header with MPLS Encapsulation</vt:lpstr>
      <vt:lpstr>IOAM G-ACh Header</vt:lpstr>
      <vt:lpstr>IOAM Indicator Label</vt:lpstr>
      <vt:lpstr>PowerPoint Presentation</vt:lpstr>
      <vt:lpstr>E2E IOAM Header with MPLS Encapsulation</vt:lpstr>
      <vt:lpstr>E2E IOAM Indicator Label Allocation Methods</vt:lpstr>
      <vt:lpstr>E2E IOAM Indicator Label - Comparisons</vt:lpstr>
      <vt:lpstr>E2E IOAM Procedure</vt:lpstr>
      <vt:lpstr>PowerPoint Presentation</vt:lpstr>
      <vt:lpstr>HbH IOAM Header with MPLS Encapsulation</vt:lpstr>
      <vt:lpstr>HbH IOAM Indicator Label Allocation Methods</vt:lpstr>
      <vt:lpstr>HbH IOAM Indicator Label - Comparisons</vt:lpstr>
      <vt:lpstr>HbH IOAM Procedure</vt:lpstr>
      <vt:lpstr>HbH IOAM Header with MPLS Encapsulation</vt:lpstr>
      <vt:lpstr>Next Steps</vt:lpstr>
      <vt:lpstr>PowerPoint Presentation</vt:lpstr>
      <vt:lpstr>PowerPoint Presentation</vt:lpstr>
      <vt:lpstr>Example IOAM Header with SR-MPLS Encapsulation</vt:lpstr>
      <vt:lpstr>IOAM Header with Other Control Words/ACHs</vt:lpstr>
      <vt:lpstr>Example 1 -  IOAM Header with Control Word [RFC4385]</vt:lpstr>
      <vt:lpstr>Example 2 - IOAM Header with DetNet Control Word </vt:lpstr>
      <vt:lpstr>Example 3 - IOAM Header with DetNet Control Word</vt:lpstr>
      <vt:lpstr>Example 4 - IOAM Header with Generic Delivery Functions</vt:lpstr>
      <vt:lpstr>Example 5 - IOAM Header with Another ACH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1673</cp:revision>
  <dcterms:created xsi:type="dcterms:W3CDTF">2010-06-30T04:12:48Z</dcterms:created>
  <dcterms:modified xsi:type="dcterms:W3CDTF">2021-01-20T14:56:10Z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