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9" r:id="rId3"/>
    <p:sldId id="317" r:id="rId4"/>
    <p:sldId id="318" r:id="rId5"/>
    <p:sldId id="315" r:id="rId6"/>
    <p:sldId id="310" r:id="rId7"/>
    <p:sldId id="303" r:id="rId8"/>
    <p:sldId id="316" r:id="rId9"/>
    <p:sldId id="321" r:id="rId10"/>
    <p:sldId id="322" r:id="rId11"/>
    <p:sldId id="326" r:id="rId12"/>
    <p:sldId id="324" r:id="rId13"/>
    <p:sldId id="330" r:id="rId14"/>
    <p:sldId id="325" r:id="rId15"/>
    <p:sldId id="327" r:id="rId16"/>
    <p:sldId id="328" r:id="rId17"/>
    <p:sldId id="331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9"/>
    <p:restoredTop sz="93878" autoAdjust="0"/>
  </p:normalViewPr>
  <p:slideViewPr>
    <p:cSldViewPr>
      <p:cViewPr varScale="1">
        <p:scale>
          <a:sx n="160" d="100"/>
          <a:sy n="160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117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86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693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03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518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694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RFC 6374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draft-gandhi-mpls-rfc6374-sr-04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447800" y="2571750"/>
            <a:ext cx="7086600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Probes for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3961411"/>
            <a:ext cx="7620002" cy="778651"/>
          </a:xfrm>
        </p:spPr>
        <p:txBody>
          <a:bodyPr/>
          <a:lstStyle/>
          <a:p>
            <a:pPr lvl="0"/>
            <a:r>
              <a:rPr lang="en-US" sz="1400" dirty="0"/>
              <a:t>For end-to-end measurement of SR-MPLS Policy, the probe query messages for delay and loss measurements are sent on the congruent path with data traffic using MPLS GAL/</a:t>
            </a:r>
            <a:r>
              <a:rPr lang="en-US" sz="1400" dirty="0" err="1"/>
              <a:t>GAch</a:t>
            </a:r>
            <a:r>
              <a:rPr lang="en-US" sz="1400" dirty="0"/>
              <a:t> header as defined in [RFC6374] and SR-MPLS label stack of the SR-MPLS Policy.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661F2-CEE4-4FFE-9888-E03272882217}"/>
              </a:ext>
            </a:extLst>
          </p:cNvPr>
          <p:cNvSpPr/>
          <p:nvPr/>
        </p:nvSpPr>
        <p:spPr>
          <a:xfrm>
            <a:off x="1371599" y="742950"/>
            <a:ext cx="64008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Label(1)             | TC  |S|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Label(n)             | TC  |S|      TTL      |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|            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PSID   </a:t>
            </a:r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          | TC  |S|      TTL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GAL (value 13)       | TC  |1|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|0 0 0 1|Version|  Reserved     | GAL Channel Type        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Figure: Example Probe Message Header for an End-to-end SR-MPLS Policy</a:t>
            </a:r>
            <a:endParaRPr lang="en-CA" sz="11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7D1E127-E8AA-D646-B679-5809D9B5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out of band IP/UDP path using RFC 7876 mechanisms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Reply sent in-band using the RFC 6374 mechanisms (using Control code)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Return Path TLV can be used from the probe query message for SR-MPLS Paths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label stack in the header of the message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CD4F1F-1220-7F40-AEBD-526C7B92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180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6318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= TBA1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 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1): SR-MPLS Segment List (Label Stack) of the Reverse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2): SR-MPLS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SR-MPLS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TLV is mandatory when carried in a probe query message and if responder does not support, it MUST return Error 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1BEBD-7EA5-2646-8A98-C2A4FDCB721B}"/>
              </a:ext>
            </a:extLst>
          </p:cNvPr>
          <p:cNvSpPr/>
          <p:nvPr/>
        </p:nvSpPr>
        <p:spPr>
          <a:xfrm>
            <a:off x="3956583" y="2236531"/>
            <a:ext cx="49530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Label(1)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Label(n)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4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8875-E35B-1A40-A197-42EBEA9A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621"/>
            <a:ext cx="8534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TLV (Type 129) Handling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A16-7688-E349-A626-DAB858F3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2666999"/>
          </a:xfrm>
        </p:spPr>
        <p:txBody>
          <a:bodyPr/>
          <a:lstStyle/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ensure that the probe query message is processed by the intended responder node, Destination Address TLV [RFC6374] can be sent in the probe query message.  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responder node only replies with Success in Control Code if it is the intended destination for the probe query.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Otherwise, it MUST return 0x15: Error - Invalid Destination Node Identifier.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017C-D609-6248-A3A7-96803D5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217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61364-BCAD-394F-B301-A41AE19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82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685800" y="958004"/>
            <a:ext cx="7772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|  Type = TBA2  |    Length     | Reserved      | Block Number  |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  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Figure: Block Number TLV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9" y="29902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 Number TLV for Loss Measurement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5BB8-1D69-7546-8C41-35193C3A9708}"/>
              </a:ext>
            </a:extLst>
          </p:cNvPr>
          <p:cNvSpPr/>
          <p:nvPr/>
        </p:nvSpPr>
        <p:spPr>
          <a:xfrm>
            <a:off x="609600" y="2803062"/>
            <a:ext cx="8229600" cy="181588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Carry the Block Number (8-bit) of the traffic counters in the probe query and response messages for loss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(e.g. counters) from both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collected in data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TLV is mandatory when carried in a probe query message and if responder does not support, it MUST return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1371600" y="780693"/>
            <a:ext cx="6248400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 |              Tree-SID                 | TC  |S|      TTL      |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 |              GAL (value 13)           | TC  |1|      TTL      |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Figure: Example Probe Query with Replication Segment for P2MP SR-MPLS Policy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P2MP SR-MPLS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60723-2AD3-804D-BCA6-3C39A468AD68}"/>
              </a:ext>
            </a:extLst>
          </p:cNvPr>
          <p:cNvSpPr/>
          <p:nvPr/>
        </p:nvSpPr>
        <p:spPr>
          <a:xfrm>
            <a:off x="228600" y="3287499"/>
            <a:ext cx="8763000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One-way mode for delay and loss measurement for P2MP SR-MPLS Policy as follows:</a:t>
            </a:r>
          </a:p>
          <a:p>
            <a:pPr marL="628650" lvl="1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querier root node sends probe query messages using the Tree-SID for the P2MP SR-MPLS Policy</a:t>
            </a:r>
          </a:p>
          <a:p>
            <a:pPr marL="628650" lvl="1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responder leaf node adds the "Source Address" TLV (Type 130) [RFC6374] with its IP address in the probe response messages</a:t>
            </a:r>
          </a:p>
          <a:p>
            <a:pPr marL="1085850" lvl="2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TLV allows the querier root node to identify the responder leaf nodes of the P2MP SR-MPLS Policy</a:t>
            </a:r>
          </a:p>
        </p:txBody>
      </p:sp>
    </p:spTree>
    <p:extLst>
      <p:ext uri="{BB962C8B-B14F-4D97-AF65-F5344CB8AC3E}">
        <p14:creationId xmlns:p14="http://schemas.microsoft.com/office/powerpoint/2010/main" val="325064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8001000" cy="29718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IANA code-points to be allocated by MPLS WG</a:t>
            </a:r>
          </a:p>
          <a:p>
            <a:r>
              <a:rPr lang="en-US" sz="2400" dirty="0">
                <a:solidFill>
                  <a:schemeClr val="tx2"/>
                </a:solidFill>
              </a:rPr>
              <a:t>Draft to progress in MPLS WG</a:t>
            </a:r>
            <a:endParaRPr lang="en-CA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Bruno:</a:t>
            </a:r>
            <a:endParaRPr lang="en-CA" sz="2400" dirty="0">
              <a:solidFill>
                <a:schemeClr val="tx2"/>
              </a:solidFill>
            </a:endParaRPr>
          </a:p>
          <a:p>
            <a:pPr lvl="1"/>
            <a:r>
              <a:rPr lang="en-CA" sz="2400" dirty="0">
                <a:solidFill>
                  <a:schemeClr val="tx2"/>
                </a:solidFill>
              </a:rPr>
              <a:t>Please keep SPRING in the loop for the SPRING specific content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22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IETF-107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SR-MPLS Links and end-to-end P2P/ P2MP SR-MPLS Paths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One-way, two-way and loopback measurement modes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Segment Routing with MPLS data plane (SR-MPLS)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6374 for probe query and response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7876 (UDP return path) for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95350"/>
            <a:ext cx="6934200" cy="3657600"/>
          </a:xfrm>
        </p:spPr>
        <p:txBody>
          <a:bodyPr/>
          <a:lstStyle/>
          <a:p>
            <a:r>
              <a:rPr lang="en-US" sz="1100" dirty="0"/>
              <a:t>Feb 14, 2018</a:t>
            </a:r>
          </a:p>
          <a:p>
            <a:pPr lvl="1"/>
            <a:r>
              <a:rPr lang="en-US" sz="1100" dirty="0"/>
              <a:t>Draft was published </a:t>
            </a:r>
            <a:r>
              <a:rPr lang="en-CA" sz="1100" i="1" dirty="0"/>
              <a:t>draft-gandhi-spring-sr-mpls-pm-00</a:t>
            </a:r>
            <a:endParaRPr lang="en-US" sz="1100" i="1" dirty="0"/>
          </a:p>
          <a:p>
            <a:r>
              <a:rPr lang="en-US" sz="1100" dirty="0"/>
              <a:t>July 2018</a:t>
            </a:r>
          </a:p>
          <a:p>
            <a:pPr lvl="1"/>
            <a:r>
              <a:rPr lang="en-US" sz="1100" dirty="0"/>
              <a:t>Draft </a:t>
            </a:r>
            <a:r>
              <a:rPr lang="en-CA" sz="1100" i="1" dirty="0"/>
              <a:t>draft-gandhi-spring-sr-mpls-pm-02 </a:t>
            </a:r>
            <a:r>
              <a:rPr lang="en-US" sz="1100" dirty="0"/>
              <a:t>was introduced at IETF 102 Montreal in SPRING WG</a:t>
            </a:r>
          </a:p>
          <a:p>
            <a:r>
              <a:rPr lang="en-US" sz="1100" dirty="0"/>
              <a:t>Nov 2018</a:t>
            </a:r>
          </a:p>
          <a:p>
            <a:pPr lvl="1"/>
            <a:r>
              <a:rPr lang="en-US" sz="1100" dirty="0"/>
              <a:t>Presented </a:t>
            </a:r>
            <a:r>
              <a:rPr lang="en-CA" sz="1100" i="1" dirty="0"/>
              <a:t>draft-gandhi-spring-sr-mpls-pm-03</a:t>
            </a:r>
            <a:r>
              <a:rPr lang="en-US" sz="1100" dirty="0"/>
              <a:t> at IETF 103 Bangkok in SPRING and IPPM WGs</a:t>
            </a:r>
          </a:p>
          <a:p>
            <a:r>
              <a:rPr lang="en-US" sz="1100" dirty="0"/>
              <a:t>Feb 14, 2019</a:t>
            </a:r>
          </a:p>
          <a:p>
            <a:pPr lvl="1"/>
            <a:r>
              <a:rPr lang="en-US" sz="1100" dirty="0"/>
              <a:t>Draft was renamed to </a:t>
            </a:r>
            <a:r>
              <a:rPr lang="en-CA" sz="1100" i="1" dirty="0"/>
              <a:t>draft-gandhi-spring-rfc6374-srpm-mpls-00</a:t>
            </a:r>
            <a:endParaRPr lang="en-US" sz="1100" i="1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CA" sz="1100" i="1" dirty="0"/>
              <a:t>draft-gandhi-spring-rfc6374-srpm-mpls-00 </a:t>
            </a:r>
            <a:r>
              <a:rPr lang="en-US" sz="1100" dirty="0"/>
              <a:t>at IETF 104 Prague in SPRING WG</a:t>
            </a:r>
          </a:p>
          <a:p>
            <a:r>
              <a:rPr lang="en-US" sz="1100" dirty="0"/>
              <a:t>Oct 2019</a:t>
            </a:r>
          </a:p>
          <a:p>
            <a:pPr lvl="1"/>
            <a:r>
              <a:rPr lang="en-US" sz="1100" dirty="0"/>
              <a:t>Chairs agreed to progress the work in MPLS WG</a:t>
            </a:r>
          </a:p>
          <a:p>
            <a:pPr lvl="1"/>
            <a:r>
              <a:rPr lang="en-US" sz="1100" dirty="0"/>
              <a:t>Draft renamed to </a:t>
            </a:r>
            <a:r>
              <a:rPr lang="en-US" sz="1100" i="1" dirty="0"/>
              <a:t>draft-gandhi-mpls-rfc6374-sr-00</a:t>
            </a:r>
            <a:endParaRPr lang="en-US" sz="1100" dirty="0"/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draft-gandhi-mpls-rfc6374-sr-00 </a:t>
            </a:r>
            <a:r>
              <a:rPr lang="en-US" sz="1100" dirty="0"/>
              <a:t>at IETF 106 Singapore in MPLS WG</a:t>
            </a:r>
          </a:p>
          <a:p>
            <a:r>
              <a:rPr lang="en-CA" sz="1100" dirty="0"/>
              <a:t>Apr 2020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draft-gandhi-mpls-rfc6374-sr-02 </a:t>
            </a:r>
            <a:r>
              <a:rPr lang="en-US" sz="1100" dirty="0"/>
              <a:t>at IETF 107 in MPLS WG Interim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IETF-107 (Version 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62312"/>
          </a:xfrm>
        </p:spPr>
        <p:txBody>
          <a:bodyPr/>
          <a:lstStyle/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Addressed MPLS-RT expert review comments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Various editorial changes</a:t>
            </a:r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800" dirty="0"/>
              <a:t>Open Items:</a:t>
            </a:r>
          </a:p>
          <a:p>
            <a:pPr marL="685800" lvl="2" indent="-285750">
              <a:lnSpc>
                <a:spcPts val="2020"/>
              </a:lnSpc>
              <a:spcBef>
                <a:spcPts val="600"/>
              </a:spcBef>
              <a:buFont typeface="Wingdings" charset="2"/>
              <a:buChar char="§"/>
            </a:pPr>
            <a:r>
              <a:rPr lang="en-US" sz="18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0480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Implementation exists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Requested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adoption in MPLS WG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Probes for SR-MPLS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80338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SR-MPLS links, the PM probe query messages for link delay and packet loss measurements are sent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5025-6E26-9D49-AAE8-1710C85F1444}"/>
              </a:ext>
            </a:extLst>
          </p:cNvPr>
          <p:cNvSpPr/>
          <p:nvPr/>
        </p:nvSpPr>
        <p:spPr>
          <a:xfrm>
            <a:off x="1066800" y="972562"/>
            <a:ext cx="6781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GAL (value 13) 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Figure: Probe Message Header for an SR-MPLS Link</a:t>
            </a:r>
            <a:endParaRPr lang="en-CA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91D73F7-27E6-B84F-8B7C-F7816F25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835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62"/>
            <a:ext cx="9144000" cy="857250"/>
          </a:xfrm>
        </p:spPr>
        <p:txBody>
          <a:bodyPr/>
          <a:lstStyle/>
          <a:p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dirty="0"/>
              <a:t>Measure delay and loss performance of SR-MPLS Links. </a:t>
            </a:r>
          </a:p>
          <a:p>
            <a:r>
              <a:rPr lang="en-US" sz="2000" dirty="0"/>
              <a:t>Compute SR-MPLS Link Delay metrics (minimum-delay, maximum-delay, average-delay, delay-variance) and SR Link Packet Loss metric.</a:t>
            </a:r>
          </a:p>
          <a:p>
            <a:r>
              <a:rPr lang="en-US" sz="2000" dirty="0"/>
              <a:t>SR-MPLS Link extended TE metrics advertised in the network using the TLVs defined in the following RFCs/Drafts: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[RFC8570]</a:t>
            </a:r>
          </a:p>
          <a:p>
            <a:pPr lvl="1"/>
            <a:r>
              <a:rPr lang="en-US" sz="2000" dirty="0"/>
              <a:t>BGP-LS   [RFC8571]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C36BCA6-7742-6743-9EE4-ECAB917A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5826</TotalTime>
  <Words>1511</Words>
  <Application>Microsoft Macintosh PowerPoint</Application>
  <PresentationFormat>On-screen Show (16:9)</PresentationFormat>
  <Paragraphs>224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RFC 6374 for Segment Routing Networks with MPLS Data Plane</vt:lpstr>
      <vt:lpstr>Agenda</vt:lpstr>
      <vt:lpstr>Requirements and Scope</vt:lpstr>
      <vt:lpstr>History of the Draft</vt:lpstr>
      <vt:lpstr>Updates Since IETF-107 (Version 02)</vt:lpstr>
      <vt:lpstr>Next Steps</vt:lpstr>
      <vt:lpstr>PowerPoint Presentation</vt:lpstr>
      <vt:lpstr>Probes for SR-MPLS Links</vt:lpstr>
      <vt:lpstr>SR-MPLS Link Extended TE Metrics Advertisement</vt:lpstr>
      <vt:lpstr>Probes for SR-MPLS Policy</vt:lpstr>
      <vt:lpstr>Measurement Modes for SR-MPLS Policy</vt:lpstr>
      <vt:lpstr>Return Path TLV for Two-way Measurement</vt:lpstr>
      <vt:lpstr>Destination Address TLV (Type 129) Handling</vt:lpstr>
      <vt:lpstr>Block Number TLV for Loss Measurement</vt:lpstr>
      <vt:lpstr>Probe Query for P2MP SR-MPLS Policy</vt:lpstr>
      <vt:lpstr>WG Co-ordination Plan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1154</cp:revision>
  <dcterms:created xsi:type="dcterms:W3CDTF">2010-06-30T04:12:48Z</dcterms:created>
  <dcterms:modified xsi:type="dcterms:W3CDTF">2020-06-16T13:32:39Z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