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9" r:id="rId3"/>
    <p:sldId id="315" r:id="rId4"/>
    <p:sldId id="1653" r:id="rId5"/>
    <p:sldId id="317" r:id="rId6"/>
    <p:sldId id="1660" r:id="rId7"/>
    <p:sldId id="326" r:id="rId8"/>
    <p:sldId id="1659" r:id="rId9"/>
    <p:sldId id="1656" r:id="rId10"/>
    <p:sldId id="318" r:id="rId11"/>
    <p:sldId id="303" r:id="rId12"/>
    <p:sldId id="1655" r:id="rId13"/>
    <p:sldId id="1652" r:id="rId14"/>
    <p:sldId id="1657" r:id="rId15"/>
    <p:sldId id="322" r:id="rId16"/>
    <p:sldId id="320" r:id="rId17"/>
    <p:sldId id="321" r:id="rId18"/>
    <p:sldId id="1658" r:id="rId19"/>
    <p:sldId id="1649" r:id="rId20"/>
    <p:sldId id="1654" r:id="rId2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62"/>
    <p:restoredTop sz="93083" autoAdjust="0"/>
  </p:normalViewPr>
  <p:slideViewPr>
    <p:cSldViewPr>
      <p:cViewPr varScale="1">
        <p:scale>
          <a:sx n="193" d="100"/>
          <a:sy n="193" d="100"/>
        </p:scale>
        <p:origin x="352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111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65984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Performance Measurement Using TWAMP Light and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draft-gandhi-spring-twamp-srpm-07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Has been implemented 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843776"/>
            <a:ext cx="7010400" cy="3600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b="1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b="1" dirty="0">
                <a:latin typeface="Courier" pitchFamily="2" charset="0"/>
              </a:rPr>
              <a:t>   Destination UDP Port           /  \         Destination UDP port</a:t>
            </a:r>
          </a:p>
          <a:p>
            <a:r>
              <a:rPr lang="en-CA" sz="1200" b="1" dirty="0">
                <a:latin typeface="Courier" pitchFamily="2" charset="0"/>
              </a:rPr>
              <a:t>   Measurement Protocol          /    \        Measurement Protocol</a:t>
            </a:r>
          </a:p>
          <a:p>
            <a:r>
              <a:rPr lang="en-CA" sz="1200" b="1" dirty="0">
                <a:latin typeface="Courier" pitchFamily="2" charset="0"/>
              </a:rPr>
              <a:t>   Measurement Type             /      \       Measurement Type</a:t>
            </a:r>
          </a:p>
          <a:p>
            <a:r>
              <a:rPr lang="en-CA" sz="1200" b="1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b="1" dirty="0">
                <a:latin typeface="Courier" pitchFamily="2" charset="0"/>
              </a:rPr>
              <a:t>   Authentication Mode &amp; Key  /          \     Authentication Mode &amp; Key</a:t>
            </a:r>
          </a:p>
          <a:p>
            <a:r>
              <a:rPr lang="en-CA" sz="1200" b="1" dirty="0">
                <a:latin typeface="Courier" pitchFamily="2" charset="0"/>
              </a:rPr>
              <a:t>   Timestamp Format          /            \    Loss Measurement Mode</a:t>
            </a:r>
          </a:p>
          <a:p>
            <a:r>
              <a:rPr lang="en-CA" sz="1200" b="1" dirty="0">
                <a:latin typeface="Courier" pitchFamily="2" charset="0"/>
              </a:rPr>
              <a:t>   Delay Measurement Mode   /              \ </a:t>
            </a:r>
          </a:p>
          <a:p>
            <a:r>
              <a:rPr lang="en-CA" sz="1200" b="1" dirty="0">
                <a:latin typeface="Courier" pitchFamily="2" charset="0"/>
              </a:rPr>
              <a:t>   Padding/Packet Size     /                \ </a:t>
            </a:r>
          </a:p>
          <a:p>
            <a:r>
              <a:rPr lang="en-CA" sz="1200" b="1" dirty="0">
                <a:latin typeface="Courier" pitchFamily="2" charset="0"/>
              </a:rPr>
              <a:t>   Loss Measurement Mode  /                  \</a:t>
            </a:r>
          </a:p>
          <a:p>
            <a:r>
              <a:rPr lang="en-CA" sz="1200" b="1" dirty="0">
                <a:latin typeface="Courier" pitchFamily="2" charset="0"/>
              </a:rPr>
              <a:t>                         v                    v</a:t>
            </a:r>
          </a:p>
          <a:p>
            <a:r>
              <a:rPr lang="en-CA" sz="1200" b="1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b="1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b="1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b="1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6700" y="742950"/>
            <a:ext cx="8610600" cy="1102908"/>
          </a:xfrm>
        </p:spPr>
        <p:txBody>
          <a:bodyPr/>
          <a:lstStyle/>
          <a:p>
            <a:r>
              <a:rPr lang="en-US" sz="1400" dirty="0"/>
              <a:t>PM probe query message defined for Links and end-to-end P2P/ P2MP SR Policies.</a:t>
            </a:r>
          </a:p>
          <a:p>
            <a:r>
              <a:rPr lang="en-US" sz="1400" dirty="0"/>
              <a:t>User-configured destination UDP </a:t>
            </a:r>
            <a:r>
              <a:rPr lang="en-US" sz="1400" b="1" dirty="0"/>
              <a:t>port1</a:t>
            </a:r>
            <a:r>
              <a:rPr lang="en-US" sz="1400" dirty="0"/>
              <a:t> is used for DM probe messages in unauthenticated mode and </a:t>
            </a:r>
            <a:r>
              <a:rPr lang="en-US" sz="1400" b="1" dirty="0"/>
              <a:t>port2</a:t>
            </a:r>
            <a:r>
              <a:rPr lang="en-US" sz="1400" dirty="0"/>
              <a:t> is used for LM probe messages in unauthenticated mode.</a:t>
            </a:r>
          </a:p>
          <a:p>
            <a:r>
              <a:rPr lang="en-US" sz="1400" dirty="0"/>
              <a:t>For DM, payload contains RFC 5357 (TWAMP Light) or STAMP defined probe message as shown below.</a:t>
            </a:r>
          </a:p>
          <a:p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247900" y="1954173"/>
            <a:ext cx="4648200" cy="272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IP Address = Sender IPv4 or IPv6 Address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Port = As chosen by Sender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Port = </a:t>
            </a:r>
            <a:r>
              <a:rPr lang="en-US" sz="9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User-configured Port for Delay Measurement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Payload = Message as specified in Section 4.2.1 of RFC 5357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Payload = Message as specified in Section 4.1.2 of RFC 5357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Payload = Message specified in Section 4.2 of 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ietf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ippm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-stamp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                   Figure: DM Probe Query Message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43334"/>
            <a:ext cx="4724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as shown in Figure 2 for DM or Figure 3 for LM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as shown in Figure 2 for DM or Figure 3 for LM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52550"/>
            <a:ext cx="38481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Policies,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draft-ietf-6man-segment-routing-header</a:t>
            </a:r>
            <a:r>
              <a:rPr lang="en-US" sz="1600" dirty="0"/>
              <a:t>] with SID list and END.OTP (for DM) or END.OP (for LM) for target SID for SRv6 Policies.</a:t>
            </a:r>
            <a:endParaRPr lang="en-US" sz="1600" kern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63617F-26D6-E64C-98B9-346A9686E76B}"/>
              </a:ext>
            </a:extLst>
          </p:cNvPr>
          <p:cNvCxnSpPr/>
          <p:nvPr/>
        </p:nvCxnSpPr>
        <p:spPr>
          <a:xfrm>
            <a:off x="4191000" y="2571750"/>
            <a:ext cx="4724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1472952"/>
            <a:ext cx="6096000" cy="3170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DM Payload as specified in Section 4.2.1 of RFC 5357, or      |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DM Payload as specified in Section 4.3 of </a:t>
            </a:r>
            <a:r>
              <a:rPr lang="en-US" sz="10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ietf</a:t>
            </a:r>
            <a:r>
              <a:rPr lang="en-US" sz="1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-</a:t>
            </a:r>
            <a:r>
              <a:rPr lang="en-US" sz="10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ippm</a:t>
            </a:r>
            <a:r>
              <a:rPr lang="en-US" sz="1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-stamp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LM Payload as specified in this document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for TWAMP Light and STAMP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44196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LM Message Format for TWAMP Light and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910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b="1" dirty="0">
                <a:solidFill>
                  <a:srgbClr val="0070C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User-configured Port for Loss Measurement </a:t>
            </a: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|X|B| Reserved  | Block Number  | Reserved      | Control Code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Sender TTL   |  MBZ/</a:t>
            </a: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Reserved (3 Bytes)</a:t>
            </a: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      </a:t>
            </a:r>
            <a:r>
              <a:rPr lang="en-CA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5348" y="1194788"/>
            <a:ext cx="4343400" cy="348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>
                <a:solidFill>
                  <a:srgbClr val="7030A0"/>
                </a:solidFill>
              </a:rPr>
              <a:t>Similar LM messages defined for STAMP [</a:t>
            </a:r>
            <a:r>
              <a:rPr lang="en-CA" sz="1400" dirty="0">
                <a:solidFill>
                  <a:srgbClr val="7030A0"/>
                </a:solidFill>
              </a:rPr>
              <a:t>draft-</a:t>
            </a:r>
            <a:r>
              <a:rPr lang="en-CA" sz="1400" dirty="0" err="1">
                <a:solidFill>
                  <a:srgbClr val="7030A0"/>
                </a:solidFill>
              </a:rPr>
              <a:t>ietf</a:t>
            </a:r>
            <a:r>
              <a:rPr lang="en-CA" sz="1400" dirty="0">
                <a:solidFill>
                  <a:srgbClr val="7030A0"/>
                </a:solidFill>
              </a:rPr>
              <a:t>-</a:t>
            </a:r>
            <a:r>
              <a:rPr lang="en-CA" sz="1400" dirty="0" err="1">
                <a:solidFill>
                  <a:srgbClr val="7030A0"/>
                </a:solidFill>
              </a:rPr>
              <a:t>ippm</a:t>
            </a:r>
            <a:r>
              <a:rPr lang="en-CA" sz="1400" dirty="0">
                <a:solidFill>
                  <a:srgbClr val="7030A0"/>
                </a:solidFill>
              </a:rPr>
              <a:t>-stamp</a:t>
            </a:r>
            <a:r>
              <a:rPr lang="en-US" sz="1400" kern="0" dirty="0">
                <a:solidFill>
                  <a:srgbClr val="7030A0"/>
                </a:solidFill>
              </a:rPr>
              <a:t>] without padding as shown in Figure.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TWAMP Light and STAMP protocols (for DM) as different UDP destination port is used for LM.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 and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 header (e.g. 127/8 for IPv4 and FFFF:7F00/104 for IPv6)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LM TLV 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742950"/>
            <a:ext cx="4310743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19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48200" y="742950"/>
            <a:ext cx="0" cy="378565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0152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Policies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</a:t>
            </a:r>
            <a:r>
              <a:rPr lang="en-US" sz="1400" dirty="0"/>
              <a:t>]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  <a:endParaRPr lang="en-US" sz="1400" dirty="0"/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19500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first published</a:t>
            </a:r>
          </a:p>
          <a:p>
            <a:pPr lvl="1"/>
            <a:r>
              <a:rPr lang="en-US" sz="1200" dirty="0"/>
              <a:t>Using the similar mechanism defined in </a:t>
            </a:r>
            <a:r>
              <a:rPr lang="en-CA" sz="1200" dirty="0"/>
              <a:t>draft-</a:t>
            </a:r>
            <a:r>
              <a:rPr lang="en-CA" sz="1200" dirty="0" err="1"/>
              <a:t>gandhi</a:t>
            </a:r>
            <a:r>
              <a:rPr lang="en-CA" sz="1200" dirty="0"/>
              <a:t>-spring-</a:t>
            </a:r>
            <a:r>
              <a:rPr lang="en-CA" sz="1200" dirty="0" err="1"/>
              <a:t>udp</a:t>
            </a:r>
            <a:r>
              <a:rPr lang="en-CA" sz="1200" dirty="0"/>
              <a:t>-pm for RFC 6374 (that was published Mar 2018) </a:t>
            </a:r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revision-00 at IETF 104 Prague in SPRING WG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revision-01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 – STAMP is supported</a:t>
            </a:r>
            <a:endParaRPr lang="en-US" sz="1200" dirty="0"/>
          </a:p>
          <a:p>
            <a:pPr lvl="2"/>
            <a:r>
              <a:rPr lang="en-US" sz="1200" dirty="0"/>
              <a:t>Draft contained STAMP TLV extensions (Return Path TLV) (Section </a:t>
            </a:r>
            <a:r>
              <a:rPr lang="en-CA" sz="1200" dirty="0"/>
              <a:t>3.2.2.1. Return Path TLV)</a:t>
            </a:r>
            <a:endParaRPr lang="en-US" sz="1200" dirty="0"/>
          </a:p>
          <a:p>
            <a:r>
              <a:rPr lang="en-US" sz="1200" dirty="0"/>
              <a:t>Aug 2019</a:t>
            </a:r>
          </a:p>
          <a:p>
            <a:pPr lvl="1"/>
            <a:r>
              <a:rPr lang="en-US" sz="1200" dirty="0"/>
              <a:t>Revision-02 updates contained a section to include STAMP support and STAMP LM messages (Section </a:t>
            </a:r>
            <a:r>
              <a:rPr lang="en-CA" sz="1200" dirty="0"/>
              <a:t>3.2. STAMP Applicability</a:t>
            </a:r>
            <a:r>
              <a:rPr lang="en-US" sz="1200" dirty="0"/>
              <a:t>)</a:t>
            </a:r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revision-04 at IETF 106 Singapore in SPRING WG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03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(Revision-04)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In-band Response Requested for TWAMP Light and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and 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91000" y="1433513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Timestamp                   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Error Estimate        | Reserved      </a:t>
            </a:r>
            <a:r>
              <a:rPr lang="en-CA" sz="9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CA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Control Code </a:t>
            </a:r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endParaRPr lang="en-CA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Control Code in TWAMP Light and STAMP DM Probe Query and Response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52400" y="713601"/>
            <a:ext cx="3733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BC29F-F4F5-4C41-A08B-B4C04E5E8A95}"/>
              </a:ext>
            </a:extLst>
          </p:cNvPr>
          <p:cNvSpPr txBox="1"/>
          <p:nvPr/>
        </p:nvSpPr>
        <p:spPr>
          <a:xfrm>
            <a:off x="5069524" y="3705046"/>
            <a:ext cx="266255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Consistency across TWAMP Light and STAMP DM and LM messages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3948" y="8572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Measurement modes applicable to TWAMP Light and STAMP probe messages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Optionally, using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Type      |    Length     |        Address Family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SHOULD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143074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364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b="1" dirty="0">
                <a:latin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Type = TBA2  |    Length     |      Reserved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Return Path Sub-TLVs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                  Figure: Return Path TLV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Type      |    Length     |      Reserved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Segment(1)          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Segment(n)          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       Figure: Segment List Sub-TLV in Return Path TLV</a:t>
            </a:r>
            <a:endParaRPr lang="en-US" sz="8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33255"/>
            <a:ext cx="4114800" cy="3038695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Sub-TLVs: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1CEA71-BC22-954C-B2C3-B1FE7C9F9F75}"/>
              </a:ext>
            </a:extLst>
          </p:cNvPr>
          <p:cNvCxnSpPr>
            <a:cxnSpLocks/>
          </p:cNvCxnSpPr>
          <p:nvPr/>
        </p:nvCxnSpPr>
        <p:spPr>
          <a:xfrm>
            <a:off x="4343400" y="2190750"/>
            <a:ext cx="457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744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6550</TotalTime>
  <Words>2455</Words>
  <Application>Microsoft Macintosh PowerPoint</Application>
  <PresentationFormat>On-screen Show (16:9)</PresentationFormat>
  <Paragraphs>411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Courier New</vt:lpstr>
      <vt:lpstr>Wingdings</vt:lpstr>
      <vt:lpstr>Default Design</vt:lpstr>
      <vt:lpstr>Performance Measurement Using TWAMP Light and STAMP for Segment Routing Networks</vt:lpstr>
      <vt:lpstr>Agenda</vt:lpstr>
      <vt:lpstr>Requirements and Scope</vt:lpstr>
      <vt:lpstr>History of the Draft</vt:lpstr>
      <vt:lpstr>Updates Since IETF-106 (Revision-04)</vt:lpstr>
      <vt:lpstr>TWAMP Light and STAMP Control Code Field</vt:lpstr>
      <vt:lpstr>Performance Measurement Modes</vt:lpstr>
      <vt:lpstr>Destination Address in STAMP Node Address TLV</vt:lpstr>
      <vt:lpstr>Return Address in STAMP Return Path TLV</vt:lpstr>
      <vt:lpstr>Next Steps</vt:lpstr>
      <vt:lpstr>PowerPoint Presentation</vt:lpstr>
      <vt:lpstr>Backup</vt:lpstr>
      <vt:lpstr>Example Provisioning Model</vt:lpstr>
      <vt:lpstr>Probe Query Message</vt:lpstr>
      <vt:lpstr>Probe Query for SR-MPLS and SRv6 Policy</vt:lpstr>
      <vt:lpstr>Probe Response Message</vt:lpstr>
      <vt:lpstr>LM Message Format for TWAMP Light and STAMP</vt:lpstr>
      <vt:lpstr>ECMP Support for SR Policy</vt:lpstr>
      <vt:lpstr>STAMP DM Message with LM TLV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1380</cp:revision>
  <dcterms:created xsi:type="dcterms:W3CDTF">2010-06-30T04:12:48Z</dcterms:created>
  <dcterms:modified xsi:type="dcterms:W3CDTF">2020-03-05T21:36:57Z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