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9" r:id="rId3"/>
    <p:sldId id="315" r:id="rId4"/>
    <p:sldId id="318" r:id="rId5"/>
    <p:sldId id="316" r:id="rId6"/>
    <p:sldId id="310" r:id="rId7"/>
    <p:sldId id="303" r:id="rId8"/>
    <p:sldId id="324" r:id="rId9"/>
    <p:sldId id="319" r:id="rId10"/>
    <p:sldId id="322" r:id="rId11"/>
    <p:sldId id="320" r:id="rId12"/>
    <p:sldId id="317" r:id="rId13"/>
    <p:sldId id="1658" r:id="rId14"/>
    <p:sldId id="323" r:id="rId1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9"/>
    <p:restoredTop sz="93083" autoAdjust="0"/>
  </p:normalViewPr>
  <p:slideViewPr>
    <p:cSldViewPr>
      <p:cViewPr varScale="1">
        <p:scale>
          <a:sx n="187" d="100"/>
          <a:sy n="187" d="100"/>
        </p:scale>
        <p:origin x="192" y="3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6/8/20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3891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7528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654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725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696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302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288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mach.chen@huawei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tefano.salsano@uniroma2.it)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83369"/>
            <a:ext cx="9144000" cy="1500187"/>
          </a:xfrm>
        </p:spPr>
        <p:txBody>
          <a:bodyPr>
            <a:normAutofit/>
          </a:bodyPr>
          <a:lstStyle/>
          <a:p>
            <a:r>
              <a:rPr lang="en-US" sz="3400" dirty="0"/>
              <a:t>Performance Measurement Using UDP Path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1783556"/>
            <a:ext cx="7696200" cy="685800"/>
          </a:xfrm>
        </p:spPr>
        <p:txBody>
          <a:bodyPr/>
          <a:lstStyle/>
          <a:p>
            <a:r>
              <a:rPr lang="en-US" sz="2400" i="1" dirty="0"/>
              <a:t>draft-gandhi-spring-rfc6374-srpm-udp-03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371600" y="2520552"/>
            <a:ext cx="7239000" cy="1426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020"/>
              </a:lnSpc>
              <a:spcBef>
                <a:spcPct val="20000"/>
              </a:spcBef>
            </a:pP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</a:rPr>
              <a:t>Rakesh Gandhi - Cisco Systems (</a:t>
            </a: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  <a:hlinkClick r:id="rId3"/>
              </a:rPr>
              <a:t>rgandhi@cisco.com</a:t>
            </a: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</a:rPr>
              <a:t>) - Presenter</a:t>
            </a:r>
          </a:p>
          <a:p>
            <a:pPr>
              <a:lnSpc>
                <a:spcPts val="2020"/>
              </a:lnSpc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Clarence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Filsfils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  <a:hlinkClick r:id="rId4"/>
              </a:rPr>
              <a:t>cfilsfil@cisco.com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>
              <a:lnSpc>
                <a:spcPts val="2020"/>
              </a:lnSpc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Daniel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Voyer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Bell Canada (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  <a:hlinkClick r:id="rId5"/>
              </a:rPr>
              <a:t>daniel.voyer@bell.ca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>
              <a:lnSpc>
                <a:spcPts val="2020"/>
              </a:lnSpc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Stefano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Salsano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</a:t>
            </a:r>
            <a:r>
              <a:rPr lang="en-US" altLang="en-US" sz="1600" i="1" dirty="0" err="1">
                <a:latin typeface="Calibri" charset="0"/>
                <a:ea typeface="Calibri" charset="0"/>
                <a:cs typeface="Calibri" charset="0"/>
              </a:rPr>
              <a:t>Universita</a:t>
            </a:r>
            <a:r>
              <a:rPr lang="en-US" altLang="en-US" sz="1600" i="1" dirty="0">
                <a:latin typeface="Calibri" charset="0"/>
                <a:ea typeface="Calibri" charset="0"/>
                <a:cs typeface="Calibri" charset="0"/>
              </a:rPr>
              <a:t> di Roma "Tor </a:t>
            </a:r>
            <a:r>
              <a:rPr lang="en-US" altLang="en-US" sz="1600" i="1" dirty="0" err="1">
                <a:latin typeface="Calibri" charset="0"/>
                <a:ea typeface="Calibri" charset="0"/>
                <a:cs typeface="Calibri" charset="0"/>
              </a:rPr>
              <a:t>Vergata</a:t>
            </a:r>
            <a:r>
              <a:rPr lang="en-US" altLang="en-US" sz="1600" i="1" dirty="0">
                <a:latin typeface="Calibri" charset="0"/>
                <a:ea typeface="Calibri" charset="0"/>
                <a:cs typeface="Calibri" charset="0"/>
              </a:rPr>
              <a:t>"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sz="1600" i="1" u="sng" dirty="0">
                <a:latin typeface="Calibri" charset="0"/>
                <a:ea typeface="Calibri" charset="0"/>
                <a:cs typeface="Calibri" charset="0"/>
                <a:hlinkClick r:id="rId6"/>
              </a:rPr>
              <a:t>stefano.salsano@uniroma2.it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 </a:t>
            </a:r>
          </a:p>
          <a:p>
            <a:pPr>
              <a:lnSpc>
                <a:spcPts val="2020"/>
              </a:lnSpc>
            </a:pP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Mach Chen - </a:t>
            </a:r>
            <a:r>
              <a:rPr lang="de-DE" sz="1600" i="1" dirty="0" err="1">
                <a:latin typeface="Calibri" charset="0"/>
                <a:ea typeface="Calibri" charset="0"/>
                <a:cs typeface="Calibri" charset="0"/>
              </a:rPr>
              <a:t>Huawei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  <a:hlinkClick r:id="rId7"/>
              </a:rPr>
              <a:t>mach.chen@huawei.com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1600" i="1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ts val="2020"/>
              </a:lnSpc>
            </a:pPr>
            <a:endParaRPr lang="en-US" sz="16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4169569" y="57150"/>
            <a:ext cx="4136231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Message for DM or LM Query with IP/UDP Header         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7169" y="1461909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Policies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F96A1-646E-FF46-8FB4-8962B822EE32}"/>
              </a:ext>
            </a:extLst>
          </p:cNvPr>
          <p:cNvSpPr/>
          <p:nvPr/>
        </p:nvSpPr>
        <p:spPr>
          <a:xfrm>
            <a:off x="4169568" y="2038350"/>
            <a:ext cx="4136231" cy="3293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SRH                                                     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&lt;SID List&gt;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IPv6 Address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8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Message for DM or LM Query                            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972829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EC3BBA-698E-40F2-901A-9534A79EF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88" y="754910"/>
            <a:ext cx="8236424" cy="1202461"/>
          </a:xfrm>
        </p:spPr>
        <p:txBody>
          <a:bodyPr/>
          <a:lstStyle/>
          <a:p>
            <a:r>
              <a:rPr lang="en-US" sz="1400" dirty="0"/>
              <a:t>Probe response messages can be sent in-band (two-way measurement) or out-of-band (one-way measurement) for SR links and SR Policies.</a:t>
            </a:r>
          </a:p>
          <a:p>
            <a:r>
              <a:rPr lang="en-US" sz="1400" dirty="0"/>
              <a:t>Use the information from the UDP Return Object (URO) TLV [RFC7876] from the received Probe query message payload, otherwise use the IP/UDP information (Source IP Address and Source UDP port) from the received Probe query message header.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9E1226C-1526-2047-B2DC-04D9FFC21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2328505"/>
            <a:ext cx="4419600" cy="22621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IP Header                                                 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Source IP Address = Responder IPv4 or IPv6 Address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Destination IP Address = Source IP Address from Query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Protocol = UDP                           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UDP Header                                                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Source Port = As chosen by Responder     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Destination Port = Source Port from Query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Message as specified in Section 3.2 of RFC 6374 for DM, or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Message as specified in Section 3.1 of RFC 6374 for LM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Figure: Probe Response Message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931A306-5560-9B46-9F5D-9AB7AB639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28505"/>
            <a:ext cx="4191000" cy="22621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+---------------------------------------------------------------+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IP Header                                                     |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Source IP Address = Responder IPv4 or IPv6 Address          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Destination IP Address =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URO.Address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                         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Protocol = UDP                                               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+---------------------------------------------------------------+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</a:rPr>
              <a:t>| UDP Header                                                    |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</a:rPr>
              <a:t>.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Source Port = As chosen by Responder                          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Destination Port = URO.UDP-Destination-Port                  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+---------------------------------------------------------------+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Message as specified in Section 3.2 of RFC 6374 for DM, or    |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Message as specified in Section 3.1 of RFC 6374 for LM        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+---------------------------------------------------------------+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      Figure: Probe Response Message Using URO from Probe Query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166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6666"/>
            <a:ext cx="8229600" cy="751969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Authenticated Mode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5098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4229100" y="2267017"/>
            <a:ext cx="4648200" cy="2446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Type TBA4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Sequence Number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~                    </a:t>
            </a:r>
            <a:r>
              <a:rPr lang="en-US" sz="900" dirty="0" err="1">
                <a:latin typeface="Courier" pitchFamily="2" charset="0"/>
                <a:ea typeface="Courier" charset="0"/>
                <a:cs typeface="Courier" charset="0"/>
              </a:rPr>
              <a:t>Comp.MBZ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HMAC (16 octets)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Figure: Sequence Number TLV - Authenticated Mode</a:t>
            </a:r>
            <a:endParaRPr lang="en-US" sz="900" dirty="0">
              <a:effectLst/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29100" y="736222"/>
            <a:ext cx="46482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Type TBA3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Sequence Number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Figure: Sequence Number TLV - Unauthenticated Mode</a:t>
            </a:r>
            <a:endParaRPr lang="en-US" sz="900" dirty="0">
              <a:effectLst/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D3D47D-3713-8D41-9FE2-BA3F81235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6792"/>
            <a:ext cx="3886200" cy="2446824"/>
          </a:xfrm>
        </p:spPr>
        <p:txBody>
          <a:bodyPr/>
          <a:lstStyle/>
          <a:p>
            <a:r>
              <a:rPr lang="en-US" sz="1800" dirty="0"/>
              <a:t>Define Sequence Number TLV for Probe Query and Response messages.</a:t>
            </a:r>
          </a:p>
          <a:p>
            <a:r>
              <a:rPr lang="en-US" sz="1800" dirty="0"/>
              <a:t>Useful when some probe query messages are lost, or they arrive out of order.</a:t>
            </a:r>
          </a:p>
          <a:p>
            <a:r>
              <a:rPr lang="en-US" sz="1800" dirty="0"/>
              <a:t>Used for authentication of probe messages.</a:t>
            </a:r>
          </a:p>
        </p:txBody>
      </p:sp>
    </p:spTree>
    <p:extLst>
      <p:ext uri="{BB962C8B-B14F-4D97-AF65-F5344CB8AC3E}">
        <p14:creationId xmlns:p14="http://schemas.microsoft.com/office/powerpoint/2010/main" val="822806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7926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9348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047750"/>
            <a:ext cx="8113059" cy="32004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IETF-104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9638"/>
            <a:ext cx="82296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Links and End-to-end P2P/ P2MP SR Paths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need to negotiate UDP port to bootstrap PM session - spirit of SR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Paths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 RFC 6374 defined probe message formats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 RFC 7876 (IP/UDP OOB return path) defined probe response messages</a:t>
            </a:r>
          </a:p>
          <a:p>
            <a:pPr lvl="1">
              <a:buFont typeface="Wingdings" charset="2"/>
              <a:buChar char="§"/>
            </a:pPr>
            <a:r>
              <a:rPr lang="en-US" sz="1600" b="1" dirty="0"/>
              <a:t>User defined </a:t>
            </a:r>
            <a:r>
              <a:rPr lang="en-US" sz="1600" dirty="0"/>
              <a:t>IP/UDP path for PM probe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07315"/>
            <a:ext cx="8229600" cy="311223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Mar 2018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Draft was published </a:t>
            </a:r>
            <a:r>
              <a:rPr lang="en-CA" sz="1400" i="1" dirty="0"/>
              <a:t>draft-gandhi-spring-udp-pm-00</a:t>
            </a:r>
            <a:endParaRPr lang="en-US" sz="1400" i="1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July 2018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Presented </a:t>
            </a:r>
            <a:r>
              <a:rPr lang="en-CA" sz="1400" i="1" dirty="0"/>
              <a:t>draft-gandhi-spring-udp-pm-01 </a:t>
            </a:r>
            <a:r>
              <a:rPr lang="en-CA" sz="1400" dirty="0"/>
              <a:t>at IETF 102 Montreal in SPRING WG</a:t>
            </a:r>
            <a:endParaRPr lang="en-US" sz="1400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Nov 2018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Presented </a:t>
            </a:r>
            <a:r>
              <a:rPr lang="en-CA" sz="1400" i="1" dirty="0"/>
              <a:t>draft-gandhi-spring-udp-pm-02 </a:t>
            </a:r>
            <a:r>
              <a:rPr lang="en-US" sz="1400" dirty="0"/>
              <a:t>at IETF 103 Bangkok in SPRING and IPPM WGs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Feb 14, 2019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Draft was renamed to </a:t>
            </a:r>
            <a:r>
              <a:rPr lang="en-CA" sz="1400" i="1" dirty="0"/>
              <a:t>draft-gandhi-spring-rfc6374-srpm-udp-00</a:t>
            </a:r>
            <a:endParaRPr lang="en-US" sz="1400" i="1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Mar 2019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Presented </a:t>
            </a:r>
            <a:r>
              <a:rPr lang="en-CA" sz="1400" i="1" dirty="0"/>
              <a:t>draft-gandhi-spring-rfc6374-srpm-udp-00</a:t>
            </a:r>
            <a:r>
              <a:rPr lang="en-US" sz="1400" dirty="0"/>
              <a:t> at IETF 104 Prague in SPRING WG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764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IETF-104 (Revision-00)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09638"/>
            <a:ext cx="8229600" cy="3262312"/>
          </a:xfrm>
        </p:spPr>
        <p:txBody>
          <a:bodyPr/>
          <a:lstStyle/>
          <a:p>
            <a:pPr marL="0" indent="0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600" dirty="0"/>
              <a:t>Add loopback measurement mode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600" dirty="0"/>
              <a:t>Elaborate on message processing rules (e.g. TTL value, UDP Checksum and Router Alert)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600" dirty="0"/>
              <a:t>Add example provisioning model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600" dirty="0"/>
              <a:t>Add details for P2MP SR Policy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600" dirty="0"/>
              <a:t>Move SR-MPLS Return Path TLV and Block Number TLV to SR-MPLS draft</a:t>
            </a:r>
          </a:p>
          <a:p>
            <a:pPr lvl="2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600" dirty="0"/>
              <a:t>They are not related to UDP path extensions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600" dirty="0"/>
              <a:t>Various editorial changes to address review comments</a:t>
            </a:r>
          </a:p>
          <a:p>
            <a:pPr marL="0" indent="0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CA" sz="1600" dirty="0"/>
              <a:t>Open Items: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854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23950"/>
            <a:ext cx="7620000" cy="24765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Like to request for WG adoption 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21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Backup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651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6184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897337"/>
            <a:ext cx="8343900" cy="1451056"/>
          </a:xfrm>
        </p:spPr>
        <p:txBody>
          <a:bodyPr/>
          <a:lstStyle/>
          <a:p>
            <a:r>
              <a:rPr lang="en-US" sz="1400" dirty="0"/>
              <a:t>IP/UDP path is defined for PM probe query messages for delay and loss measurements for SR links and end-to-end P2P and P2MP SR Paths.</a:t>
            </a:r>
          </a:p>
          <a:p>
            <a:r>
              <a:rPr lang="en-US" sz="1400" dirty="0"/>
              <a:t>Payload contains [RFC6374] defined message for DM or LM.</a:t>
            </a:r>
          </a:p>
          <a:p>
            <a:r>
              <a:rPr lang="en-US" sz="1400" dirty="0"/>
              <a:t>User-configured UDP port TBA1 is used for identifying DM probe packets.</a:t>
            </a:r>
          </a:p>
          <a:p>
            <a:r>
              <a:rPr lang="en-US" sz="1400" dirty="0"/>
              <a:t>User-configured UDP port TBD2 is used for identifying LM probe packets.</a:t>
            </a:r>
          </a:p>
          <a:p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35524A-158C-6141-B582-56398CC744B2}"/>
              </a:ext>
            </a:extLst>
          </p:cNvPr>
          <p:cNvSpPr/>
          <p:nvPr/>
        </p:nvSpPr>
        <p:spPr>
          <a:xfrm>
            <a:off x="2209800" y="2432244"/>
            <a:ext cx="5029200" cy="2169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IP Header                                   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Source IP Address = Sender IPv4 or IPv6 Address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Destination IP Address = Responder IPv4 or IPv6 Address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Protocol = UDP                   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UDP Header                                  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Source Port = As chosen by Sender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Destination Port = User-configured Port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Payload = Message as specified in RFC 6374 for DM and LM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4473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6011</TotalTime>
  <Words>1393</Words>
  <Application>Microsoft Macintosh PowerPoint</Application>
  <PresentationFormat>On-screen Show (16:9)</PresentationFormat>
  <Paragraphs>232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UDP Path for Segment Routing Networks</vt:lpstr>
      <vt:lpstr>Agenda</vt:lpstr>
      <vt:lpstr>Requirements and Scope</vt:lpstr>
      <vt:lpstr>History of the Draft</vt:lpstr>
      <vt:lpstr>Updates Since IETF-104 (Revision-00)</vt:lpstr>
      <vt:lpstr>Next Steps</vt:lpstr>
      <vt:lpstr>PowerPoint Presentation</vt:lpstr>
      <vt:lpstr>PowerPoint Presentation</vt:lpstr>
      <vt:lpstr>Probe Query Messages</vt:lpstr>
      <vt:lpstr>Probe Query for SR-MPLS and SRv6 Policy</vt:lpstr>
      <vt:lpstr>Probe Response Messages</vt:lpstr>
      <vt:lpstr>Authenticated Mode</vt:lpstr>
      <vt:lpstr>ECMP Support for SR Path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1172</cp:revision>
  <dcterms:created xsi:type="dcterms:W3CDTF">2010-06-30T04:12:48Z</dcterms:created>
  <dcterms:modified xsi:type="dcterms:W3CDTF">2020-06-08T22:01:38Z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