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1661" r:id="rId2"/>
    <p:sldId id="1662" r:id="rId3"/>
    <p:sldId id="1663" r:id="rId4"/>
    <p:sldId id="1653" r:id="rId5"/>
    <p:sldId id="1652" r:id="rId6"/>
    <p:sldId id="1657" r:id="rId7"/>
    <p:sldId id="1673" r:id="rId8"/>
    <p:sldId id="320" r:id="rId9"/>
    <p:sldId id="1658" r:id="rId10"/>
    <p:sldId id="1667" r:id="rId11"/>
    <p:sldId id="1674" r:id="rId12"/>
    <p:sldId id="1670" r:id="rId13"/>
    <p:sldId id="1654" r:id="rId14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022"/>
    <p:restoredTop sz="93083" autoAdjust="0"/>
  </p:normalViewPr>
  <p:slideViewPr>
    <p:cSldViewPr>
      <p:cViewPr varScale="1">
        <p:scale>
          <a:sx n="156" d="100"/>
          <a:sy n="156" d="100"/>
        </p:scale>
        <p:origin x="176" y="4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11/8/20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2815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132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6051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6887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3991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Simple TWAMP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draft-gandhi-spring-stamp-srpm-03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319052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by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b="1" dirty="0"/>
              <a:t>Use Return Path TLV for STAMP from the probe query message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Probe message carries the return path in the header of the packet</a:t>
            </a:r>
            <a:endParaRPr lang="en-US" sz="1800" b="1" dirty="0"/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663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57" y="80962"/>
            <a:ext cx="81534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PM Metrics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1009650"/>
            <a:ext cx="8077200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PM probe packets can be used to compute following delay metrics: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Minimum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Maximum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Average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Delay variance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PM probe packet loss can be used to compute following loss metrics: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Synthetic packet loss (aka indirect-mode packet loss measurement)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Connection loss (aka liveness heart-beat failure detection)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2956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Implementation exists</a:t>
            </a:r>
          </a:p>
          <a:p>
            <a:r>
              <a:rPr lang="en-US" sz="2400" dirty="0"/>
              <a:t>Request SPRING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</a:t>
            </a: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715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50"/>
            <a:ext cx="7772400" cy="3585859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Links and End-to-end P2P/P2MP SR Paths</a:t>
            </a:r>
          </a:p>
          <a:p>
            <a:pPr lvl="3">
              <a:buFont typeface="Wingdings" pitchFamily="2" charset="2"/>
              <a:buChar char="ü"/>
            </a:pPr>
            <a:r>
              <a:rPr lang="en-US" sz="1400" dirty="0"/>
              <a:t>Links include physical, virtual, LAG (bundle), LAG member, numbered/unnumbered links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No need to signal to PM parameters - spirit of SR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Stateless on egress node - spirit of SR 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 is in the probe message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Handle ECMP for SR Paths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STAMP [</a:t>
            </a:r>
            <a:r>
              <a:rPr lang="en-CA" sz="1400" dirty="0"/>
              <a:t>RFC 8762</a:t>
            </a:r>
            <a:r>
              <a:rPr lang="en-US" sz="14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STAMP TLVs [</a:t>
            </a:r>
            <a:r>
              <a:rPr lang="en-CA" sz="1400" dirty="0"/>
              <a:t>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ippm</a:t>
            </a:r>
            <a:r>
              <a:rPr lang="en-CA" sz="1400" dirty="0"/>
              <a:t>-stamp-option-</a:t>
            </a:r>
            <a:r>
              <a:rPr lang="en-CA" sz="1400" dirty="0" err="1"/>
              <a:t>tlv</a:t>
            </a:r>
            <a:r>
              <a:rPr lang="en-CA" sz="1400" dirty="0"/>
              <a:t>]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645176"/>
          </a:xfrm>
        </p:spPr>
        <p:txBody>
          <a:bodyPr/>
          <a:lstStyle/>
          <a:p>
            <a:r>
              <a:rPr lang="en-US" sz="1000" dirty="0"/>
              <a:t>Feb 2019</a:t>
            </a:r>
          </a:p>
          <a:p>
            <a:pPr lvl="1"/>
            <a:r>
              <a:rPr lang="en-US" sz="1000" dirty="0"/>
              <a:t>Draft was published - </a:t>
            </a:r>
            <a:r>
              <a:rPr lang="en-US" sz="1000" i="1" dirty="0"/>
              <a:t>draft-gandhi-spring-twamp-srpm-00</a:t>
            </a:r>
            <a:endParaRPr lang="en-US" sz="1000" dirty="0"/>
          </a:p>
          <a:p>
            <a:r>
              <a:rPr lang="en-US" sz="1000" dirty="0"/>
              <a:t>Mar 2019</a:t>
            </a:r>
          </a:p>
          <a:p>
            <a:pPr lvl="1"/>
            <a:r>
              <a:rPr lang="en-US" sz="1000" dirty="0"/>
              <a:t>Presented </a:t>
            </a:r>
            <a:r>
              <a:rPr lang="en-US" sz="1000" i="1" dirty="0"/>
              <a:t>draft-gandhi-spring-twamp-srpm-00</a:t>
            </a:r>
            <a:r>
              <a:rPr lang="en-US" sz="1000" dirty="0"/>
              <a:t> at IETF 104 Prague in SPRING WG</a:t>
            </a:r>
          </a:p>
          <a:p>
            <a:r>
              <a:rPr lang="en-US" sz="1000" dirty="0"/>
              <a:t>May 2019</a:t>
            </a:r>
          </a:p>
          <a:p>
            <a:pPr lvl="1"/>
            <a:r>
              <a:rPr lang="en-US" sz="1000" dirty="0"/>
              <a:t>Added STAMP TLV for Return Path </a:t>
            </a:r>
          </a:p>
          <a:p>
            <a:r>
              <a:rPr lang="en-US" sz="1000" dirty="0"/>
              <a:t>July 2019</a:t>
            </a:r>
          </a:p>
          <a:p>
            <a:pPr lvl="1"/>
            <a:r>
              <a:rPr lang="en-US" sz="1000" dirty="0"/>
              <a:t>Presented </a:t>
            </a:r>
            <a:r>
              <a:rPr lang="en-US" sz="1000" i="1" dirty="0"/>
              <a:t>draft-gandhi-spring-twamp-srpm-01</a:t>
            </a:r>
            <a:r>
              <a:rPr lang="en-US" sz="1000" dirty="0"/>
              <a:t> at IETF 105 Montreal in IPPM WG</a:t>
            </a:r>
          </a:p>
          <a:p>
            <a:pPr lvl="2"/>
            <a:r>
              <a:rPr lang="en-US" sz="1000" dirty="0"/>
              <a:t>Slide 9 Titled - </a:t>
            </a:r>
            <a:r>
              <a:rPr lang="en-CA" sz="1000" dirty="0"/>
              <a:t>Applicability of STAMP</a:t>
            </a:r>
            <a:endParaRPr lang="en-US" sz="1000" dirty="0"/>
          </a:p>
          <a:p>
            <a:r>
              <a:rPr lang="en-US" sz="1000" dirty="0"/>
              <a:t>Nov 2019</a:t>
            </a:r>
          </a:p>
          <a:p>
            <a:pPr lvl="1"/>
            <a:r>
              <a:rPr lang="en-US" sz="1000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000" dirty="0"/>
              <a:t>Presented </a:t>
            </a:r>
            <a:r>
              <a:rPr lang="en-US" sz="1000" i="1" dirty="0"/>
              <a:t>draft-gandhi-spring-twamp-srpm-04</a:t>
            </a:r>
            <a:r>
              <a:rPr lang="en-US" sz="1000" dirty="0"/>
              <a:t> at IETF 106 Singapore in SPRING WG</a:t>
            </a:r>
          </a:p>
          <a:p>
            <a:r>
              <a:rPr lang="en-US" sz="1000" dirty="0"/>
              <a:t>Mar 2020</a:t>
            </a:r>
          </a:p>
          <a:p>
            <a:pPr lvl="1"/>
            <a:r>
              <a:rPr lang="en-US" sz="1000" dirty="0"/>
              <a:t>Moved STAMP support to </a:t>
            </a:r>
            <a:r>
              <a:rPr lang="en-US" sz="1000" i="1" dirty="0"/>
              <a:t>draft-gandhi-spring-</a:t>
            </a:r>
            <a:r>
              <a:rPr lang="en-US" sz="1000" b="1" i="1" dirty="0"/>
              <a:t>stamp</a:t>
            </a:r>
            <a:r>
              <a:rPr lang="en-US" sz="1000" i="1" dirty="0"/>
              <a:t>-srpm-00</a:t>
            </a:r>
          </a:p>
          <a:p>
            <a:pPr lvl="1"/>
            <a:r>
              <a:rPr lang="en-US" sz="1000" dirty="0"/>
              <a:t>Keep TWAMP Light support as informational in </a:t>
            </a:r>
            <a:r>
              <a:rPr lang="en-US" sz="1000" i="1" dirty="0"/>
              <a:t>draft-gandhi-spring-</a:t>
            </a:r>
            <a:r>
              <a:rPr lang="en-US" sz="1000" b="1" i="1" dirty="0"/>
              <a:t>twamp</a:t>
            </a:r>
            <a:r>
              <a:rPr lang="en-US" sz="1000" i="1" dirty="0"/>
              <a:t>-srpm-08</a:t>
            </a:r>
          </a:p>
          <a:p>
            <a:r>
              <a:rPr lang="en-US" sz="1000" dirty="0"/>
              <a:t>Jul 2020</a:t>
            </a:r>
          </a:p>
          <a:p>
            <a:pPr lvl="1"/>
            <a:r>
              <a:rPr lang="en-US" sz="1000" dirty="0"/>
              <a:t>Presented </a:t>
            </a:r>
            <a:r>
              <a:rPr lang="en-US" sz="1000" i="1" dirty="0"/>
              <a:t>draft-gandhi-spring-stamp-srpm-01</a:t>
            </a:r>
            <a:r>
              <a:rPr lang="en-US" sz="1000" dirty="0"/>
              <a:t> at IETF 109 in SPRING and IPPM WG </a:t>
            </a:r>
          </a:p>
          <a:p>
            <a:r>
              <a:rPr lang="en-US" sz="1000" dirty="0"/>
              <a:t>October 2020</a:t>
            </a:r>
          </a:p>
          <a:p>
            <a:pPr lvl="1"/>
            <a:r>
              <a:rPr lang="en-US" sz="1000" dirty="0"/>
              <a:t>Split draft into </a:t>
            </a:r>
            <a:r>
              <a:rPr lang="en-US" sz="1000" i="1" dirty="0"/>
              <a:t>draft-gandhi-</a:t>
            </a:r>
            <a:r>
              <a:rPr lang="en-US" sz="1000" b="1" i="1" dirty="0"/>
              <a:t>spring</a:t>
            </a:r>
            <a:r>
              <a:rPr lang="en-US" sz="1000" i="1" dirty="0"/>
              <a:t>-stamp-srpm-03 and draft-gandhi-</a:t>
            </a:r>
            <a:r>
              <a:rPr lang="en-US" sz="1000" b="1" i="1" dirty="0"/>
              <a:t>ippm</a:t>
            </a:r>
            <a:r>
              <a:rPr lang="en-US" sz="1000" i="1" dirty="0"/>
              <a:t>-stamp-srpm-00</a:t>
            </a:r>
            <a:endParaRPr lang="en-US" sz="1000" dirty="0"/>
          </a:p>
          <a:p>
            <a:pPr lvl="1"/>
            <a:endParaRPr lang="en-US" sz="10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2321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  SSID - Wildcard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SR Path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Or Link   +-------+</a:t>
            </a:r>
          </a:p>
          <a:p>
            <a:r>
              <a:rPr lang="en-CA" sz="1200" dirty="0">
                <a:latin typeface="Courier" pitchFamily="2" charset="0"/>
              </a:rPr>
              <a:t>                  Session-Sender       Session-Reflector</a:t>
            </a:r>
          </a:p>
        </p:txBody>
      </p:sp>
    </p:spTree>
    <p:extLst>
      <p:ext uri="{BB962C8B-B14F-4D97-AF65-F5344CB8AC3E}">
        <p14:creationId xmlns:p14="http://schemas.microsoft.com/office/powerpoint/2010/main" val="674982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766665"/>
            <a:ext cx="8458200" cy="1081245"/>
          </a:xfrm>
        </p:spPr>
        <p:txBody>
          <a:bodyPr/>
          <a:lstStyle/>
          <a:p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DM probe messages and </a:t>
            </a:r>
            <a:r>
              <a:rPr lang="en-US" sz="1600" b="1" dirty="0"/>
              <a:t>port2</a:t>
            </a:r>
            <a:r>
              <a:rPr lang="en-US" sz="1600" dirty="0"/>
              <a:t> is used for direct-mode LM probe messages (unauthenticated mode)</a:t>
            </a:r>
          </a:p>
          <a:p>
            <a:r>
              <a:rPr lang="en-US" sz="1600" dirty="0"/>
              <a:t>Applicable to physical, virtual, LAG, LAG member, numbered/unnumbered links – probe messages pre-routed over the links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971675" y="1885950"/>
            <a:ext cx="520065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Session-Reflector IPv4 or IPv6 </a:t>
            </a:r>
            <a:r>
              <a:rPr lang="en-US" sz="1000" dirty="0" err="1">
                <a:latin typeface="Courier" pitchFamily="2" charset="0"/>
                <a:ea typeface="Courier" charset="0"/>
                <a:cs typeface="Courier" charset="0"/>
              </a:rPr>
              <a:t>Addr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10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DM Message specified in Section 4.2 of RFC 8762</a:t>
            </a:r>
            <a:r>
              <a:rPr lang="en-US" sz="1000" dirty="0">
                <a:latin typeface="Courier" pitchFamily="2" charset="0"/>
              </a:rPr>
              <a:t> or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</a:t>
            </a:r>
            <a:r>
              <a:rPr lang="en-CA" sz="1000" dirty="0">
                <a:latin typeface="Courier" pitchFamily="2" charset="0"/>
              </a:rPr>
              <a:t>LM Message specified in this document   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         Figure: Probe Query Message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687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7200" y="87235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DM or LM Query Message including IP/UDP Header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Figure: Example Probe Query Message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428749"/>
            <a:ext cx="3962400" cy="320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performance delay/loss measurement of </a:t>
            </a:r>
            <a:r>
              <a:rPr lang="en-US" sz="1600" b="1" dirty="0"/>
              <a:t>end-to-end</a:t>
            </a:r>
            <a:r>
              <a:rPr lang="en-US" sz="1600" dirty="0"/>
              <a:t> SR Policy, the probe query message is sent on the SR Policy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of SR-MPLS Policy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Segment List of SRv6 Policy</a:t>
            </a:r>
          </a:p>
          <a:p>
            <a:pPr>
              <a:buFont typeface="+mj-lt"/>
              <a:buAutoNum type="arabicPeriod"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DM probe messages and </a:t>
            </a:r>
            <a:r>
              <a:rPr lang="en-US" sz="1600" b="1" dirty="0"/>
              <a:t>port2</a:t>
            </a:r>
            <a:r>
              <a:rPr lang="en-US" sz="1600" dirty="0"/>
              <a:t> is used for direct-mode LM probe messages (unauthenticated mode) – same as Links.</a:t>
            </a:r>
          </a:p>
          <a:p>
            <a:pPr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267200" y="1986808"/>
            <a:ext cx="3962400" cy="3093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Destination IPv6 Address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&lt;Segment List&gt;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(as needed)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Session-Reflector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IPv6 Address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Payload = DM or LM Query Message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Figure: Example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2091496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49499"/>
            <a:ext cx="8686800" cy="1143000"/>
          </a:xfrm>
        </p:spPr>
        <p:txBody>
          <a:bodyPr/>
          <a:lstStyle/>
          <a:p>
            <a:r>
              <a:rPr lang="en-US" sz="1600" dirty="0"/>
              <a:t>The probe response message is sent using the IP/UDP information from the probe query message. </a:t>
            </a:r>
          </a:p>
          <a:p>
            <a:r>
              <a:rPr lang="en-US" sz="1600" dirty="0"/>
              <a:t>Based on Control Code from the probe query message</a:t>
            </a:r>
          </a:p>
          <a:p>
            <a:r>
              <a:rPr lang="en-US" sz="1600" dirty="0">
                <a:solidFill>
                  <a:srgbClr val="0070C0"/>
                </a:solidFill>
              </a:rPr>
              <a:t>Use Segment List from Return Path TLV if present in probe query message.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1857048"/>
            <a:ext cx="52578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IP Address = Session-Reflector IPv4 or IPv6 Address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IP Address = Source IP Address from Query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Port = As chosen by Session-Reflector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Port = Source Port from Query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Payload = DM Response Message |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Payload = LM Response Message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    Figure: Probe Response Message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318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2130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7160</TotalTime>
  <Words>1265</Words>
  <Application>Microsoft Macintosh PowerPoint</Application>
  <PresentationFormat>On-screen Show (16:9)</PresentationFormat>
  <Paragraphs>221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Simple TWAMP for Segment Routing Networks</vt:lpstr>
      <vt:lpstr>Agenda</vt:lpstr>
      <vt:lpstr>Requirements and Scope</vt:lpstr>
      <vt:lpstr>History of the Draft</vt:lpstr>
      <vt:lpstr>Example Provisioning Model</vt:lpstr>
      <vt:lpstr>Probe Query for Links</vt:lpstr>
      <vt:lpstr>Probe Query for SR-MPLS and SRv6 Policy</vt:lpstr>
      <vt:lpstr>Probe Response Message</vt:lpstr>
      <vt:lpstr>ECMP Support for SR Path</vt:lpstr>
      <vt:lpstr>Performance Measurement Modes</vt:lpstr>
      <vt:lpstr>Example PM Metrics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1679</cp:revision>
  <dcterms:created xsi:type="dcterms:W3CDTF">2010-06-30T04:12:48Z</dcterms:created>
  <dcterms:modified xsi:type="dcterms:W3CDTF">2020-11-08T14:00:17Z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