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9" r:id="rId3"/>
    <p:sldId id="315" r:id="rId4"/>
    <p:sldId id="319" r:id="rId5"/>
    <p:sldId id="321" r:id="rId6"/>
    <p:sldId id="320" r:id="rId7"/>
    <p:sldId id="322" r:id="rId8"/>
    <p:sldId id="318" r:id="rId9"/>
    <p:sldId id="303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3"/>
    <p:restoredTop sz="93076" autoAdjust="0"/>
  </p:normalViewPr>
  <p:slideViewPr>
    <p:cSldViewPr>
      <p:cViewPr varScale="1">
        <p:scale>
          <a:sx n="162" d="100"/>
          <a:sy n="162" d="100"/>
        </p:scale>
        <p:origin x="12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6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02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05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10" Type="http://schemas.openxmlformats.org/officeDocument/2006/relationships/hyperlink" Target="mailto:pkhordoc@cisco.com" TargetMode="External"/><Relationship Id="rId4" Type="http://schemas.openxmlformats.org/officeDocument/2006/relationships/hyperlink" Target="mailto:zali@cisco.com" TargetMode="External"/><Relationship Id="rId9" Type="http://schemas.openxmlformats.org/officeDocument/2006/relationships/hyperlink" Target="mailto:sagsoni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ippm-ioam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Segment Routing with 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draft-gandhi-spring-ioam-sr-mpls-01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133600" y="2495550"/>
            <a:ext cx="5334000" cy="204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 </a:t>
            </a:r>
          </a:p>
          <a:p>
            <a:pPr>
              <a:spcBef>
                <a:spcPts val="0"/>
              </a:spcBef>
            </a:pP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Voitek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Kozak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CA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800" dirty="0"/>
              <a:t>Requirements and Scope</a:t>
            </a:r>
          </a:p>
          <a:p>
            <a:r>
              <a:rPr lang="en-US" sz="2800" dirty="0"/>
              <a:t>Procedures</a:t>
            </a:r>
          </a:p>
          <a:p>
            <a:r>
              <a:rPr lang="en-US" sz="28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820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Transport In-situ OAM (IOAM) data fields with SR-MPLS Encapsulation</a:t>
            </a:r>
          </a:p>
          <a:p>
            <a:pPr lvl="2">
              <a:buFont typeface="Wingdings" charset="2"/>
              <a:buChar char="§"/>
            </a:pPr>
            <a:r>
              <a:rPr lang="en-US" sz="20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20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Using data fields defined in </a:t>
            </a:r>
            <a:r>
              <a:rPr lang="en-CA" sz="2000" dirty="0">
                <a:hlinkClick r:id="rId3"/>
              </a:rPr>
              <a:t>draft-ietf-ippm-ioam-data</a:t>
            </a:r>
            <a:endParaRPr lang="en-CA" sz="2000" dirty="0"/>
          </a:p>
          <a:p>
            <a:pPr lvl="1">
              <a:buFont typeface="Wingdings" charset="2"/>
              <a:buChar char="§"/>
            </a:pPr>
            <a:r>
              <a:rPr lang="en-CA" sz="2000" dirty="0"/>
              <a:t>End-to-end IOAM</a:t>
            </a:r>
          </a:p>
          <a:p>
            <a:pPr lvl="1">
              <a:buFont typeface="Wingdings" charset="2"/>
              <a:buChar char="§"/>
            </a:pPr>
            <a:r>
              <a:rPr lang="en-CA" sz="2000" dirty="0"/>
              <a:t>Future: Hop-by-hop IOAM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7480"/>
            <a:ext cx="8534400" cy="599270"/>
          </a:xfrm>
        </p:spPr>
        <p:txBody>
          <a:bodyPr/>
          <a:lstStyle/>
          <a:p>
            <a:r>
              <a:rPr lang="en-CA" sz="32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SR-MPLS Header</a:t>
            </a:r>
            <a:endParaRPr lang="en-US" sz="32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IOAM Indicator Label                   | TC  |S| TTL  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+-+-+-+-+-+-+-+-+-+-+-+-+-+-+-+-+-+-+-+-+-+-+-+-+-+-+-+-+-+-+-+-+&lt;-+ 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IOAM-Type    | IOAM HDR LEN  |    RESERVED                   |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+-+-+-+-+-+-+-+-+-+-+-+-+-+-+-+-+-+-+-+-+-+-+-+-+-+-+-+-+-+-+-+-+  I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!                                                               |  O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!                                                               |  A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~                 IOAM Option and Data Space                    ~  M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                                                             |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                                                             |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+-+-+-+-+-+-+-+-+-+-+-+-+-+-+-+-+-+-+-+-+-+-+-+-+-+-+-+-+-+-+-+-+&lt;-+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               Payload + Padding (L2/L3/ESP/...)      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 1: IOAM data encapsulation in SR-MPLS Header</a:t>
            </a:r>
          </a:p>
        </p:txBody>
      </p:sp>
    </p:spTree>
    <p:extLst>
      <p:ext uri="{BB962C8B-B14F-4D97-AF65-F5344CB8AC3E}">
        <p14:creationId xmlns:p14="http://schemas.microsoft.com/office/powerpoint/2010/main" val="129097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848600" cy="32766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400" dirty="0"/>
              <a:t>The encapsulating node inserts the IOAM Indicator Label and one or more IOAM data field(s) in the MPLS header.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400" dirty="0"/>
              <a:t>The decapsulating node "forwards and punts the timestamped copy" of the data packet including IOAM data field(s).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CA" sz="2400" dirty="0"/>
              <a:t>The decapsulating node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43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2452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Label assigned by IANA with value 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200" dirty="0"/>
              <a:t>From Extended Special Purpose Labels (</a:t>
            </a:r>
            <a:r>
              <a:rPr lang="en-CA" sz="2200" dirty="0" err="1"/>
              <a:t>eSPL</a:t>
            </a:r>
            <a:r>
              <a:rPr lang="en-CA" sz="22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200" dirty="0"/>
              <a:t>The controller provisions the label on both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2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7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Implication on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848600" cy="32766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400" dirty="0"/>
              <a:t>The encapsulating node needs to make sure the IOAM data field(s) does not start with a well known protocol type (0x4 or 0x6 for IP)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400" dirty="0"/>
              <a:t>Hashing function that uses the label values from the MPLS header may also now include the IOAM Indicator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16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7724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Additional details on ECMP hashing</a:t>
            </a:r>
          </a:p>
          <a:p>
            <a:pPr lvl="0"/>
            <a:r>
              <a:rPr lang="en-US" sz="2400" dirty="0"/>
              <a:t>Details on hop-by-hop IOAM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Seeking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544</Words>
  <Application>Microsoft Macintosh PowerPoint</Application>
  <PresentationFormat>On-screen Show (16:9)</PresentationFormat>
  <Paragraphs>92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Courier</vt:lpstr>
      <vt:lpstr>Times New Roman</vt:lpstr>
      <vt:lpstr>Wingdings</vt:lpstr>
      <vt:lpstr>Default Design</vt:lpstr>
      <vt:lpstr>Segment Routing with MPLS Data Plane Encapsulation for In-situ OAM Data</vt:lpstr>
      <vt:lpstr>Agenda</vt:lpstr>
      <vt:lpstr>Requirements and Scope</vt:lpstr>
      <vt:lpstr>IOAM Data Field Encapsulation in SR-MPLS Header</vt:lpstr>
      <vt:lpstr>Procedure</vt:lpstr>
      <vt:lpstr>Indicator Label Allocation Methods</vt:lpstr>
      <vt:lpstr>Implication on Hashing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1205</cp:revision>
  <dcterms:created xsi:type="dcterms:W3CDTF">2010-06-30T04:12:48Z</dcterms:created>
  <dcterms:modified xsi:type="dcterms:W3CDTF">2019-07-22T19:19:30Z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