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661" r:id="rId2"/>
    <p:sldId id="1662" r:id="rId3"/>
    <p:sldId id="1663" r:id="rId4"/>
    <p:sldId id="321" r:id="rId5"/>
    <p:sldId id="3058" r:id="rId6"/>
    <p:sldId id="3056" r:id="rId7"/>
    <p:sldId id="3057" r:id="rId8"/>
    <p:sldId id="1670" r:id="rId9"/>
    <p:sldId id="1671" r:id="rId10"/>
    <p:sldId id="3054" r:id="rId11"/>
    <p:sldId id="1649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5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705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5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93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Direct Measurement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draft-gandhi-ippm-stamp-direct-loss-00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2"/>
          <p:cNvSpPr txBox="1">
            <a:spLocks/>
          </p:cNvSpPr>
          <p:nvPr/>
        </p:nvSpPr>
        <p:spPr bwMode="auto">
          <a:xfrm>
            <a:off x="462126" y="196884"/>
            <a:ext cx="8219748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Loss Direct Measurement (P2P Circuits)</a:t>
            </a:r>
          </a:p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In-band Counter-stamping in Hardware</a:t>
            </a:r>
          </a:p>
        </p:txBody>
      </p: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263753" y="2855092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66D231-DFDE-B245-9DAE-F4DE54F00B9C}"/>
              </a:ext>
            </a:extLst>
          </p:cNvPr>
          <p:cNvGrpSpPr/>
          <p:nvPr/>
        </p:nvGrpSpPr>
        <p:grpSpPr>
          <a:xfrm>
            <a:off x="609600" y="1370283"/>
            <a:ext cx="3197281" cy="1205207"/>
            <a:chOff x="668281" y="1243986"/>
            <a:chExt cx="3197281" cy="1205207"/>
          </a:xfrm>
        </p:grpSpPr>
        <p:sp>
          <p:nvSpPr>
            <p:cNvPr id="32" name="Rounded Rectangular Callout 27">
              <a:extLst>
                <a:ext uri="{FF2B5EF4-FFF2-40B4-BE49-F238E27FC236}">
                  <a16:creationId xmlns:a16="http://schemas.microsoft.com/office/drawing/2014/main" id="{CBAA138F-2CEA-4473-835A-18AEC15829E1}"/>
                </a:ext>
              </a:extLst>
            </p:cNvPr>
            <p:cNvSpPr/>
            <p:nvPr/>
          </p:nvSpPr>
          <p:spPr bwMode="auto">
            <a:xfrm>
              <a:off x="1369664" y="2187658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68C06FA-081C-49D7-9C77-0D814D62D5F5}"/>
                </a:ext>
              </a:extLst>
            </p:cNvPr>
            <p:cNvSpPr/>
            <p:nvPr/>
          </p:nvSpPr>
          <p:spPr>
            <a:xfrm>
              <a:off x="2883105" y="1622686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A350B2C-B724-4674-97E3-2CF0AF13068D}"/>
                </a:ext>
              </a:extLst>
            </p:cNvPr>
            <p:cNvSpPr/>
            <p:nvPr/>
          </p:nvSpPr>
          <p:spPr>
            <a:xfrm>
              <a:off x="1288639" y="1631830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1" name="Down Arrow 84">
              <a:extLst>
                <a:ext uri="{FF2B5EF4-FFF2-40B4-BE49-F238E27FC236}">
                  <a16:creationId xmlns:a16="http://schemas.microsoft.com/office/drawing/2014/main" id="{5ED5220D-7439-4496-8A23-28A6BFD05925}"/>
                </a:ext>
              </a:extLst>
            </p:cNvPr>
            <p:cNvSpPr/>
            <p:nvPr/>
          </p:nvSpPr>
          <p:spPr>
            <a:xfrm rot="16200000">
              <a:off x="1672437" y="1702502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CC4903E4-8DD5-4797-8DD2-1EEDB990F97E}"/>
                </a:ext>
              </a:extLst>
            </p:cNvPr>
            <p:cNvCxnSpPr>
              <a:cxnSpLocks/>
              <a:stCxn id="216" idx="6"/>
              <a:endCxn id="184" idx="2"/>
            </p:cNvCxnSpPr>
            <p:nvPr/>
          </p:nvCxnSpPr>
          <p:spPr>
            <a:xfrm flipV="1">
              <a:off x="1508095" y="1732414"/>
              <a:ext cx="1375010" cy="914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637C330-061A-4D11-B791-663C35AE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780" y="1962047"/>
              <a:ext cx="1858270" cy="2602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EDEA6A-B814-4903-B375-7ACD7A460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5069" y="1243986"/>
              <a:ext cx="1771035" cy="268339"/>
            </a:xfrm>
            <a:prstGeom prst="rect">
              <a:avLst/>
            </a:prstGeom>
          </p:spPr>
        </p:pic>
        <p:sp>
          <p:nvSpPr>
            <p:cNvPr id="33" name="Rounded Rectangular Callout 27">
              <a:extLst>
                <a:ext uri="{FF2B5EF4-FFF2-40B4-BE49-F238E27FC236}">
                  <a16:creationId xmlns:a16="http://schemas.microsoft.com/office/drawing/2014/main" id="{5B66A804-559C-44DA-9263-5AAB6E584282}"/>
                </a:ext>
              </a:extLst>
            </p:cNvPr>
            <p:cNvSpPr/>
            <p:nvPr/>
          </p:nvSpPr>
          <p:spPr bwMode="auto">
            <a:xfrm>
              <a:off x="2744510" y="2188891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26C513-7470-4B7E-A306-AF186112A1AA}"/>
                </a:ext>
              </a:extLst>
            </p:cNvPr>
            <p:cNvSpPr txBox="1"/>
            <p:nvPr/>
          </p:nvSpPr>
          <p:spPr>
            <a:xfrm>
              <a:off x="2669452" y="1353487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89D29B-E69E-4D8C-996E-D88AD5BCCE67}"/>
                </a:ext>
              </a:extLst>
            </p:cNvPr>
            <p:cNvSpPr txBox="1"/>
            <p:nvPr/>
          </p:nvSpPr>
          <p:spPr>
            <a:xfrm>
              <a:off x="1399089" y="1353664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804B2D-2257-F24C-8F26-69ECD9F3168B}"/>
                </a:ext>
              </a:extLst>
            </p:cNvPr>
            <p:cNvSpPr txBox="1"/>
            <p:nvPr/>
          </p:nvSpPr>
          <p:spPr>
            <a:xfrm>
              <a:off x="668281" y="1596072"/>
              <a:ext cx="60065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171B4-8F2B-B348-BFD7-91DA8AD8E4E2}"/>
                </a:ext>
              </a:extLst>
            </p:cNvPr>
            <p:cNvSpPr txBox="1"/>
            <p:nvPr/>
          </p:nvSpPr>
          <p:spPr>
            <a:xfrm>
              <a:off x="3155899" y="1596072"/>
              <a:ext cx="70966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Reflector</a:t>
              </a:r>
            </a:p>
          </p:txBody>
        </p:sp>
        <p:sp>
          <p:nvSpPr>
            <p:cNvPr id="38" name="Down Arrow 84">
              <a:extLst>
                <a:ext uri="{FF2B5EF4-FFF2-40B4-BE49-F238E27FC236}">
                  <a16:creationId xmlns:a16="http://schemas.microsoft.com/office/drawing/2014/main" id="{4CF0B229-F560-3542-9B4B-4C0897B4C936}"/>
                </a:ext>
              </a:extLst>
            </p:cNvPr>
            <p:cNvSpPr/>
            <p:nvPr/>
          </p:nvSpPr>
          <p:spPr>
            <a:xfrm rot="5400000">
              <a:off x="2634286" y="1976160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5860" y="1632920"/>
            <a:ext cx="4184387" cy="1180709"/>
          </a:xfrm>
        </p:spPr>
        <p:txBody>
          <a:bodyPr/>
          <a:lstStyle/>
          <a:p>
            <a:r>
              <a:rPr lang="en-US" sz="1400" dirty="0"/>
              <a:t>Advertise extended TE metrics – link loss percentage</a:t>
            </a:r>
          </a:p>
          <a:p>
            <a:pPr lvl="1"/>
            <a:r>
              <a:rPr lang="en-US" sz="1400" dirty="0"/>
              <a:t>RFC 8570 (IS-IS)</a:t>
            </a:r>
          </a:p>
          <a:p>
            <a:pPr lvl="1"/>
            <a:r>
              <a:rPr lang="en-US" sz="1400" dirty="0"/>
              <a:t>RFC 7471 (OSPF)</a:t>
            </a:r>
          </a:p>
          <a:p>
            <a:pPr lvl="1"/>
            <a:r>
              <a:rPr lang="en-US" sz="1400" dirty="0"/>
              <a:t>RFC 8571 (BGP-LS)</a:t>
            </a:r>
          </a:p>
          <a:p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551657"/>
            <a:ext cx="464949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67409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Test Packet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352" y="659773"/>
            <a:ext cx="4310743" cy="413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SSID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b="1" dirty="0">
                <a:solidFill>
                  <a:srgbClr val="7030A0"/>
                </a:solidFill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89552" y="659773"/>
            <a:ext cx="4368799" cy="413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SSID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b="1" dirty="0">
                <a:solidFill>
                  <a:srgbClr val="7030A0"/>
                </a:solidFill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11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72000" y="659773"/>
            <a:ext cx="0" cy="41112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 Measurement for accurate data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High scale for number of test sessions and faster packet loss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and maintaining test sessions on Session-Reflector for stateless mode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signaling dynamic parameters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 based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8" y="53450"/>
            <a:ext cx="4432852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Direct Measurement Test Packet for Data Packet Loss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949917"/>
            <a:ext cx="4560404" cy="377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100" kern="0" dirty="0"/>
              <a:t>Stand-alone Base Direct Measurement test packet defined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Hardware efficient counter-stamping</a:t>
            </a:r>
          </a:p>
          <a:p>
            <a:pPr lvl="2">
              <a:spcBef>
                <a:spcPts val="0"/>
              </a:spcBef>
            </a:pPr>
            <a:r>
              <a:rPr lang="en-US" sz="1100" kern="0" dirty="0"/>
              <a:t>Well-known locations for traffic counters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Block number of the counters for alternate marking method [RFC 8321]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Traffic class of the counters for per class packet loss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Direct Measurement test packet is also defined for authenticated mode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User-configured destination UDP Port is used for identifying direct measurement test packets (different than port 862)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Does not modify the existing STAMP procedure as different destination UDP port is used for direct measurement test packets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Other than Timestamp vs. Counter, the DM test packet format is same as Base STAMP test packet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Sequence Numbers allow to detect direct measurement test packet loss - Detect session state up/down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Flags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X set to 1 for 64-Bit Counter, set to 0 for 32-Bit Counter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B set to 1 for Byte Counter, set to 0 for Packet Counter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00595"/>
            <a:ext cx="4241524" cy="4478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Port direct measurement  .</a:t>
            </a:r>
            <a:endParaRPr kumimoji="0" lang="en-US" altLang="en-US" sz="6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DSCP      | Block Number| DSID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MBZ (4 octets)                     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TTL|        MBZ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   Figure: Session-Reflector Direct Measurement Test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63F4-5702-5D48-9E19-E7BA65B8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557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Measurement Test Packet</a:t>
            </a:r>
            <a:endParaRPr lang="en-US" sz="28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DD6037-B2F8-2846-A8F8-3526946C0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537578"/>
              </p:ext>
            </p:extLst>
          </p:nvPr>
        </p:nvGraphicFramePr>
        <p:xfrm>
          <a:off x="304800" y="696278"/>
          <a:ext cx="8534400" cy="3810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70417999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45060024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735205648"/>
                    </a:ext>
                  </a:extLst>
                </a:gridCol>
              </a:tblGrid>
              <a:tr h="21957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Direct Measurement Test Packet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13076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Need to scan for DM TLV in each received test packet on Session-Reflector in hardware </a:t>
                      </a:r>
                    </a:p>
                    <a:p>
                      <a:r>
                        <a:rPr lang="en-US" sz="1000" dirty="0"/>
                        <a:t>(there can be multiple TLVs)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01354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Need to write timestamp </a:t>
                      </a:r>
                    </a:p>
                    <a:p>
                      <a:r>
                        <a:rPr lang="en-US" sz="1000" dirty="0"/>
                        <a:t>(clock sync needed for one-way delay)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516398"/>
                  </a:ext>
                </a:extLst>
              </a:tr>
              <a:tr h="50372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Minimum bytes to load in write-able memory in hardware (not accounting multiple TLVs)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114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(Eth 18, IPv6 40, UDP 8, STAMP 44, TLV Type 4, Total = 114 Byte)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70</a:t>
                      </a:r>
                    </a:p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(Eth 18, IPv6 40, UDP 8, Seq 4, Total = 70 Byte)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510990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Counters at fixed location in the test packet for in-band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(TLV-based)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363012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Reply test packets with counters at the fixed location for in-band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081368"/>
                  </a:ext>
                </a:extLst>
              </a:tr>
              <a:tr h="219570">
                <a:tc>
                  <a:txBody>
                    <a:bodyPr/>
                    <a:lstStyle/>
                    <a:p>
                      <a:r>
                        <a:rPr lang="en-US" sz="1000" dirty="0"/>
                        <a:t>32-bit and 64-bit Byte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200809"/>
                  </a:ext>
                </a:extLst>
              </a:tr>
              <a:tr h="219570">
                <a:tc>
                  <a:txBody>
                    <a:bodyPr/>
                    <a:lstStyle/>
                    <a:p>
                      <a:r>
                        <a:rPr lang="en-US" sz="1000" dirty="0"/>
                        <a:t>64-bit packet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895673"/>
                  </a:ext>
                </a:extLst>
              </a:tr>
              <a:tr h="503720">
                <a:tc>
                  <a:txBody>
                    <a:bodyPr/>
                    <a:lstStyle/>
                    <a:p>
                      <a:r>
                        <a:rPr lang="en-US" sz="1000" dirty="0"/>
                        <a:t>Alternate-marking method packet loss - using block number for counters</a:t>
                      </a:r>
                    </a:p>
                    <a:p>
                      <a:r>
                        <a:rPr lang="en-US" sz="1000" dirty="0"/>
                        <a:t>(out-of-order data packet support)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93880"/>
                  </a:ext>
                </a:extLst>
              </a:tr>
              <a:tr h="219570">
                <a:tc>
                  <a:txBody>
                    <a:bodyPr/>
                    <a:lstStyle/>
                    <a:p>
                      <a:r>
                        <a:rPr lang="en-US" sz="1000" dirty="0"/>
                        <a:t>Per Traffic Class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01219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FCCBF-2B89-5749-BBD7-F4AA1FD7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A2D4-72D0-D141-A7FF-96D0B05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3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Alternate Marking Method for Packet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57250"/>
            <a:ext cx="8001000" cy="914400"/>
          </a:xfrm>
        </p:spPr>
        <p:txBody>
          <a:bodyPr/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RFC 8321 - </a:t>
            </a:r>
            <a:r>
              <a:rPr lang="en-CA" sz="1400" dirty="0"/>
              <a:t>Alternate-Marking Method for Passive and Hybrid Performance Monitoring</a:t>
            </a:r>
          </a:p>
          <a:p>
            <a:r>
              <a:rPr lang="en-CA" sz="1400" dirty="0"/>
              <a:t>RFC 8957 - Synonymous Flow Label Framework</a:t>
            </a:r>
          </a:p>
          <a:p>
            <a:r>
              <a:rPr lang="en-CA" sz="1400" dirty="0"/>
              <a:t>Control plane-based packet loss measurement with distributed forwarding LCs, using block number of the counters</a:t>
            </a:r>
          </a:p>
          <a:p>
            <a:endParaRPr lang="en-CA" sz="1400" dirty="0"/>
          </a:p>
          <a:p>
            <a:pPr marL="0" lvl="0" indent="0">
              <a:buNone/>
            </a:pP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0FC9E-C00E-754D-BBDD-1B3199E94060}"/>
              </a:ext>
            </a:extLst>
          </p:cNvPr>
          <p:cNvSpPr/>
          <p:nvPr/>
        </p:nvSpPr>
        <p:spPr>
          <a:xfrm>
            <a:off x="1447800" y="2181344"/>
            <a:ext cx="5829300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A: packet with A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B: packet with B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Traffic Flow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BBBBBBB AAAAAAAAAAA BBBBBBBBBBB AAAAAAAAAAA BBBBBBBBBBB AAAAAAA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  |  Block 5  |  Block 4  |  Block 3  |  Block 2  |  Block 1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Figure 2: Traffic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7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89E-1588-4D49-BCF9-9F7B15EA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8055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Packet Loss Calculation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DF41-902F-4F46-82B0-85312C6D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411600"/>
            <a:ext cx="8077200" cy="1154999"/>
          </a:xfrm>
        </p:spPr>
        <p:txBody>
          <a:bodyPr/>
          <a:lstStyle/>
          <a:p>
            <a:r>
              <a:rPr lang="en-CA" sz="1200" dirty="0"/>
              <a:t>Using the Counters C1, C2, C3 and C4 as per reference topology, from the n</a:t>
            </a:r>
            <a:r>
              <a:rPr lang="en-CA" sz="1200" baseline="30000" dirty="0"/>
              <a:t>th</a:t>
            </a:r>
            <a:r>
              <a:rPr lang="en-CA" sz="1200" dirty="0"/>
              <a:t> and (n-1)</a:t>
            </a:r>
            <a:r>
              <a:rPr lang="en-CA" sz="1200" baseline="30000" dirty="0" err="1"/>
              <a:t>th</a:t>
            </a:r>
            <a:r>
              <a:rPr lang="en-CA" sz="1200" baseline="30000" dirty="0"/>
              <a:t> </a:t>
            </a:r>
            <a:r>
              <a:rPr lang="en-CA" sz="1200" dirty="0"/>
              <a:t>direct measurement test packets.</a:t>
            </a:r>
          </a:p>
          <a:p>
            <a:pPr lvl="1"/>
            <a:r>
              <a:rPr lang="en-CA" sz="1200" dirty="0"/>
              <a:t>Transmit Loss </a:t>
            </a:r>
            <a:r>
              <a:rPr lang="en-CA" sz="1200" dirty="0" err="1"/>
              <a:t>TxL</a:t>
            </a:r>
            <a:r>
              <a:rPr lang="en-CA" sz="1200" dirty="0"/>
              <a:t>[n-1, n] = (C1[n] - C1[n-1]) - (C2[n] - C2[n-1])</a:t>
            </a:r>
          </a:p>
          <a:p>
            <a:pPr lvl="1"/>
            <a:r>
              <a:rPr lang="en-CA" sz="1200" dirty="0"/>
              <a:t>Receive Loss </a:t>
            </a:r>
            <a:r>
              <a:rPr lang="en-CA" sz="1200" dirty="0" err="1"/>
              <a:t>RxL</a:t>
            </a:r>
            <a:r>
              <a:rPr lang="en-CA" sz="1200" dirty="0"/>
              <a:t>[n-1, n]   = (C3[n] - C3[n-1]) - (C4[n] - C4[n-1])</a:t>
            </a:r>
          </a:p>
          <a:p>
            <a:r>
              <a:rPr lang="en-CA" sz="1200" dirty="0"/>
              <a:t>When using Alternate-Marking Method, all Counters used for the loss calculation belongs to the same Block Number, as described in Section 3.1 of [RFC8321].</a:t>
            </a:r>
          </a:p>
          <a:p>
            <a:endParaRPr lang="en-CA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D706-DA34-5042-B9F4-47AF67F7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88CF-B858-DA4E-BD76-C5F4F134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8CCAD-9049-AC41-B6A7-73CB57F8C3E0}"/>
              </a:ext>
            </a:extLst>
          </p:cNvPr>
          <p:cNvSpPr/>
          <p:nvPr/>
        </p:nvSpPr>
        <p:spPr>
          <a:xfrm>
            <a:off x="2286000" y="748055"/>
            <a:ext cx="4572000" cy="249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C1                 C2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                     \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DM Test Packet   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-&gt;|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|=======================|   R3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- 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DM Reply Test Packet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                     /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C4                  C3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Session-Sender               Session-Reflector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Reference Topology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35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7763</TotalTime>
  <Words>1537</Words>
  <Application>Microsoft Macintosh PowerPoint</Application>
  <PresentationFormat>On-screen Show (16:9)</PresentationFormat>
  <Paragraphs>273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TWAMP (STAMP) Extensions for Direct Measurement</vt:lpstr>
      <vt:lpstr>Agenda</vt:lpstr>
      <vt:lpstr>Requirements and Scope</vt:lpstr>
      <vt:lpstr>Stand-alone Direct Measurement Test Packet for Data Packet Loss</vt:lpstr>
      <vt:lpstr>Direct Measurement TLV vs. Direct Measurement Test Packet</vt:lpstr>
      <vt:lpstr>Alternate Marking Method for Packet Loss</vt:lpstr>
      <vt:lpstr>Data Packet Loss Calculation </vt:lpstr>
      <vt:lpstr>Next Steps</vt:lpstr>
      <vt:lpstr>PowerPoint Presentation</vt:lpstr>
      <vt:lpstr>PowerPoint Presentation</vt:lpstr>
      <vt:lpstr>STAMP Test Packet with Direct Measurement TLV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2071</cp:revision>
  <dcterms:created xsi:type="dcterms:W3CDTF">2010-06-30T04:12:48Z</dcterms:created>
  <dcterms:modified xsi:type="dcterms:W3CDTF">2021-02-09T18:29:15Z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