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9" r:id="rId3"/>
    <p:sldId id="315" r:id="rId4"/>
    <p:sldId id="326" r:id="rId5"/>
    <p:sldId id="1659" r:id="rId6"/>
    <p:sldId id="1662" r:id="rId7"/>
    <p:sldId id="1666" r:id="rId8"/>
    <p:sldId id="1667" r:id="rId9"/>
    <p:sldId id="1658" r:id="rId10"/>
    <p:sldId id="1663" r:id="rId11"/>
    <p:sldId id="318" r:id="rId12"/>
    <p:sldId id="303" r:id="rId13"/>
    <p:sldId id="1664" r:id="rId14"/>
    <p:sldId id="1642" r:id="rId15"/>
    <p:sldId id="1665" r:id="rId16"/>
    <p:sldId id="1668" r:id="rId17"/>
    <p:sldId id="1669" r:id="rId18"/>
    <p:sldId id="1661" r:id="rId1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/>
    <p:restoredTop sz="93083" autoAdjust="0"/>
  </p:normalViewPr>
  <p:slideViewPr>
    <p:cSldViewPr>
      <p:cViewPr varScale="1">
        <p:scale>
          <a:sx n="171" d="100"/>
          <a:sy n="171" d="100"/>
        </p:scale>
        <p:origin x="368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92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26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7264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910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0300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8599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7585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1630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Enhanced Performance Measurement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– April 2020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990600" y="825427"/>
            <a:ext cx="7010400" cy="3779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Destination UDP Port            /  \       Network Programming Label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Measurement Protocol           /    \      Timestamp2 Offset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PLM Type                      /      \     Timestamp Format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LB or Enhanced LB         /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Authentication Mode &amp; Key   /          \    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Network Programming Label  /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Timestamp Format          /  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/                \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021"/>
            <a:ext cx="9087459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 - IP/UDP Return Path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3525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5031" y="270014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94264" y="112670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Query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1347" y="32575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79934" y="3028950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Reply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3474" y="244187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00388" y="246590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1353" y="245902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504884"/>
              </p:ext>
            </p:extLst>
          </p:nvPr>
        </p:nvGraphicFramePr>
        <p:xfrm>
          <a:off x="1799430" y="1134134"/>
          <a:ext cx="1099698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729440"/>
              </p:ext>
            </p:extLst>
          </p:nvPr>
        </p:nvGraphicFramePr>
        <p:xfrm>
          <a:off x="4717861" y="1362734"/>
          <a:ext cx="1156595" cy="12344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6595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444704"/>
              </p:ext>
            </p:extLst>
          </p:nvPr>
        </p:nvGraphicFramePr>
        <p:xfrm>
          <a:off x="2808699" y="3033640"/>
          <a:ext cx="1099698" cy="114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01762"/>
              </p:ext>
            </p:extLst>
          </p:nvPr>
        </p:nvGraphicFramePr>
        <p:xfrm>
          <a:off x="5944592" y="3033640"/>
          <a:ext cx="1155603" cy="114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2766" y="196774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1897959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53" y="20373"/>
            <a:ext cx="8839200" cy="788887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 - SR Return Path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2001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4039" y="279805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94264" y="98954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Query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0355" y="33337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78942" y="3115371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Reply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2482" y="253978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099396" y="256381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0361" y="255693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65696"/>
              </p:ext>
            </p:extLst>
          </p:nvPr>
        </p:nvGraphicFramePr>
        <p:xfrm>
          <a:off x="1799430" y="996974"/>
          <a:ext cx="1099698" cy="16916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48361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540767"/>
              </p:ext>
            </p:extLst>
          </p:nvPr>
        </p:nvGraphicFramePr>
        <p:xfrm>
          <a:off x="4764061" y="1220378"/>
          <a:ext cx="1156595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6595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2965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999150"/>
              </p:ext>
            </p:extLst>
          </p:nvPr>
        </p:nvGraphicFramePr>
        <p:xfrm>
          <a:off x="2763760" y="3131550"/>
          <a:ext cx="1099698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88262"/>
                  </a:ext>
                </a:extLst>
              </a:tr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71665"/>
              </p:ext>
            </p:extLst>
          </p:nvPr>
        </p:nvGraphicFramePr>
        <p:xfrm>
          <a:off x="5943600" y="3131550"/>
          <a:ext cx="1155603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0026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888136"/>
                  </a:ext>
                </a:extLst>
              </a:tr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1774" y="206565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1787E5F9-B655-9142-AC99-1B4D6F75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229777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1810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Backup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222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 Example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07227" y="639902"/>
            <a:ext cx="5126774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Outer IP Header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Next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Next Header = 43 (Routing Header)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 SRH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END.TSF with Target SID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Inner IP Header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Example 1: Probe Message for SRv6 with Endpoint Function IP Return Path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00" y="1166015"/>
            <a:ext cx="3526573" cy="2895600"/>
          </a:xfrm>
        </p:spPr>
        <p:txBody>
          <a:bodyPr/>
          <a:lstStyle/>
          <a:p>
            <a:r>
              <a:rPr lang="en-US" sz="1400" dirty="0"/>
              <a:t>Endpoint Function END.TSF is defined for Timestamp and Forward and carried for the Reflector node SID</a:t>
            </a:r>
          </a:p>
          <a:p>
            <a:r>
              <a:rPr lang="en-US" sz="1400" dirty="0"/>
              <a:t>Reflector node removes SRH</a:t>
            </a:r>
          </a:p>
          <a:p>
            <a:r>
              <a:rPr lang="en-US" sz="1400" dirty="0"/>
              <a:t>Reverse direction path is IP</a:t>
            </a:r>
          </a:p>
          <a:p>
            <a:r>
              <a:rPr lang="en-US" sz="1400" dirty="0"/>
              <a:t>Source and Destination Addresses are swapped to represent the Reverse direction path in the </a:t>
            </a:r>
            <a:r>
              <a:rPr lang="en-US" sz="1400" b="1" dirty="0"/>
              <a:t>inner</a:t>
            </a:r>
            <a:r>
              <a:rPr lang="en-US" sz="1400" dirty="0"/>
              <a:t>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110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 Example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8339"/>
            <a:ext cx="2895600" cy="357188"/>
          </a:xfrm>
        </p:spPr>
        <p:txBody>
          <a:bodyPr/>
          <a:lstStyle/>
          <a:p>
            <a:r>
              <a:rPr lang="en-CA" dirty="0"/>
              <a:t>IETF I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152400" y="794534"/>
            <a:ext cx="5105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Next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Next Header = 43 (Routing Header)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 SRH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END.TSF with Target SID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Next Header = 17 (UDP)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Example 2: Probe Message for SRv6 with Endpoint Function SR Return Path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254" y="888169"/>
            <a:ext cx="3547946" cy="3207581"/>
          </a:xfrm>
        </p:spPr>
        <p:txBody>
          <a:bodyPr/>
          <a:lstStyle/>
          <a:p>
            <a:r>
              <a:rPr lang="en-US" sz="1400" dirty="0"/>
              <a:t>Endpoint Function END.TSF is defined for Timestamp and Forward and carried for the Reflector node SID</a:t>
            </a:r>
          </a:p>
          <a:p>
            <a:r>
              <a:rPr lang="en-US" sz="1400" dirty="0"/>
              <a:t>Reflector node does not remove the SRH, Sender node will remove the SRH</a:t>
            </a:r>
          </a:p>
          <a:p>
            <a:r>
              <a:rPr lang="en-US" sz="1400" dirty="0"/>
              <a:t>Reverse direction SR path carried in SRH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348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Measurement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Support ECMP SR paths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for liveness detection and performance measurement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 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endpoint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endpoint (e.g. endpoint unaware of the probe protocol)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 (e.g. packets not punted out of fast-path)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8762 (STAMP)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IETF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859107"/>
            <a:ext cx="8319052" cy="1941044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monitoring for SR Policy uses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are not punted on the remote node (endpoint/reflector) out of fast-path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Return path can be IP or SR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failure is notified when consecutive N number of probe messages are not received back at the sender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09800" y="893624"/>
            <a:ext cx="46482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t1     Probe     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R1  |--------------------||  R5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t4   Return Probe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 Endpoint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(Simply Forward)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Loopback Mode</a:t>
            </a:r>
            <a:endParaRPr lang="en-CA" sz="1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6646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374" y="2647950"/>
            <a:ext cx="8395252" cy="2138362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Use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endpoint node adds the receive timestamp in the payload of the received TWAMP Light or STAMP probe message without punting the probe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 the receive timestamp if the source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probe messages are not received back at the sender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Delay metrics are notified when consecutive N number of probe messages have delay values exceed the configured thresholds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786646"/>
            <a:ext cx="4800600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+-------+ t1    Probe      t2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|--------------------||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Return Probe 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 Endpoint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905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05902" y="887408"/>
            <a:ext cx="4823298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Figure: TWAMP Light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276351"/>
            <a:ext cx="3962400" cy="2819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Enhanced 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For TWAMP Light packets, it is at offset-byte 16 from the start of the payload</a:t>
            </a:r>
          </a:p>
          <a:p>
            <a:r>
              <a:rPr lang="en-US" sz="1400" dirty="0"/>
              <a:t>Sender Sequence Number, Sender Timestamp, Sender Error Estimate and Sender TTL in the TWAMP Light messages are not used</a:t>
            </a:r>
          </a:p>
          <a:p>
            <a:pPr lvl="1"/>
            <a:r>
              <a:rPr lang="en-US" sz="1400" dirty="0"/>
              <a:t>Reflector does not copy them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152400" y="997210"/>
            <a:ext cx="480060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90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Padding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    Figure: STAMP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190113"/>
            <a:ext cx="3962400" cy="2917956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Enhanced 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For STAMP packets, it is at offset-byte 16 from the start of the payload</a:t>
            </a:r>
          </a:p>
          <a:p>
            <a:r>
              <a:rPr lang="en-US" sz="1400" dirty="0"/>
              <a:t>Sender Sequence Number, Sender Timestamp, Sender Error Estimate and Sender TTL in the STAMP messages are not used</a:t>
            </a:r>
          </a:p>
          <a:p>
            <a:pPr lvl="1"/>
            <a:r>
              <a:rPr lang="en-US" sz="1400" dirty="0"/>
              <a:t>Reflector does not copy them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409669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173421" y="672733"/>
            <a:ext cx="4931979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          Label(1)    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          Label(n)    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</a:t>
            </a:r>
            <a:r>
              <a:rPr lang="en-CA" sz="900" b="1" dirty="0">
                <a:latin typeface="Courier" pitchFamily="2" charset="0"/>
              </a:rPr>
              <a:t>|            Timestamp Label (TBA1)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Endpoint</a:t>
            </a:r>
            <a:r>
              <a:rPr lang="en-CA" sz="900" dirty="0">
                <a:latin typeface="Courier" pitchFamily="2" charset="0"/>
              </a:rPr>
              <a:t> IPv4 or IPv6 Address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</a:t>
            </a:r>
          </a:p>
          <a:p>
            <a:r>
              <a:rPr lang="en-CA" sz="900" dirty="0">
                <a:latin typeface="Courier" pitchFamily="2" charset="0"/>
              </a:rPr>
              <a:t>  .  Protocol = UDP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Figure: Example Probe Message for SR-MPLS with Timestamp Label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579" y="1071222"/>
            <a:ext cx="3810000" cy="3001056"/>
          </a:xfrm>
        </p:spPr>
        <p:txBody>
          <a:bodyPr/>
          <a:lstStyle/>
          <a:p>
            <a:r>
              <a:rPr lang="en-US" sz="1400" dirty="0"/>
              <a:t>Timestamp Label (TBA1) allocated by IANA from Extended Special-Purpose MPLS Label Values </a:t>
            </a:r>
          </a:p>
          <a:p>
            <a:pPr lvl="1"/>
            <a:r>
              <a:rPr lang="en-US" sz="1400" dirty="0"/>
              <a:t>Used for Timestamp, Pop and Forward network programing function</a:t>
            </a:r>
          </a:p>
          <a:p>
            <a:pPr lvl="1"/>
            <a:r>
              <a:rPr lang="en-US" sz="1400" dirty="0"/>
              <a:t>I.e. Timestamp Label (TBA1) is popped by the reflector node</a:t>
            </a:r>
          </a:p>
          <a:p>
            <a:r>
              <a:rPr lang="en-US" sz="1400" dirty="0"/>
              <a:t>Source and Destination Addresses are swapped - represent Reverse direction path</a:t>
            </a:r>
          </a:p>
          <a:p>
            <a:r>
              <a:rPr lang="en-US" sz="1400" dirty="0"/>
              <a:t>Optionally, Reverse direction SR path label stack can follow the Timestamp Label TBA1</a:t>
            </a:r>
          </a:p>
        </p:txBody>
      </p:sp>
    </p:spTree>
    <p:extLst>
      <p:ext uri="{BB962C8B-B14F-4D97-AF65-F5344CB8AC3E}">
        <p14:creationId xmlns:p14="http://schemas.microsoft.com/office/powerpoint/2010/main" val="2399405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Destination addresses in IPv4 header (e.g. 127/8) when return path is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Destination addresses in IPv6 header (e.g. ::FFFF:127/104) when return path is SRv6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7422</TotalTime>
  <Words>2031</Words>
  <Application>Microsoft Macintosh PowerPoint</Application>
  <PresentationFormat>On-screen Show (16:9)</PresentationFormat>
  <Paragraphs>360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Measurement and Liveness Monitoring in Segment Routing Networks</vt:lpstr>
      <vt:lpstr>Agenda</vt:lpstr>
      <vt:lpstr>Requirements and Scope</vt:lpstr>
      <vt:lpstr>Liveness Monitoring of SR Policy</vt:lpstr>
      <vt:lpstr>Enhanced Liveness Monitoring of SR Policy</vt:lpstr>
      <vt:lpstr>TWAMP Light Probe Message</vt:lpstr>
      <vt:lpstr>STAMP Probe Message</vt:lpstr>
      <vt:lpstr>SR-MPLS with Timestamp Label Example</vt:lpstr>
      <vt:lpstr>ECMP Support for SR Paths</vt:lpstr>
      <vt:lpstr>Example Provisioning Model</vt:lpstr>
      <vt:lpstr>Next Steps</vt:lpstr>
      <vt:lpstr>PowerPoint Presentation</vt:lpstr>
      <vt:lpstr>Enhanced Loopback Mode for SR-MPLS Policy - IP/UDP Return Path</vt:lpstr>
      <vt:lpstr>Enhanced Loopback Mode for SR-MPLS Policy - SR Return Path</vt:lpstr>
      <vt:lpstr>PowerPoint Presentation</vt:lpstr>
      <vt:lpstr>PowerPoint Presentation</vt:lpstr>
      <vt:lpstr>SRv6 with Timestamp and Forward Function Example 1</vt:lpstr>
      <vt:lpstr>SRv6 with Timestamp and Forward Function Example 2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1618</cp:revision>
  <dcterms:created xsi:type="dcterms:W3CDTF">2010-06-30T04:12:48Z</dcterms:created>
  <dcterms:modified xsi:type="dcterms:W3CDTF">2020-04-21T19:56:25Z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