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1661" r:id="rId2"/>
    <p:sldId id="1662" r:id="rId3"/>
    <p:sldId id="1663" r:id="rId4"/>
    <p:sldId id="1653" r:id="rId5"/>
    <p:sldId id="1665" r:id="rId6"/>
    <p:sldId id="1666" r:id="rId7"/>
    <p:sldId id="1667" r:id="rId8"/>
    <p:sldId id="1668" r:id="rId9"/>
    <p:sldId id="1669" r:id="rId10"/>
    <p:sldId id="321" r:id="rId11"/>
    <p:sldId id="1670" r:id="rId12"/>
    <p:sldId id="1671" r:id="rId13"/>
    <p:sldId id="1672" r:id="rId14"/>
    <p:sldId id="1652" r:id="rId15"/>
    <p:sldId id="1657" r:id="rId16"/>
    <p:sldId id="322" r:id="rId17"/>
    <p:sldId id="320" r:id="rId18"/>
    <p:sldId id="1658" r:id="rId19"/>
    <p:sldId id="1655" r:id="rId20"/>
    <p:sldId id="1649" r:id="rId21"/>
    <p:sldId id="1654" r:id="rId2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5"/>
    <p:restoredTop sz="93083" autoAdjust="0"/>
  </p:normalViewPr>
  <p:slideViewPr>
    <p:cSldViewPr>
      <p:cViewPr varScale="1">
        <p:scale>
          <a:sx n="171" d="100"/>
          <a:sy n="171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171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13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5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86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81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81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33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48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270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2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9CDA23-CCA9-F541-BE90-59F811F8F6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</p:spTree>
    <p:extLst>
      <p:ext uri="{BB962C8B-B14F-4D97-AF65-F5344CB8AC3E}">
        <p14:creationId xmlns:p14="http://schemas.microsoft.com/office/powerpoint/2010/main" val="367658016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STAMP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929607"/>
            <a:ext cx="7696200" cy="755649"/>
          </a:xfrm>
        </p:spPr>
        <p:txBody>
          <a:bodyPr/>
          <a:lstStyle/>
          <a:p>
            <a:r>
              <a:rPr lang="en-US" sz="1800" i="1" dirty="0"/>
              <a:t>draft-gandhi-spring-stamp-srpm-01</a:t>
            </a:r>
          </a:p>
          <a:p>
            <a:r>
              <a:rPr lang="en-US" sz="1800" i="1" dirty="0"/>
              <a:t>(</a:t>
            </a:r>
            <a:r>
              <a:rPr lang="en-US" sz="1800" dirty="0"/>
              <a:t>previously </a:t>
            </a:r>
            <a:r>
              <a:rPr lang="en-US" sz="1800" i="1" dirty="0"/>
              <a:t>draft-gandhi-spring-twamp-srpm-07)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76400" y="2800350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6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STAMP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8577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b="1" kern="0" dirty="0">
                <a:solidFill>
                  <a:schemeClr val="tx2"/>
                </a:solidFill>
              </a:rPr>
              <a:t>Does not modify existing STAMP (which is for DM) procedure as different UDP destination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b="1" kern="0" dirty="0">
                <a:solidFill>
                  <a:schemeClr val="tx2"/>
                </a:solidFill>
              </a:rPr>
              <a:t>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A78EA58-D2E5-2049-B04D-B08F3B442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552" y="262148"/>
            <a:ext cx="4152900" cy="4355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0                   1                   2                   3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0 1 2 3 4 5 6 7 8 9 0 1 2 3 4 5 6 7 8 9 0 1 2 3 4 5 6 7 8 9 0 1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IP Header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Router Alert Option Not Set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Destination Port = User-configured </a:t>
            </a: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Port2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 for Loss Measurement.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Sequence Number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Transmit Counter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                                     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|X|B| Reserved  | Block Number  | SSID                          |</a:t>
            </a:r>
            <a:endParaRPr kumimoji="0" lang="en-US" altLang="en-US" sz="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Courier New" panose="02070309020205020404" pitchFamily="49" charset="0"/>
              </a:rPr>
              <a:t>+-+-+-+-+-+-+-+-+-+-+-+-+-+-+-+-+-+-+-+-+-+-+-+-+-+-+-+-+-+-+-+-+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Receive Counter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Sequence Number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Sender Counter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|X|B| Reserved  |Sender Block Nu| MBZ           |Re Control Code|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 Sender TTL   |      MBZ                                  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r>
              <a:rPr kumimoji="0" lang="en-US" altLang="en-US" sz="60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urier" pitchFamily="2" charset="0"/>
              </a:rPr>
              <a:t> 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05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0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63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680408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|------------|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67498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766665"/>
            <a:ext cx="8001000" cy="659568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in unauthenticated mode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 in unauthenticated mode.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971675" y="1623915"/>
            <a:ext cx="520065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10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| Payload = DM Message for Query |                              |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Payload = LM Message for Query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10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10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8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263426"/>
            <a:ext cx="4724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Figure: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9" y="2782872"/>
            <a:ext cx="47244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                        SRH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(Using IPv6 Addresses)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900" dirty="0">
                <a:latin typeface="Courier" charset="0"/>
                <a:ea typeface="Courier" charset="0"/>
                <a:cs typeface="Courier" charset="0"/>
              </a:rPr>
              <a:t>          Figure: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245964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742950"/>
            <a:ext cx="7848600" cy="775363"/>
          </a:xfrm>
        </p:spPr>
        <p:txBody>
          <a:bodyPr/>
          <a:lstStyle/>
          <a:p>
            <a:r>
              <a:rPr lang="en-US" sz="2000" dirty="0"/>
              <a:t>The probe response message is sent using the IP/UDP information from the probe query message.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1618759"/>
            <a:ext cx="5562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| DM Response Payload  |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LM Response Payload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43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FFFF:127/104)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82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09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712" y="0"/>
            <a:ext cx="8505372" cy="706080"/>
          </a:xfrm>
        </p:spPr>
        <p:txBody>
          <a:bodyPr/>
          <a:lstStyle/>
          <a:p>
            <a:pPr algn="l"/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DM Message with Direct Measurement TLV </a:t>
            </a:r>
            <a:b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(DM+LM Combined Probe Message)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655" y="733725"/>
            <a:ext cx="4310743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Error Estimate        |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MBZ (30 octets)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                                                               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solidFill>
                <a:srgbClr val="0070C0"/>
              </a:solidFill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Sender Message 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9D9D1B-92A3-C64D-87B1-9B0B9C9E3A13}"/>
              </a:ext>
            </a:extLst>
          </p:cNvPr>
          <p:cNvSpPr/>
          <p:nvPr/>
        </p:nvSpPr>
        <p:spPr>
          <a:xfrm>
            <a:off x="4507855" y="733725"/>
            <a:ext cx="4368799" cy="4016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Timestamp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Error Estimate    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Receive Timestamp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Session-Sender Sequence Number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Session-Sender Timestamp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 Session-Sender Error Estimate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|</a:t>
            </a:r>
            <a:r>
              <a:rPr lang="en-US" sz="750" dirty="0" err="1">
                <a:latin typeface="Courier" pitchFamily="2" charset="0"/>
                <a:ea typeface="Courier" charset="0"/>
                <a:cs typeface="Courier" charset="0"/>
              </a:rPr>
              <a:t>Ses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-Sender TTL |                  MBZ2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Direct Measurement Type    |           Length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Session-Sender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S_TxC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Rx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R_RxC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|             Session-Reflector Tx counter  (</a:t>
            </a:r>
            <a:r>
              <a:rPr lang="en-US" sz="750" dirty="0" err="1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R_TxC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)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  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US" sz="75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	    Figure: Reflector Message Format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AAC01B7-F9FF-A94D-AC6F-E2071AD95C28}"/>
              </a:ext>
            </a:extLst>
          </p:cNvPr>
          <p:cNvSpPr txBox="1">
            <a:spLocks/>
          </p:cNvSpPr>
          <p:nvPr/>
        </p:nvSpPr>
        <p:spPr>
          <a:xfrm>
            <a:off x="3467099" y="4844952"/>
            <a:ext cx="2324095" cy="29854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200" dirty="0"/>
              <a:t>IETF IPPM Interim – April 2020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D46899F-25E7-8042-9E81-459B5F041477}"/>
              </a:ext>
            </a:extLst>
          </p:cNvPr>
          <p:cNvSpPr txBox="1">
            <a:spLocks/>
          </p:cNvSpPr>
          <p:nvPr/>
        </p:nvSpPr>
        <p:spPr>
          <a:xfrm>
            <a:off x="7543800" y="4745366"/>
            <a:ext cx="1143000" cy="35718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fld id="{D5EE1D1A-EEC2-4D53-94A7-85D62C853479}" type="slidenum">
              <a:rPr lang="en-US" altLang="zh-CN" sz="1400" smtClean="0"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defRPr/>
              </a:pPr>
              <a:t>20</a:t>
            </a:fld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9B10AD-8D48-D148-91E8-65E3279D89CE}"/>
              </a:ext>
            </a:extLst>
          </p:cNvPr>
          <p:cNvCxnSpPr>
            <a:cxnSpLocks/>
          </p:cNvCxnSpPr>
          <p:nvPr/>
        </p:nvCxnSpPr>
        <p:spPr>
          <a:xfrm>
            <a:off x="4660255" y="733725"/>
            <a:ext cx="0" cy="40164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752305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90891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 to negotiate UDP port)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/>
              <a:t>STAMP [</a:t>
            </a:r>
            <a:r>
              <a:rPr lang="en-CA" sz="1600" dirty="0"/>
              <a:t>RFC 8762</a:t>
            </a:r>
            <a:r>
              <a:rPr lang="en-US" sz="1600" dirty="0"/>
              <a:t>]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STAMP TLVs [</a:t>
            </a:r>
            <a:r>
              <a:rPr lang="en-CA" sz="1600" dirty="0"/>
              <a:t>draft-</a:t>
            </a:r>
            <a:r>
              <a:rPr lang="en-CA" sz="1600" dirty="0" err="1"/>
              <a:t>ietf</a:t>
            </a:r>
            <a:r>
              <a:rPr lang="en-CA" sz="1600" dirty="0"/>
              <a:t>-</a:t>
            </a:r>
            <a:r>
              <a:rPr lang="en-CA" sz="1600" dirty="0" err="1"/>
              <a:t>ippm</a:t>
            </a:r>
            <a:r>
              <a:rPr lang="en-CA" sz="1600" dirty="0"/>
              <a:t>-stamp-option-</a:t>
            </a:r>
            <a:r>
              <a:rPr lang="en-CA" sz="1600" dirty="0" err="1"/>
              <a:t>tlv</a:t>
            </a:r>
            <a:r>
              <a:rPr lang="en-CA" sz="1600" dirty="0"/>
              <a:t>]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611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3645176"/>
          </a:xfrm>
        </p:spPr>
        <p:txBody>
          <a:bodyPr/>
          <a:lstStyle/>
          <a:p>
            <a:r>
              <a:rPr lang="en-US" sz="1100" dirty="0"/>
              <a:t>Feb 2019</a:t>
            </a:r>
          </a:p>
          <a:p>
            <a:pPr lvl="1"/>
            <a:r>
              <a:rPr lang="en-US" sz="1100" dirty="0"/>
              <a:t>Draft was published - </a:t>
            </a:r>
            <a:r>
              <a:rPr lang="en-US" sz="1100" i="1" dirty="0"/>
              <a:t>draft-gandhi-spring-twamp-srpm-00</a:t>
            </a:r>
            <a:endParaRPr lang="en-US" sz="1100" dirty="0"/>
          </a:p>
          <a:p>
            <a:r>
              <a:rPr lang="en-US" sz="1100" dirty="0"/>
              <a:t>May 2019</a:t>
            </a:r>
          </a:p>
          <a:p>
            <a:pPr lvl="1"/>
            <a:r>
              <a:rPr lang="en-US" sz="1100" dirty="0"/>
              <a:t>Added STAMP TLV for Return Path </a:t>
            </a:r>
          </a:p>
          <a:p>
            <a:r>
              <a:rPr lang="en-US" sz="1100" dirty="0"/>
              <a:t>Mar 2019</a:t>
            </a:r>
          </a:p>
          <a:p>
            <a:pPr lvl="1"/>
            <a:r>
              <a:rPr lang="en-US" sz="1100" dirty="0"/>
              <a:t>Presented version-00 at IETF 104 Prague in SPRING WG</a:t>
            </a:r>
          </a:p>
          <a:p>
            <a:r>
              <a:rPr lang="en-US" sz="1100" dirty="0"/>
              <a:t>July 2019</a:t>
            </a:r>
          </a:p>
          <a:p>
            <a:pPr lvl="1"/>
            <a:r>
              <a:rPr lang="en-US" sz="1100" dirty="0"/>
              <a:t>Presented version-01 at IETF 105 Montreal in IPPM WG</a:t>
            </a:r>
          </a:p>
          <a:p>
            <a:pPr lvl="2"/>
            <a:r>
              <a:rPr lang="en-US" sz="1100" dirty="0"/>
              <a:t>Slide 9 Titled - </a:t>
            </a:r>
            <a:r>
              <a:rPr lang="en-CA" sz="1100" dirty="0"/>
              <a:t>Applicability of STAMP – STAMP is supported</a:t>
            </a:r>
            <a:endParaRPr lang="en-US" sz="1100" dirty="0"/>
          </a:p>
          <a:p>
            <a:r>
              <a:rPr lang="en-US" sz="1100" dirty="0"/>
              <a:t>Aug 2019</a:t>
            </a:r>
          </a:p>
          <a:p>
            <a:pPr lvl="1"/>
            <a:r>
              <a:rPr lang="en-US" sz="1100" dirty="0"/>
              <a:t>Version-02 updates included a section on stand-alone LM messages</a:t>
            </a:r>
          </a:p>
          <a:p>
            <a:r>
              <a:rPr lang="en-US" sz="1100" dirty="0"/>
              <a:t>Nov 2019</a:t>
            </a:r>
          </a:p>
          <a:p>
            <a:pPr lvl="1"/>
            <a:r>
              <a:rPr lang="en-US" sz="1100" b="1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100" dirty="0"/>
              <a:t>Presented version-04 at IETF 106 Singapore in SPRING WG</a:t>
            </a:r>
          </a:p>
          <a:p>
            <a:r>
              <a:rPr lang="en-US" sz="1100" dirty="0"/>
              <a:t>Mar 2020</a:t>
            </a:r>
          </a:p>
          <a:p>
            <a:pPr lvl="1"/>
            <a:r>
              <a:rPr lang="en-US" sz="1100" dirty="0"/>
              <a:t>Moved SRPM STAMP support to </a:t>
            </a:r>
            <a:r>
              <a:rPr lang="en-US" sz="1100" i="1" dirty="0"/>
              <a:t>draft-</a:t>
            </a:r>
            <a:r>
              <a:rPr lang="en-US" sz="1100" i="1" dirty="0" err="1"/>
              <a:t>gandhi</a:t>
            </a:r>
            <a:r>
              <a:rPr lang="en-US" sz="1100" i="1" dirty="0"/>
              <a:t>--spring-</a:t>
            </a:r>
            <a:r>
              <a:rPr lang="en-US" sz="1100" b="1" i="1" dirty="0"/>
              <a:t>stamp</a:t>
            </a:r>
            <a:r>
              <a:rPr lang="en-US" sz="1100" i="1" dirty="0"/>
              <a:t>-srpm-00</a:t>
            </a:r>
          </a:p>
          <a:p>
            <a:pPr lvl="1"/>
            <a:r>
              <a:rPr lang="en-US" sz="1100" dirty="0"/>
              <a:t>Keep SRPM TWAMP Light support in </a:t>
            </a:r>
            <a:r>
              <a:rPr lang="en-US" sz="1100" i="1" dirty="0"/>
              <a:t>draft-gandhi-spring-</a:t>
            </a:r>
            <a:r>
              <a:rPr lang="en-US" sz="1100" b="1" i="1" dirty="0"/>
              <a:t>twamp</a:t>
            </a:r>
            <a:r>
              <a:rPr lang="en-US" sz="1100" i="1" dirty="0"/>
              <a:t>-srpm-08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STAMP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Destination Address in STAMP Node Address TLV to identify the intended Destination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Added Return Address Sub-TLV in the STAMP Return Path TLV to send response to a specific node 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Identify TLV as Mandatory or Optional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Update IANA registry 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6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23" y="-83105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00123" y="850105"/>
            <a:ext cx="46482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      Timestamp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Error Estimate        | Session ID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MBZ                                   |Se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Sender Control Code in STAMP DM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195677" y="676752"/>
            <a:ext cx="39453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Query: 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reverse direction.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bidirectional path does not have to be an SR path.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a Response: Reflector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Error - Invalid Message.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the operation failed because the received query message could not be processed.</a:t>
            </a: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0xN: Additional Error will be defined in future.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7371AF-F957-2941-AF40-6119D5511EDD}"/>
              </a:ext>
            </a:extLst>
          </p:cNvPr>
          <p:cNvSpPr/>
          <p:nvPr/>
        </p:nvSpPr>
        <p:spPr>
          <a:xfrm>
            <a:off x="4300123" y="2875123"/>
            <a:ext cx="4648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Session-Sender Error Estimate | MBZ           |Re Control Code|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</a:t>
            </a:r>
            <a:r>
              <a:rPr lang="en-CA" sz="800" dirty="0" err="1">
                <a:latin typeface="Courier" pitchFamily="2" charset="0"/>
              </a:rPr>
              <a:t>Ses</a:t>
            </a:r>
            <a:r>
              <a:rPr lang="en-CA" sz="800" dirty="0">
                <a:latin typeface="Courier" pitchFamily="2" charset="0"/>
              </a:rPr>
              <a:t>-Sender TTL |                 MBZ    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          Figure: Reflector Control Code in STAMP DM Message</a:t>
            </a:r>
          </a:p>
        </p:txBody>
      </p:sp>
    </p:spTree>
    <p:extLst>
      <p:ext uri="{BB962C8B-B14F-4D97-AF65-F5344CB8AC3E}">
        <p14:creationId xmlns:p14="http://schemas.microsoft.com/office/powerpoint/2010/main" val="27048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12474" y="895350"/>
            <a:ext cx="8319052" cy="31242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by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Use Return Path TLV for STAMP from the probe query message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Loopback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Probe message carries the return path in the header of the packet</a:t>
            </a:r>
          </a:p>
        </p:txBody>
      </p:sp>
    </p:spTree>
    <p:extLst>
      <p:ext uri="{BB962C8B-B14F-4D97-AF65-F5344CB8AC3E}">
        <p14:creationId xmlns:p14="http://schemas.microsoft.com/office/powerpoint/2010/main" val="102682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0187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Destination Address in STAMP Node Address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168140" y="1655608"/>
            <a:ext cx="4648200" cy="16158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Type                      |        Length        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|     Reserved                  |        Address Family         |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~                           Address                             ~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900" dirty="0">
                <a:latin typeface="Courier" pitchFamily="2" charset="0"/>
                <a:cs typeface="Courier New" panose="02070309020205020404" pitchFamily="49" charset="0"/>
              </a:rPr>
              <a:t>                   Figure: Node Address TLV Format </a:t>
            </a:r>
            <a:endParaRPr lang="en-US" sz="9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4B8E2-831D-5C4C-9AA6-259F0AB5BE90}"/>
              </a:ext>
            </a:extLst>
          </p:cNvPr>
          <p:cNvSpPr/>
          <p:nvPr/>
        </p:nvSpPr>
        <p:spPr>
          <a:xfrm>
            <a:off x="304800" y="1047750"/>
            <a:ext cx="3657600" cy="2502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Destination Node Address (value TBA1):</a:t>
            </a:r>
          </a:p>
          <a:p>
            <a:pPr>
              <a:lnSpc>
                <a:spcPts val="2120"/>
              </a:lnSpc>
              <a:spcAft>
                <a:spcPts val="0"/>
              </a:spcAft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Indicates the address of the intended recipient node of the query message.  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The reflector node SHOULD NOT send response if it is not the intended destination node of the query.</a:t>
            </a:r>
          </a:p>
          <a:p>
            <a:pPr marL="285750" indent="-285750">
              <a:lnSpc>
                <a:spcPts val="212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Useful when query is sent with 127/8 destination address.</a:t>
            </a:r>
          </a:p>
        </p:txBody>
      </p:sp>
    </p:spTree>
    <p:extLst>
      <p:ext uri="{BB962C8B-B14F-4D97-AF65-F5344CB8AC3E}">
        <p14:creationId xmlns:p14="http://schemas.microsoft.com/office/powerpoint/2010/main" val="234300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8968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Address in STAMP Return Path TLV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IETF IPPM Interim – April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343400" y="837063"/>
            <a:ext cx="4572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Type = TBA2                  |  Length  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Return Path Sub-TLVs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           Figure: Return Path TLV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AC919A-376F-2044-ADF3-0CCFB1FD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5158"/>
            <a:ext cx="4114800" cy="3350617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CA" sz="1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Return Path (value TBA2):</a:t>
            </a:r>
            <a:endParaRPr lang="en-CA" sz="1400" b="1" dirty="0"/>
          </a:p>
          <a:p>
            <a:pPr marL="0" indent="0">
              <a:spcBef>
                <a:spcPts val="600"/>
              </a:spcBef>
              <a:buNone/>
            </a:pPr>
            <a:r>
              <a:rPr lang="en-CA" sz="1400" dirty="0"/>
              <a:t>Sub-TLVs Types:</a:t>
            </a:r>
          </a:p>
          <a:p>
            <a:pPr>
              <a:spcBef>
                <a:spcPts val="600"/>
              </a:spcBef>
            </a:pPr>
            <a:r>
              <a:rPr lang="en-CA" sz="1400" dirty="0">
                <a:solidFill>
                  <a:srgbClr val="0070C0"/>
                </a:solidFill>
              </a:rPr>
              <a:t>Type (value 0): Return Address. Target node address of the response different than the Source Address in the query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1): SR-MPLS Label Stack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2): SR-MPLS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3): SRv6 Segment List of the Reverse SR Path</a:t>
            </a:r>
          </a:p>
          <a:p>
            <a:pPr>
              <a:spcBef>
                <a:spcPts val="600"/>
              </a:spcBef>
            </a:pPr>
            <a:r>
              <a:rPr lang="en-CA" sz="1400" dirty="0"/>
              <a:t>Type (value 4): SRv6 Binding SID [draft-</a:t>
            </a:r>
            <a:r>
              <a:rPr lang="en-CA" sz="1400" dirty="0" err="1"/>
              <a:t>ietf</a:t>
            </a:r>
            <a:r>
              <a:rPr lang="en-CA" sz="1400" dirty="0"/>
              <a:t>-</a:t>
            </a:r>
            <a:r>
              <a:rPr lang="en-CA" sz="1400" dirty="0" err="1"/>
              <a:t>pce</a:t>
            </a:r>
            <a:r>
              <a:rPr lang="en-CA" sz="1400" dirty="0"/>
              <a:t>-binding-label-</a:t>
            </a:r>
            <a:r>
              <a:rPr lang="en-CA" sz="1400" dirty="0" err="1"/>
              <a:t>sid</a:t>
            </a:r>
            <a:r>
              <a:rPr lang="en-CA" sz="1400" dirty="0"/>
              <a:t>] of the Reverse SR Policy</a:t>
            </a:r>
            <a:endParaRPr lang="en-US" sz="1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4D7E52-9ADA-114D-877F-E1C7CA482275}"/>
              </a:ext>
            </a:extLst>
          </p:cNvPr>
          <p:cNvSpPr/>
          <p:nvPr/>
        </p:nvSpPr>
        <p:spPr>
          <a:xfrm>
            <a:off x="4343400" y="2385355"/>
            <a:ext cx="4572000" cy="2185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Type                      |    Length                     |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Segment(1)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 |                    Segment(n)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 +-+-+-+-+-+-+-+-+-+-+-+-+-+-+-+-+-+-+-+-+-+-+-+-+-+-+-+-+-+-+-+-+</a:t>
            </a:r>
          </a:p>
          <a:p>
            <a:endParaRPr lang="en-CA" sz="800" dirty="0">
              <a:latin typeface="Courier" pitchFamily="2" charset="0"/>
            </a:endParaRPr>
          </a:p>
          <a:p>
            <a:r>
              <a:rPr lang="en-CA" sz="800" dirty="0">
                <a:latin typeface="Courier" pitchFamily="2" charset="0"/>
              </a:rPr>
              <a:t>              Figure: Segment List Sub-TLV in Return Path TLV</a:t>
            </a:r>
            <a:endParaRPr lang="en-US" sz="8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98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6959</TotalTime>
  <Words>2433</Words>
  <Application>Microsoft Macintosh PowerPoint</Application>
  <PresentationFormat>On-screen Show (16:9)</PresentationFormat>
  <Paragraphs>429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Performance Measurement Using STAMP for Segment Routing Networks</vt:lpstr>
      <vt:lpstr>Agenda</vt:lpstr>
      <vt:lpstr>Requirements and Scope</vt:lpstr>
      <vt:lpstr>History of the Draft</vt:lpstr>
      <vt:lpstr>Updates Since IETF-106 (Version-04)</vt:lpstr>
      <vt:lpstr>STAMP Control Code Field</vt:lpstr>
      <vt:lpstr>Performance Measurement Modes</vt:lpstr>
      <vt:lpstr>Destination Address in STAMP Node Address TLV</vt:lpstr>
      <vt:lpstr>Return Address in STAMP Return Path TLV</vt:lpstr>
      <vt:lpstr>Stand-alone LM Message Format for STAMP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ECMP Support for SR Path</vt:lpstr>
      <vt:lpstr>Backup</vt:lpstr>
      <vt:lpstr>STAMP DM Message with Direct Measurement TLV  (DM+LM Combined Probe Message)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1562</cp:revision>
  <dcterms:created xsi:type="dcterms:W3CDTF">2010-06-30T04:12:48Z</dcterms:created>
  <dcterms:modified xsi:type="dcterms:W3CDTF">2020-04-13T21:36:40Z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