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9" r:id="rId3"/>
    <p:sldId id="324" r:id="rId4"/>
    <p:sldId id="331" r:id="rId5"/>
    <p:sldId id="334" r:id="rId6"/>
    <p:sldId id="319" r:id="rId7"/>
    <p:sldId id="325" r:id="rId8"/>
    <p:sldId id="310" r:id="rId9"/>
    <p:sldId id="303" r:id="rId1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28"/>
    <p:restoredTop sz="80000"/>
  </p:normalViewPr>
  <p:slideViewPr>
    <p:cSldViewPr>
      <p:cViewPr varScale="1">
        <p:scale>
          <a:sx n="135" d="100"/>
          <a:sy n="135" d="100"/>
        </p:scale>
        <p:origin x="205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19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16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61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4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79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41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749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00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5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438150"/>
            <a:ext cx="8458200" cy="167640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Calibri" charset="0"/>
                <a:ea typeface="Calibri" charset="0"/>
                <a:cs typeface="Calibri" charset="0"/>
              </a:rPr>
              <a:t>PCEP Extensions for Associated Bidirectional SR Paths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145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draft-ietf-pce-sr-bidir-path-02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782086"/>
            <a:ext cx="5715000" cy="169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 Li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chengli13@huawei.com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Weiqiang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Cheng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chengweiqiang@chinamobile.com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rgandhi@cisco.com)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Presenter </a:t>
            </a: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Quan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xiong.quan@zte.com.cn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6726F-9A7F-D94F-89DF-A8A290D2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64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Double-sided Associated Bidirectional </a:t>
            </a:r>
            <a:r>
              <a:rPr lang="en-US" sz="2400" b="1" dirty="0"/>
              <a:t>with Reverse </a:t>
            </a:r>
            <a:r>
              <a:rPr lang="en-US" sz="2400" dirty="0"/>
              <a:t>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D2E8C-FB2F-E94F-B1DF-63604740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6195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Requirements: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Packet transport networks deploying bidirectional SR Paths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Co-routed and non-co-routed forward and reverse SR Paths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Scope: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Associated bidirectional SR Paths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PCE-Initiated LSPs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PCC-Initiated LSPs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Stateless PCE (e.g. for co-routed path computation requests)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Not in Scope: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Associating a bidirectional SR Path with an RSVP LSP</a:t>
            </a:r>
          </a:p>
          <a:p>
            <a:pPr lvl="1">
              <a:spcBef>
                <a:spcPts val="600"/>
              </a:spcBef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77B7F-CC13-1048-B97D-2A0ACC15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61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804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</a:rPr>
              <a:t>Double-sided Associated Bidirectional </a:t>
            </a:r>
            <a:r>
              <a:rPr lang="en-US" sz="3000" b="1" dirty="0">
                <a:solidFill>
                  <a:srgbClr val="002060"/>
                </a:solidFill>
              </a:rPr>
              <a:t>with Reverse </a:t>
            </a:r>
            <a:r>
              <a:rPr lang="en-US" sz="3000" dirty="0">
                <a:solidFill>
                  <a:srgbClr val="002060"/>
                </a:solidFill>
              </a:rPr>
              <a:t>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95772" y="96447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543800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895600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83200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6261" y="2611730"/>
            <a:ext cx="3400764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PCE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308424" y="1577499"/>
            <a:ext cx="2380163" cy="1939761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295621" y="1598615"/>
            <a:ext cx="2497689" cy="1893211"/>
          </a:xfrm>
          <a:prstGeom prst="straightConnector1">
            <a:avLst/>
          </a:prstGeom>
          <a:ln w="1047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F6449603-2925-3349-A030-31D511BA4343}"/>
              </a:ext>
            </a:extLst>
          </p:cNvPr>
          <p:cNvSpPr/>
          <p:nvPr/>
        </p:nvSpPr>
        <p:spPr>
          <a:xfrm>
            <a:off x="146138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9C82056-BDE5-4747-B92B-FE9A37EF4FE9}"/>
              </a:ext>
            </a:extLst>
          </p:cNvPr>
          <p:cNvSpPr/>
          <p:nvPr/>
        </p:nvSpPr>
        <p:spPr>
          <a:xfrm>
            <a:off x="242295" y="1287103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2F75114-D47C-EF41-92BF-723AE36D8944}"/>
              </a:ext>
            </a:extLst>
          </p:cNvPr>
          <p:cNvSpPr/>
          <p:nvPr/>
        </p:nvSpPr>
        <p:spPr>
          <a:xfrm>
            <a:off x="242295" y="1948779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25717C35-4A58-8046-AA65-EDEA949B7026}"/>
              </a:ext>
            </a:extLst>
          </p:cNvPr>
          <p:cNvSpPr/>
          <p:nvPr/>
        </p:nvSpPr>
        <p:spPr>
          <a:xfrm>
            <a:off x="7185391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613261-52DF-E940-AB0C-B8053FAFD1E9}"/>
              </a:ext>
            </a:extLst>
          </p:cNvPr>
          <p:cNvSpPr/>
          <p:nvPr/>
        </p:nvSpPr>
        <p:spPr>
          <a:xfrm>
            <a:off x="7299599" y="1923039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(R,C)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81548" y="1288335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E8C689-57DB-3142-A0C3-1E8BE77EE5E6}"/>
              </a:ext>
            </a:extLst>
          </p:cNvPr>
          <p:cNvCxnSpPr>
            <a:cxnSpLocks/>
          </p:cNvCxnSpPr>
          <p:nvPr/>
        </p:nvCxnSpPr>
        <p:spPr>
          <a:xfrm flipV="1">
            <a:off x="999098" y="1248423"/>
            <a:ext cx="2725823" cy="2152299"/>
          </a:xfrm>
          <a:prstGeom prst="straightConnector1">
            <a:avLst/>
          </a:prstGeom>
          <a:ln w="1047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4043C-8FED-3047-A8F6-D49380837D30}"/>
              </a:ext>
            </a:extLst>
          </p:cNvPr>
          <p:cNvCxnSpPr>
            <a:cxnSpLocks/>
          </p:cNvCxnSpPr>
          <p:nvPr/>
        </p:nvCxnSpPr>
        <p:spPr>
          <a:xfrm flipH="1" flipV="1">
            <a:off x="5266499" y="1269174"/>
            <a:ext cx="2838670" cy="2168796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1436B23-74FA-D74A-B53F-BE8BB9B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91EC35-C229-483E-9DD5-32A1506D39D6}"/>
              </a:ext>
            </a:extLst>
          </p:cNvPr>
          <p:cNvSpPr txBox="1"/>
          <p:nvPr/>
        </p:nvSpPr>
        <p:spPr>
          <a:xfrm>
            <a:off x="2027588" y="1491900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PCInitiate</a:t>
            </a:r>
            <a:endParaRPr lang="en-CA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70ED25-DB72-4BCA-A824-786520BF58B8}"/>
              </a:ext>
            </a:extLst>
          </p:cNvPr>
          <p:cNvSpPr txBox="1"/>
          <p:nvPr/>
        </p:nvSpPr>
        <p:spPr>
          <a:xfrm>
            <a:off x="6029698" y="148947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PCInitiate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79919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804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</a:rPr>
              <a:t>Double-sided Associated Bidirectional </a:t>
            </a:r>
            <a:r>
              <a:rPr lang="en-US" sz="3000" b="1" dirty="0">
                <a:solidFill>
                  <a:srgbClr val="002060"/>
                </a:solidFill>
              </a:rPr>
              <a:t>with Reverse </a:t>
            </a:r>
            <a:r>
              <a:rPr lang="en-US" sz="3000" dirty="0">
                <a:solidFill>
                  <a:srgbClr val="002060"/>
                </a:solidFill>
              </a:rPr>
              <a:t>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95772" y="96447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543800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895600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83200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6261" y="2611730"/>
            <a:ext cx="3400764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308424" y="1577499"/>
            <a:ext cx="2380163" cy="1939761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295621" y="1598615"/>
            <a:ext cx="2497689" cy="1893211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F6449603-2925-3349-A030-31D511BA4343}"/>
              </a:ext>
            </a:extLst>
          </p:cNvPr>
          <p:cNvSpPr/>
          <p:nvPr/>
        </p:nvSpPr>
        <p:spPr>
          <a:xfrm>
            <a:off x="146138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9C82056-BDE5-4747-B92B-FE9A37EF4FE9}"/>
              </a:ext>
            </a:extLst>
          </p:cNvPr>
          <p:cNvSpPr/>
          <p:nvPr/>
        </p:nvSpPr>
        <p:spPr>
          <a:xfrm>
            <a:off x="242295" y="1287103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2F75114-D47C-EF41-92BF-723AE36D8944}"/>
              </a:ext>
            </a:extLst>
          </p:cNvPr>
          <p:cNvSpPr/>
          <p:nvPr/>
        </p:nvSpPr>
        <p:spPr>
          <a:xfrm>
            <a:off x="242295" y="1948779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25717C35-4A58-8046-AA65-EDEA949B7026}"/>
              </a:ext>
            </a:extLst>
          </p:cNvPr>
          <p:cNvSpPr/>
          <p:nvPr/>
        </p:nvSpPr>
        <p:spPr>
          <a:xfrm>
            <a:off x="7185391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613261-52DF-E940-AB0C-B8053FAFD1E9}"/>
              </a:ext>
            </a:extLst>
          </p:cNvPr>
          <p:cNvSpPr/>
          <p:nvPr/>
        </p:nvSpPr>
        <p:spPr>
          <a:xfrm>
            <a:off x="7299599" y="1923039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(R,C)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81548" y="1288335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E8C689-57DB-3142-A0C3-1E8BE77EE5E6}"/>
              </a:ext>
            </a:extLst>
          </p:cNvPr>
          <p:cNvCxnSpPr>
            <a:cxnSpLocks/>
          </p:cNvCxnSpPr>
          <p:nvPr/>
        </p:nvCxnSpPr>
        <p:spPr>
          <a:xfrm flipV="1">
            <a:off x="999098" y="1248423"/>
            <a:ext cx="2725823" cy="2152299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4043C-8FED-3047-A8F6-D49380837D30}"/>
              </a:ext>
            </a:extLst>
          </p:cNvPr>
          <p:cNvCxnSpPr>
            <a:cxnSpLocks/>
          </p:cNvCxnSpPr>
          <p:nvPr/>
        </p:nvCxnSpPr>
        <p:spPr>
          <a:xfrm flipH="1" flipV="1">
            <a:off x="5266499" y="1269174"/>
            <a:ext cx="2838670" cy="2168796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1436B23-74FA-D74A-B53F-BE8BB9B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0C53CA-C821-42FD-8283-2D86532609CF}"/>
              </a:ext>
            </a:extLst>
          </p:cNvPr>
          <p:cNvSpPr txBox="1"/>
          <p:nvPr/>
        </p:nvSpPr>
        <p:spPr>
          <a:xfrm>
            <a:off x="1970822" y="126917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PCReport</a:t>
            </a:r>
            <a:r>
              <a:rPr lang="en-CA" sz="1400" dirty="0"/>
              <a:t>/</a:t>
            </a:r>
          </a:p>
          <a:p>
            <a:r>
              <a:rPr lang="en-CA" sz="1400" dirty="0" err="1"/>
              <a:t>PCUpdate</a:t>
            </a:r>
            <a:endParaRPr lang="en-CA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2BA0F-F010-4F1D-ACE5-4A80A6810ECB}"/>
              </a:ext>
            </a:extLst>
          </p:cNvPr>
          <p:cNvSpPr txBox="1"/>
          <p:nvPr/>
        </p:nvSpPr>
        <p:spPr>
          <a:xfrm>
            <a:off x="5985416" y="126917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PCReport</a:t>
            </a:r>
            <a:r>
              <a:rPr lang="en-CA" sz="1400" dirty="0"/>
              <a:t>/</a:t>
            </a:r>
          </a:p>
          <a:p>
            <a:r>
              <a:rPr lang="en-CA" sz="1400" dirty="0" err="1"/>
              <a:t>PCUpdate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27294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3581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Association Type (TBD1) = Double-sided Bidirectional </a:t>
            </a:r>
            <a:r>
              <a:rPr lang="en-US" sz="2000" b="1" dirty="0"/>
              <a:t>with Reverse </a:t>
            </a:r>
            <a:r>
              <a:rPr lang="en-US" sz="2000" dirty="0"/>
              <a:t>LSP Association Group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The Association Object Populated using the procedure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29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B472-EB69-A240-BAC4-BC40B23B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43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0749"/>
            <a:ext cx="8229600" cy="3726706"/>
          </a:xfrm>
        </p:spPr>
        <p:txBody>
          <a:bodyPr/>
          <a:lstStyle/>
          <a:p>
            <a:r>
              <a:rPr lang="en-US" sz="1600" dirty="0" err="1"/>
              <a:t>PCErr</a:t>
            </a:r>
            <a:r>
              <a:rPr lang="en-US" sz="1600" dirty="0"/>
              <a:t> defined in [</a:t>
            </a:r>
            <a:r>
              <a:rPr lang="en-CA" sz="1600" i="1" dirty="0"/>
              <a:t>draft-</a:t>
            </a:r>
            <a:r>
              <a:rPr lang="en-CA" sz="1600" i="1" dirty="0" err="1"/>
              <a:t>ietf</a:t>
            </a:r>
            <a:r>
              <a:rPr lang="en-CA" sz="1600" i="1" dirty="0"/>
              <a:t>-</a:t>
            </a:r>
            <a:r>
              <a:rPr lang="en-CA" sz="1600" i="1" dirty="0" err="1"/>
              <a:t>pce</a:t>
            </a:r>
            <a:r>
              <a:rPr lang="en-CA" sz="1600" i="1" dirty="0"/>
              <a:t>-association-</a:t>
            </a:r>
            <a:r>
              <a:rPr lang="en-CA" sz="1600" i="1" dirty="0" err="1"/>
              <a:t>bidir</a:t>
            </a:r>
            <a:r>
              <a:rPr lang="en-CA" sz="1600" i="1" dirty="0"/>
              <a:t>] </a:t>
            </a:r>
            <a:r>
              <a:rPr lang="en-CA" sz="1600" dirty="0"/>
              <a:t>are applicable to SR Paths</a:t>
            </a:r>
          </a:p>
          <a:p>
            <a:pPr marL="0" indent="0">
              <a:buNone/>
            </a:pPr>
            <a:endParaRPr lang="en-CA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Specifically –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Both forward and reverse LSPs MUST belong to the same bidirectional TE tunnel [RFC3209].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Tunnel mismatch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LSP (forward or reverse) cannot be part of more than one Bidirectional LSP Association Group.</a:t>
            </a:r>
          </a:p>
          <a:p>
            <a:pPr lvl="1"/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Group Mismatch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1600" dirty="0"/>
              <a:t>If a PCEP speaker receives a different PST value for Bidirectional LSP association group and it does not support.</a:t>
            </a:r>
          </a:p>
          <a:p>
            <a:pPr lvl="1"/>
            <a:r>
              <a:rPr lang="en-CA" sz="1600" dirty="0"/>
              <a:t>Error-Value = Bidirectional LSP Association - Path Setup Type Not Supported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50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Add in Queue for WG LC?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27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DC407-39A5-1049-9304-1976555C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440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4869</TotalTime>
  <Words>441</Words>
  <Application>Microsoft Macintosh PowerPoint</Application>
  <PresentationFormat>On-screen Show (16:9)</PresentationFormat>
  <Paragraphs>103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Default Design</vt:lpstr>
      <vt:lpstr>PCEP Extensions for Associated Bidirectional SR Paths</vt:lpstr>
      <vt:lpstr>Agenda</vt:lpstr>
      <vt:lpstr>Requirements and Scope</vt:lpstr>
      <vt:lpstr>Double-sided Associated Bidirectional with Reverse LSP</vt:lpstr>
      <vt:lpstr>Double-sided Associated Bidirectional with Reverse LSP</vt:lpstr>
      <vt:lpstr>PCEP Association Object</vt:lpstr>
      <vt:lpstr>Error Handling (PCErr Error-Type 26 - Association Error)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808</cp:revision>
  <dcterms:created xsi:type="dcterms:W3CDTF">2010-06-30T04:12:48Z</dcterms:created>
  <dcterms:modified xsi:type="dcterms:W3CDTF">2020-07-22T12:58:11Z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