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9" r:id="rId3"/>
    <p:sldId id="315" r:id="rId4"/>
    <p:sldId id="1673" r:id="rId5"/>
    <p:sldId id="1668" r:id="rId6"/>
    <p:sldId id="326" r:id="rId7"/>
    <p:sldId id="1659" r:id="rId8"/>
    <p:sldId id="1663" r:id="rId9"/>
    <p:sldId id="1662" r:id="rId10"/>
    <p:sldId id="1674" r:id="rId11"/>
    <p:sldId id="1669" r:id="rId12"/>
    <p:sldId id="1675" r:id="rId13"/>
    <p:sldId id="318" r:id="rId14"/>
    <p:sldId id="303" r:id="rId15"/>
    <p:sldId id="1672" r:id="rId16"/>
    <p:sldId id="1664" r:id="rId17"/>
    <p:sldId id="1654" r:id="rId1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386"/>
    <p:restoredTop sz="93083" autoAdjust="0"/>
  </p:normalViewPr>
  <p:slideViewPr>
    <p:cSldViewPr>
      <p:cViewPr varScale="1">
        <p:scale>
          <a:sx n="164" d="100"/>
          <a:sy n="164" d="100"/>
        </p:scale>
        <p:origin x="168" y="2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7011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1437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57631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286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177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7785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9421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616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797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1146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footer.foote@nokia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oses.Nagarajah@team.telstra.com" TargetMode="External"/><Relationship Id="rId5" Type="http://schemas.openxmlformats.org/officeDocument/2006/relationships/hyperlink" Target="mailto:Navin.Vaghamshi@ril.com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Enhanced Performance and Liveness Monitoring in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draft-gandhi-spring-sr-enhanced-plm-04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00200" y="2730976"/>
            <a:ext cx="6248400" cy="153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</a:t>
            </a:r>
            <a:r>
              <a:rPr lang="en-US" altLang="zh-CN" i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- Presenter</a:t>
            </a:r>
            <a:endParaRPr lang="en-US" altLang="zh-CN" i="1" dirty="0">
              <a:latin typeface="Calibri" panose="020F0502020204030204" pitchFamily="34" charset="0"/>
              <a:ea typeface="Calibri" charset="0"/>
              <a:cs typeface="Calibri" panose="020F0502020204030204" pitchFamily="34" charset="0"/>
            </a:endParaRP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Navin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Vaghamshi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Reliance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Navin.Vaghamshi@ril.com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Moses 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Nagarajah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- Telstra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Moses.Nagarajah@team.telstra.com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Richard Foote - Nokia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footer.foote@nokia.com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CA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61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SR-MPLS with Timestamp Label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36380" y="739794"/>
            <a:ext cx="4464220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50" dirty="0">
                <a:latin typeface="Courier" pitchFamily="2" charset="0"/>
              </a:rPr>
              <a:t>0 1 2 3 4 5 6 7 8 9 0 1 2 3 4 5 6 7 8 9 0 1 2 3 4 5 6 7 8 9 0 1   +-+-+-+-+-+-+-+-+-+-+-+-+-+-+-+-+-+-+-+-+-+-+-+-+-+-+-+-+-+-+-+-+ |            Label(1)                   | TC  |S|      TTL      | +-+-+-+-+-+-+-+-+-+-+-+-+-+-+-+-+-+-+-+-+-+-+-+-+-+-+-+-+-+-+-+-+ .                                                               . .                                                               . .                                                               . +-+-+-+-+-+-+-+-+-+-+-+-+-+-+-+-+-+-+-+-+-+-+-+-+-+-+-+-+-+-+-+-+ |            Label(n)                   | TC  |S|      TTL      | +-+-+-+-+-+-+-+-+-+-+-+-+-+-+-+-+-+-+-+-+-+-+-+-+-+-+-+-+-+-+-+-+ |            Extension Label (15)       | TC  |S|      TTL      | +-+-+-+-+-+-+-+-+-+-+-+-+-+-+-+-+-+-+-+-+-+-+-+-+-+-+-+-+-+-+-+-+ |    </a:t>
            </a:r>
            <a:r>
              <a:rPr lang="en-CA" sz="850" b="1" dirty="0">
                <a:latin typeface="Courier" pitchFamily="2" charset="0"/>
              </a:rPr>
              <a:t>Timestamp Label (TBA1 or TBA2)     </a:t>
            </a:r>
            <a:r>
              <a:rPr lang="en-CA" sz="850" dirty="0">
                <a:latin typeface="Courier" pitchFamily="2" charset="0"/>
              </a:rPr>
              <a:t>| TC  |S|      TTL      | +-+-+-+-+-+-+-+-+-+-+-+-+-+-+-+-+-+-+-+-+-+-+-+-+-+-+-+-+-+-+-+-+ | IP Header                                                     | .  Source IP Address = </a:t>
            </a:r>
            <a:r>
              <a:rPr lang="en-CA" sz="850" b="1" dirty="0">
                <a:latin typeface="Courier" pitchFamily="2" charset="0"/>
              </a:rPr>
              <a:t>Session-Reflector</a:t>
            </a:r>
            <a:r>
              <a:rPr lang="en-CA" sz="850" dirty="0">
                <a:latin typeface="Courier" pitchFamily="2" charset="0"/>
              </a:rPr>
              <a:t> IPv4 or IPv6 Address   . .  Destination IP Address = </a:t>
            </a:r>
            <a:r>
              <a:rPr lang="en-CA" sz="850" b="1" dirty="0">
                <a:latin typeface="Courier" pitchFamily="2" charset="0"/>
              </a:rPr>
              <a:t>Session-Sender</a:t>
            </a:r>
            <a:r>
              <a:rPr lang="en-CA" sz="850" dirty="0">
                <a:latin typeface="Courier" pitchFamily="2" charset="0"/>
              </a:rPr>
              <a:t> IPv4 or IPv6 Address .</a:t>
            </a:r>
          </a:p>
          <a:p>
            <a:r>
              <a:rPr lang="en-CA" sz="85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850" dirty="0">
                <a:latin typeface="Courier" pitchFamily="2" charset="0"/>
              </a:rPr>
              <a:t>+---------------------------------------------------------------+ | UDP Header                                                    | .  Source Port = As chosen by Session-Sender                    . .  Destination Port = As chosen by Session-Sender               . .                                                               . +---------------------------------------------------------------+ | PLM Test Packet                                               |</a:t>
            </a:r>
          </a:p>
          <a:p>
            <a:r>
              <a:rPr lang="en-CA" sz="850" dirty="0">
                <a:latin typeface="Courier" pitchFamily="2" charset="0"/>
              </a:rPr>
              <a:t>.                                                               . +---------------------------------------------------------------+</a:t>
            </a:r>
          </a:p>
          <a:p>
            <a:r>
              <a:rPr lang="en-CA" sz="850" dirty="0">
                <a:latin typeface="Courier" pitchFamily="2" charset="0"/>
              </a:rPr>
              <a:t>    </a:t>
            </a:r>
          </a:p>
          <a:p>
            <a:r>
              <a:rPr lang="en-CA" sz="850" dirty="0">
                <a:latin typeface="Courier" pitchFamily="2" charset="0"/>
              </a:rPr>
              <a:t>   Example PLM Test Packet with Timestamp Label for SR-MPLS</a:t>
            </a:r>
            <a:endParaRPr lang="en-US" sz="85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0" y="1123950"/>
            <a:ext cx="3854620" cy="2590800"/>
          </a:xfrm>
        </p:spPr>
        <p:txBody>
          <a:bodyPr/>
          <a:lstStyle/>
          <a:p>
            <a:r>
              <a:rPr lang="en-US" sz="1600" dirty="0"/>
              <a:t>Timestamp label (TBA1) is defined for Timestamp, Pop and Forward function</a:t>
            </a:r>
          </a:p>
          <a:p>
            <a:r>
              <a:rPr lang="en-US" sz="1600" dirty="0"/>
              <a:t>Reverse Path can be IP or SR-MPLS</a:t>
            </a:r>
          </a:p>
          <a:p>
            <a:r>
              <a:rPr lang="en-US" sz="1600" dirty="0"/>
              <a:t>Source and Destination Addresses are swapped that represent the Reverse direction path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7992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SRv6 with Timestamp Endpoint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81000" y="742949"/>
            <a:ext cx="4674030" cy="3831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IP Address = Session-Sender IPv6 Address              .</a:t>
            </a:r>
          </a:p>
          <a:p>
            <a:r>
              <a:rPr lang="en-CA" sz="900" dirty="0">
                <a:latin typeface="Courier" pitchFamily="2" charset="0"/>
              </a:rPr>
              <a:t>.  Destination IP Address = Destination IPv6 Address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SRH as specified in RFC 8754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&lt;Segment List&gt;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.  </a:t>
            </a:r>
            <a:r>
              <a:rPr lang="en-CA" sz="900" b="1" dirty="0" err="1">
                <a:latin typeface="Courier" pitchFamily="2" charset="0"/>
              </a:rPr>
              <a:t>End.TSF</a:t>
            </a:r>
            <a:r>
              <a:rPr lang="en-CA" sz="900" b="1" dirty="0">
                <a:latin typeface="Courier" pitchFamily="2" charset="0"/>
              </a:rPr>
              <a:t> (TBA3 or TBA4) with Session-Reflector SID            </a:t>
            </a:r>
            <a:r>
              <a:rPr lang="en-CA" sz="900" dirty="0">
                <a:latin typeface="Courier" pitchFamily="2" charset="0"/>
              </a:rPr>
              <a:t>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IP Address = </a:t>
            </a:r>
            <a:r>
              <a:rPr lang="en-CA" sz="900" b="1" dirty="0">
                <a:latin typeface="Courier" pitchFamily="2" charset="0"/>
              </a:rPr>
              <a:t>Session-Reflector</a:t>
            </a:r>
            <a:r>
              <a:rPr lang="en-CA" sz="900" dirty="0">
                <a:latin typeface="Courier" pitchFamily="2" charset="0"/>
              </a:rPr>
              <a:t> IPv6 Address           .</a:t>
            </a:r>
          </a:p>
          <a:p>
            <a:r>
              <a:rPr lang="en-CA" sz="900" dirty="0">
                <a:latin typeface="Courier" pitchFamily="2" charset="0"/>
              </a:rPr>
              <a:t>.  Destination IP Address = </a:t>
            </a:r>
            <a:r>
              <a:rPr lang="en-CA" sz="900" b="1" dirty="0">
                <a:latin typeface="Courier" pitchFamily="2" charset="0"/>
              </a:rPr>
              <a:t>Session-Sender</a:t>
            </a:r>
            <a:r>
              <a:rPr lang="en-CA" sz="900" dirty="0">
                <a:latin typeface="Courier" pitchFamily="2" charset="0"/>
              </a:rPr>
              <a:t> IPv6 Address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UDP Header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Port = As chosen by Session-Sender                    . </a:t>
            </a:r>
          </a:p>
          <a:p>
            <a:r>
              <a:rPr lang="en-CA" sz="900" dirty="0">
                <a:latin typeface="Courier" pitchFamily="2" charset="0"/>
              </a:rPr>
              <a:t>.  Destination Port = As chosen by Session-Sender   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PLM Test Packet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Example PLM Test Packet with Timestamp Endpoint Function for SRv6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5688" y="933449"/>
            <a:ext cx="3678973" cy="3276600"/>
          </a:xfrm>
        </p:spPr>
        <p:txBody>
          <a:bodyPr/>
          <a:lstStyle/>
          <a:p>
            <a:r>
              <a:rPr lang="en-US" sz="1400" dirty="0"/>
              <a:t>Timestamp Endpoint Function </a:t>
            </a:r>
            <a:r>
              <a:rPr lang="en-US" sz="1400" dirty="0" err="1"/>
              <a:t>End.TSF</a:t>
            </a:r>
            <a:r>
              <a:rPr lang="en-US" sz="1400" dirty="0"/>
              <a:t> (TBA3) is defined for Timestamp and Forward and is carried with the Session-Reflector node SID</a:t>
            </a:r>
          </a:p>
          <a:p>
            <a:r>
              <a:rPr lang="en-US" sz="1400" dirty="0"/>
              <a:t>Reverse path can be IP</a:t>
            </a:r>
          </a:p>
          <a:p>
            <a:pPr lvl="1"/>
            <a:r>
              <a:rPr lang="en-US" sz="1400" dirty="0"/>
              <a:t>Session-Reflector removes SRH</a:t>
            </a:r>
          </a:p>
          <a:p>
            <a:r>
              <a:rPr lang="en-US" sz="1400" dirty="0"/>
              <a:t>Reverse path can be SR</a:t>
            </a:r>
          </a:p>
          <a:p>
            <a:pPr lvl="1"/>
            <a:r>
              <a:rPr lang="en-US" sz="1400" dirty="0"/>
              <a:t>Reverse direction SR path Segment-list carried in SRH</a:t>
            </a:r>
          </a:p>
          <a:p>
            <a:pPr lvl="1"/>
            <a:r>
              <a:rPr lang="en-US" sz="1400" dirty="0"/>
              <a:t>Session-Reflector does not remove the SRH</a:t>
            </a:r>
          </a:p>
          <a:p>
            <a:r>
              <a:rPr lang="en-US" sz="1400" dirty="0"/>
              <a:t>Source and Destination Addresses are swapped that represent the Reverse direction path in the inner IPv6 header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0436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9" y="76090"/>
            <a:ext cx="9029700" cy="710446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Metric Notifications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199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921645"/>
            <a:ext cx="7734299" cy="3524772"/>
          </a:xfrm>
        </p:spPr>
        <p:txBody>
          <a:bodyPr/>
          <a:lstStyle/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1600" dirty="0"/>
              <a:t>Liveness success (success of heart beats) initially is notified as soon as one or more PLM return test packets are received at the Session-Sender</a:t>
            </a:r>
          </a:p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1600" dirty="0"/>
              <a:t>Liveness failure (loss of heart beats) is notified when consecutive N number of PLM return test packets are not received at the Session-Sender</a:t>
            </a:r>
          </a:p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1600" dirty="0"/>
              <a:t>Synthetic packet loss is notified when X number of PLM return test packets not received at the Session-Sender out of last Y PLM test packets transmitted (with configured </a:t>
            </a:r>
            <a:r>
              <a:rPr lang="en-US" sz="1600" dirty="0" err="1"/>
              <a:t>XofY</a:t>
            </a:r>
            <a:r>
              <a:rPr lang="en-US" sz="1600" dirty="0"/>
              <a:t> threshold)</a:t>
            </a:r>
          </a:p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1600" dirty="0"/>
              <a:t>Delay metrics are notified as an example, when consecutive M number of PLM test packets have delay values exceed the configured thresholds (absolute/percentage)</a:t>
            </a:r>
          </a:p>
          <a:p>
            <a:pPr>
              <a:lnSpc>
                <a:spcPts val="2180"/>
              </a:lnSpc>
              <a:spcBef>
                <a:spcPts val="600"/>
              </a:spcBef>
            </a:pPr>
            <a:endParaRPr lang="en-US" sz="1600" dirty="0"/>
          </a:p>
          <a:p>
            <a:pPr>
              <a:lnSpc>
                <a:spcPts val="2180"/>
              </a:lnSpc>
              <a:spcBef>
                <a:spcPts val="600"/>
              </a:spcBef>
            </a:pPr>
            <a:endParaRPr lang="en-CA" sz="1600" dirty="0"/>
          </a:p>
          <a:p>
            <a:pPr>
              <a:lnSpc>
                <a:spcPts val="2180"/>
              </a:lnSpc>
              <a:spcBef>
                <a:spcPts val="600"/>
              </a:spcBef>
            </a:pPr>
            <a:endParaRPr lang="en-US" sz="1600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3B8A35F-BB55-F94F-9CE5-879C79FD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76312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Requesting SPRING WG adoption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3906884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78" y="-7749"/>
            <a:ext cx="8988754" cy="764281"/>
          </a:xfrm>
        </p:spPr>
        <p:txBody>
          <a:bodyPr/>
          <a:lstStyle/>
          <a:p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Loopback Mode with Timestamp and Forward for SR-MPLS Policy</a:t>
            </a:r>
            <a:endParaRPr lang="en-US" sz="2600" b="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3086611" y="1320785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3" name="Conector recto de flecha 27"/>
          <p:cNvCxnSpPr>
            <a:cxnSpLocks/>
            <a:stCxn id="41" idx="3"/>
            <a:endCxn id="58" idx="1"/>
          </p:cNvCxnSpPr>
          <p:nvPr/>
        </p:nvCxnSpPr>
        <p:spPr>
          <a:xfrm>
            <a:off x="1773182" y="2668375"/>
            <a:ext cx="5546322" cy="17153"/>
          </a:xfrm>
          <a:prstGeom prst="straightConnector1">
            <a:avLst/>
          </a:prstGeom>
          <a:ln w="31750">
            <a:solidFill>
              <a:srgbClr val="00B0F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997279" y="101067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PLM Test </a:t>
            </a:r>
          </a:p>
          <a:p>
            <a:r>
              <a:rPr lang="en-US" sz="900" dirty="0"/>
              <a:t>Packet</a:t>
            </a:r>
          </a:p>
        </p:txBody>
      </p:sp>
      <p:sp>
        <p:nvSpPr>
          <p:cNvPr id="38" name="Right Arrow 37"/>
          <p:cNvSpPr/>
          <p:nvPr/>
        </p:nvSpPr>
        <p:spPr>
          <a:xfrm rot="10800000">
            <a:off x="5499498" y="3225785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5231769" y="288075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PLM Return </a:t>
            </a:r>
          </a:p>
          <a:p>
            <a:r>
              <a:rPr lang="en-US" sz="900" dirty="0"/>
              <a:t>Test Packet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562B6D-39F1-3B44-8CE3-8A7F5BB9258F}"/>
              </a:ext>
            </a:extLst>
          </p:cNvPr>
          <p:cNvGrpSpPr/>
          <p:nvPr/>
        </p:nvGrpSpPr>
        <p:grpSpPr>
          <a:xfrm>
            <a:off x="1251625" y="2410109"/>
            <a:ext cx="521557" cy="516532"/>
            <a:chOff x="1965275" y="975597"/>
            <a:chExt cx="822419" cy="654514"/>
          </a:xfrm>
        </p:grpSpPr>
        <p:pic>
          <p:nvPicPr>
            <p:cNvPr id="4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5AAE98F9-A069-C048-B3D5-55E7B9B5F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A6D59F3-F912-FC42-98BF-A6B45ADF4A01}"/>
                </a:ext>
              </a:extLst>
            </p:cNvPr>
            <p:cNvSpPr txBox="1"/>
            <p:nvPr/>
          </p:nvSpPr>
          <p:spPr>
            <a:xfrm>
              <a:off x="2004893" y="1273811"/>
              <a:ext cx="655157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2 PE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14E505-92DC-4849-830C-BAD0107D61A9}"/>
              </a:ext>
            </a:extLst>
          </p:cNvPr>
          <p:cNvGrpSpPr/>
          <p:nvPr/>
        </p:nvGrpSpPr>
        <p:grpSpPr>
          <a:xfrm>
            <a:off x="4198539" y="2434144"/>
            <a:ext cx="521557" cy="516532"/>
            <a:chOff x="1965275" y="975597"/>
            <a:chExt cx="822419" cy="654514"/>
          </a:xfrm>
        </p:grpSpPr>
        <p:pic>
          <p:nvPicPr>
            <p:cNvPr id="5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41967DC3-7451-394C-B6F3-F196CDB91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F7ABC0-DF64-F641-82DF-C3A0E22D71C0}"/>
                </a:ext>
              </a:extLst>
            </p:cNvPr>
            <p:cNvSpPr txBox="1"/>
            <p:nvPr/>
          </p:nvSpPr>
          <p:spPr>
            <a:xfrm>
              <a:off x="2154046" y="1274055"/>
              <a:ext cx="523757" cy="33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216C2B6-4251-E04A-A846-6AAC72235997}"/>
              </a:ext>
            </a:extLst>
          </p:cNvPr>
          <p:cNvGrpSpPr/>
          <p:nvPr/>
        </p:nvGrpSpPr>
        <p:grpSpPr>
          <a:xfrm>
            <a:off x="7319504" y="2427262"/>
            <a:ext cx="521557" cy="516532"/>
            <a:chOff x="1965275" y="975597"/>
            <a:chExt cx="822419" cy="654514"/>
          </a:xfrm>
        </p:grpSpPr>
        <p:pic>
          <p:nvPicPr>
            <p:cNvPr id="58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F8B08FB9-0FD7-1D43-8EE4-3BF53E09C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E2EC502-CCB7-FD44-B00D-EC26B6B49B65}"/>
                </a:ext>
              </a:extLst>
            </p:cNvPr>
            <p:cNvSpPr txBox="1"/>
            <p:nvPr/>
          </p:nvSpPr>
          <p:spPr>
            <a:xfrm>
              <a:off x="2004893" y="1273811"/>
              <a:ext cx="773983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4 PE</a:t>
              </a:r>
            </a:p>
          </p:txBody>
        </p: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6720AE7-7765-2040-B90F-D28641A5B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338998"/>
              </p:ext>
            </p:extLst>
          </p:nvPr>
        </p:nvGraphicFramePr>
        <p:xfrm>
          <a:off x="1897581" y="941070"/>
          <a:ext cx="1099698" cy="15544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948545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045320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C40E417-0B1E-D34F-BEB3-C4C040CD8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306970"/>
              </p:ext>
            </p:extLst>
          </p:nvPr>
        </p:nvGraphicFramePr>
        <p:xfrm>
          <a:off x="4973133" y="1200150"/>
          <a:ext cx="1046667" cy="13258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46667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81524"/>
                  </a:ext>
                </a:extLst>
              </a:tr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EF299B1-A382-B840-9CAB-B5081910A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532799"/>
              </p:ext>
            </p:extLst>
          </p:nvPr>
        </p:nvGraphicFramePr>
        <p:xfrm>
          <a:off x="2906850" y="3001875"/>
          <a:ext cx="1099698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12891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302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CE696EDB-9F02-EA4B-81B6-8814BB811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819412"/>
              </p:ext>
            </p:extLst>
          </p:nvPr>
        </p:nvGraphicFramePr>
        <p:xfrm>
          <a:off x="6042743" y="3001875"/>
          <a:ext cx="1155603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5603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48539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7924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7F473AA6-C228-2A4D-8CF1-3689FFFB1B2C}"/>
              </a:ext>
            </a:extLst>
          </p:cNvPr>
          <p:cNvSpPr/>
          <p:nvPr/>
        </p:nvSpPr>
        <p:spPr>
          <a:xfrm>
            <a:off x="7540917" y="1935978"/>
            <a:ext cx="527467" cy="1676400"/>
          </a:xfrm>
          <a:prstGeom prst="curvedLeftArrow">
            <a:avLst>
              <a:gd name="adj1" fmla="val 25000"/>
              <a:gd name="adj2" fmla="val 50000"/>
              <a:gd name="adj3" fmla="val 30488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2ADAD4B5-AD36-964A-A4C4-2323190D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14279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24" name="Slide Number Placeholder 1">
            <a:extLst>
              <a:ext uri="{FF2B5EF4-FFF2-40B4-BE49-F238E27FC236}">
                <a16:creationId xmlns:a16="http://schemas.microsoft.com/office/drawing/2014/main" id="{341759B9-1F01-1540-9B5C-5FADFEE38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39699" y="4746087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6922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21992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and Summary of Updates</a:t>
            </a:r>
          </a:p>
          <a:p>
            <a:r>
              <a:rPr lang="en-US" sz="2400" dirty="0"/>
              <a:t>Review of the Procedure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28042"/>
            <a:ext cx="76962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Performance and Liveness Monitoring (PLM)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End-to-end SR paths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Running single protocol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Simplify implementations and reduce development cost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Simplify deployment and reduce operational complexity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No Session-Reflector dependency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Session-Reflector unaware of the monitoring protocol </a:t>
            </a:r>
          </a:p>
          <a:p>
            <a:pPr lvl="3">
              <a:buFont typeface="Wingdings" pitchFamily="2" charset="2"/>
              <a:buChar char="ü"/>
            </a:pPr>
            <a:r>
              <a:rPr lang="en-US" sz="1400" dirty="0"/>
              <a:t>State is in the test packet - spirit of SR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Higher test session scale and faster failure detection interval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Leverage RFC 8762 (Simple TWAMP (STAMP)) hardware implementation </a:t>
            </a:r>
          </a:p>
          <a:p>
            <a:pPr lvl="2">
              <a:buFont typeface="Wingdings" charset="2"/>
              <a:buChar char="§"/>
            </a:pPr>
            <a:r>
              <a:rPr lang="en-US" sz="1400" dirty="0"/>
              <a:t>Same location for timestamp fields in the new test packet formats</a:t>
            </a:r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71550"/>
            <a:ext cx="8153400" cy="2941618"/>
          </a:xfrm>
        </p:spPr>
        <p:txBody>
          <a:bodyPr/>
          <a:lstStyle/>
          <a:p>
            <a:r>
              <a:rPr lang="en-US" sz="1600" dirty="0"/>
              <a:t>March 2020</a:t>
            </a:r>
          </a:p>
          <a:p>
            <a:pPr lvl="1"/>
            <a:r>
              <a:rPr lang="en-US" sz="1600" dirty="0"/>
              <a:t>Draft was published</a:t>
            </a:r>
          </a:p>
          <a:p>
            <a:r>
              <a:rPr lang="en-US" sz="1600" dirty="0"/>
              <a:t>April 2020</a:t>
            </a:r>
          </a:p>
          <a:p>
            <a:pPr lvl="1"/>
            <a:r>
              <a:rPr lang="en-US" sz="1600"/>
              <a:t>Presented </a:t>
            </a:r>
            <a:r>
              <a:rPr lang="en-US" sz="1600" dirty="0"/>
              <a:t>version 00 in IETF 107 Virtual MPLS WG Meeting</a:t>
            </a:r>
          </a:p>
          <a:p>
            <a:r>
              <a:rPr lang="en-US" sz="1600" dirty="0"/>
              <a:t>July 2020</a:t>
            </a:r>
          </a:p>
          <a:p>
            <a:pPr lvl="1"/>
            <a:r>
              <a:rPr lang="en-US" sz="1600"/>
              <a:t>Presented </a:t>
            </a:r>
            <a:r>
              <a:rPr lang="en-US" sz="1600" dirty="0"/>
              <a:t>version 02 in IETF 108 Online SPRING WG meeting</a:t>
            </a:r>
          </a:p>
          <a:p>
            <a:r>
              <a:rPr lang="en-US" sz="1600" dirty="0"/>
              <a:t>September 2020</a:t>
            </a:r>
          </a:p>
          <a:p>
            <a:pPr lvl="1"/>
            <a:r>
              <a:rPr lang="en-US" sz="1600"/>
              <a:t>Presented </a:t>
            </a:r>
            <a:r>
              <a:rPr lang="en-US" sz="1600" dirty="0"/>
              <a:t>version 02 in MPLS WG Interim meeting</a:t>
            </a:r>
          </a:p>
          <a:p>
            <a:endParaRPr lang="en-US" sz="16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691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IETF-108 (Version-02)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26318"/>
            <a:ext cx="8229600" cy="329803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Updated terminology </a:t>
            </a:r>
          </a:p>
          <a:p>
            <a:pPr lvl="2">
              <a:buFont typeface="Wingdings" pitchFamily="2" charset="2"/>
              <a:buChar char="ü"/>
            </a:pPr>
            <a:r>
              <a:rPr lang="en-CA" sz="1600" dirty="0"/>
              <a:t>test packets, consistent terms for MPLS Timestamp Label and SRv6 Timestamp Endpoint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Added authentication mode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Added SRv6 Timestamp Endpoint function assignment and Node Capability section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Added synthetic packet loss section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Updated IANA section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Various editorial changes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97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748" y="0"/>
            <a:ext cx="8319052" cy="686133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Loopback Mode for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05494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14400" y="3332766"/>
            <a:ext cx="7467600" cy="1327365"/>
          </a:xfrm>
        </p:spPr>
        <p:txBody>
          <a:bodyPr/>
          <a:lstStyle/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200" dirty="0"/>
              <a:t>PLM test packets in Loopback Mode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200" dirty="0"/>
              <a:t>PLM test packets are transmitted for each Segment List(s) of the SR Policy Candidate Path(s)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200" dirty="0"/>
              <a:t>PLM test packets are forwarded in fast-path just like data traffic on Session Reflector - not punted to slow-path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200" dirty="0"/>
              <a:t>Session-Reflector is agnostic to the PLM protocol 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200" dirty="0"/>
              <a:t>Round-trip delay = (T4 - T1)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endParaRPr lang="en-US" sz="1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2317474" y="686133"/>
            <a:ext cx="4419600" cy="2462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  <a:cs typeface="Times New Roman" panose="02020603050405020304" pitchFamily="18" charset="0"/>
              </a:rPr>
              <a:t>            </a:t>
            </a:r>
            <a:r>
              <a:rPr lang="en-CA" sz="1100" dirty="0">
                <a:latin typeface="Courier" pitchFamily="2" charset="0"/>
              </a:rPr>
              <a:t>T1</a:t>
            </a:r>
          </a:p>
          <a:p>
            <a:r>
              <a:rPr lang="en-CA" sz="1100" dirty="0">
                <a:latin typeface="Courier" pitchFamily="2" charset="0"/>
              </a:rPr>
              <a:t>           /</a:t>
            </a:r>
          </a:p>
          <a:p>
            <a:r>
              <a:rPr lang="en-CA" sz="1100" dirty="0">
                <a:latin typeface="Courier" pitchFamily="2" charset="0"/>
              </a:rPr>
              <a:t>  +-------+    PLM Test Packet    +-------+</a:t>
            </a:r>
          </a:p>
          <a:p>
            <a:r>
              <a:rPr lang="en-CA" sz="1100" dirty="0">
                <a:latin typeface="Courier" pitchFamily="2" charset="0"/>
              </a:rPr>
              <a:t>  |       | - - - - - - - - - - - |       |</a:t>
            </a:r>
          </a:p>
          <a:p>
            <a:r>
              <a:rPr lang="en-CA" sz="1100" dirty="0">
                <a:latin typeface="Courier" pitchFamily="2" charset="0"/>
              </a:rPr>
              <a:t>  |   R1  |======================||   R3  |</a:t>
            </a:r>
          </a:p>
          <a:p>
            <a:r>
              <a:rPr lang="en-CA" sz="1100" dirty="0">
                <a:latin typeface="Courier" pitchFamily="2" charset="0"/>
              </a:rPr>
              <a:t>  |       |&lt;- - - - - - - - - - - |       |</a:t>
            </a:r>
          </a:p>
          <a:p>
            <a:r>
              <a:rPr lang="en-CA" sz="1100" dirty="0">
                <a:latin typeface="Courier" pitchFamily="2" charset="0"/>
              </a:rPr>
              <a:t>  +-------+   Return Test Packet  +-------+</a:t>
            </a:r>
          </a:p>
          <a:p>
            <a:r>
              <a:rPr lang="en-CA" sz="1100" dirty="0">
                <a:latin typeface="Courier" pitchFamily="2" charset="0"/>
              </a:rPr>
              <a:t>           \</a:t>
            </a:r>
          </a:p>
          <a:p>
            <a:r>
              <a:rPr lang="en-CA" sz="1100" dirty="0">
                <a:latin typeface="Courier" pitchFamily="2" charset="0"/>
              </a:rPr>
              <a:t>            T4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 Session-Sender                Session-Reflector</a:t>
            </a:r>
          </a:p>
          <a:p>
            <a:r>
              <a:rPr lang="en-CA" sz="1100" dirty="0">
                <a:latin typeface="Courier" pitchFamily="2" charset="0"/>
              </a:rPr>
              <a:t>                               (Simply Forward)</a:t>
            </a:r>
          </a:p>
          <a:p>
            <a:endParaRPr lang="en-CA" sz="11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Figure: PLM Loopback Mode</a:t>
            </a:r>
            <a:endParaRPr lang="en-CA" sz="11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D476F52-EE2A-D340-BC0B-FF970B35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" y="0"/>
            <a:ext cx="9029700" cy="618771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Loopback Mode Enabled with Network Programming Function</a:t>
            </a:r>
            <a:endParaRPr lang="en-US" sz="26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7934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2910252"/>
            <a:ext cx="8534400" cy="2139112"/>
          </a:xfrm>
        </p:spPr>
        <p:txBody>
          <a:bodyPr/>
          <a:lstStyle/>
          <a:p>
            <a:pPr lvl="0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PLM test packets transmitted in loopback mode enabled with network programming function</a:t>
            </a:r>
          </a:p>
          <a:p>
            <a:pPr lvl="1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The network programming function optimizes the "operations of punt and generate the test packet" on Session-Reflector</a:t>
            </a:r>
          </a:p>
          <a:p>
            <a:pPr lvl="1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As PLM test packets are forwarded in fast-path, higher session scale with faster failure detection interval is achieved</a:t>
            </a:r>
          </a:p>
          <a:p>
            <a:pPr lvl="0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Session-Reflector adds receive timestamp at a specific location in the payload of the received test packet in fast-path</a:t>
            </a:r>
          </a:p>
          <a:p>
            <a:pPr lvl="1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Only adds the receive timestamp if the source address or destination address in the received test packet matches the local node address</a:t>
            </a:r>
          </a:p>
          <a:p>
            <a:pPr lvl="1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Ensure loopback PLM test packets return from the intended Session-Reflector</a:t>
            </a:r>
          </a:p>
          <a:p>
            <a:pPr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One-way delay = (T2 – T1)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2286000" y="607444"/>
            <a:ext cx="4419600" cy="22929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</a:rPr>
              <a:t>           T1                  T2</a:t>
            </a:r>
          </a:p>
          <a:p>
            <a:r>
              <a:rPr lang="en-CA" sz="1100" dirty="0">
                <a:latin typeface="Courier" pitchFamily="2" charset="0"/>
              </a:rPr>
              <a:t>          /                     \</a:t>
            </a:r>
          </a:p>
          <a:p>
            <a:r>
              <a:rPr lang="en-CA" sz="1100" dirty="0">
                <a:latin typeface="Courier" pitchFamily="2" charset="0"/>
              </a:rPr>
              <a:t> +-------+    PLM Test Packet    +-------+</a:t>
            </a:r>
          </a:p>
          <a:p>
            <a:r>
              <a:rPr lang="en-CA" sz="1100" dirty="0">
                <a:latin typeface="Courier" pitchFamily="2" charset="0"/>
              </a:rPr>
              <a:t> |       | - - - - - - - - - - - |       |</a:t>
            </a:r>
          </a:p>
          <a:p>
            <a:r>
              <a:rPr lang="en-CA" sz="1100" dirty="0">
                <a:latin typeface="Courier" pitchFamily="2" charset="0"/>
              </a:rPr>
              <a:t> |   R1  |======================||  R3   |</a:t>
            </a:r>
          </a:p>
          <a:p>
            <a:r>
              <a:rPr lang="en-CA" sz="1100" dirty="0">
                <a:latin typeface="Courier" pitchFamily="2" charset="0"/>
              </a:rPr>
              <a:t> |       |&lt;- - - - - - - - - - - |       |</a:t>
            </a:r>
          </a:p>
          <a:p>
            <a:r>
              <a:rPr lang="en-CA" sz="1100" dirty="0">
                <a:latin typeface="Courier" pitchFamily="2" charset="0"/>
              </a:rPr>
              <a:t> +-------+   Return Test Packet  +-------+</a:t>
            </a:r>
          </a:p>
          <a:p>
            <a:r>
              <a:rPr lang="en-CA" sz="1100" dirty="0">
                <a:latin typeface="Courier" pitchFamily="2" charset="0"/>
              </a:rPr>
              <a:t>          \</a:t>
            </a:r>
          </a:p>
          <a:p>
            <a:r>
              <a:rPr lang="en-CA" sz="1100" dirty="0">
                <a:latin typeface="Courier" pitchFamily="2" charset="0"/>
              </a:rPr>
              <a:t>           T4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Session-Sender                Session-Reflector</a:t>
            </a:r>
          </a:p>
          <a:p>
            <a:r>
              <a:rPr lang="en-CA" sz="1100" dirty="0">
                <a:latin typeface="Courier" pitchFamily="2" charset="0"/>
              </a:rPr>
              <a:t>                              (Timestamp,</a:t>
            </a:r>
          </a:p>
          <a:p>
            <a:r>
              <a:rPr lang="en-CA" sz="1100" dirty="0">
                <a:latin typeface="Courier" pitchFamily="2" charset="0"/>
              </a:rPr>
              <a:t>                               Pop and Forward)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3B8A35F-BB55-F94F-9CE5-879C79FD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2295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53591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4188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524000" y="786068"/>
            <a:ext cx="6553200" cy="34778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</a:rPr>
              <a:t>                                  +------------+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 | Controller |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 +------------+</a:t>
            </a:r>
          </a:p>
          <a:p>
            <a:r>
              <a:rPr lang="en-CA" sz="1100" dirty="0">
                <a:latin typeface="Courier" pitchFamily="2" charset="0"/>
              </a:rPr>
              <a:t>   PLM Mode                           /    \      </a:t>
            </a:r>
            <a:r>
              <a:rPr lang="en-CA" sz="1100" dirty="0">
                <a:solidFill>
                  <a:srgbClr val="0070C0"/>
                </a:solidFill>
                <a:latin typeface="Courier" pitchFamily="2" charset="0"/>
              </a:rPr>
              <a:t>Timestamp Label/SRV6 EB</a:t>
            </a:r>
            <a:r>
              <a:rPr lang="en-CA" sz="1100" dirty="0">
                <a:latin typeface="Courier" pitchFamily="2" charset="0"/>
              </a:rPr>
              <a:t>         </a:t>
            </a:r>
          </a:p>
          <a:p>
            <a:r>
              <a:rPr lang="en-CA" sz="1100" dirty="0">
                <a:latin typeface="Courier" pitchFamily="2" charset="0"/>
              </a:rPr>
              <a:t>   Loopback or Enhanced Mode         /      \       Timestamp </a:t>
            </a:r>
            <a:r>
              <a:rPr lang="en-CA" sz="1100" dirty="0" err="1">
                <a:latin typeface="Courier" pitchFamily="2" charset="0"/>
              </a:rPr>
              <a:t>Offse</a:t>
            </a:r>
            <a:endParaRPr lang="en-CA" sz="1100" dirty="0">
              <a:latin typeface="Courier" pitchFamily="2" charset="0"/>
            </a:endParaRPr>
          </a:p>
          <a:p>
            <a:r>
              <a:rPr lang="en-CA" sz="1100" dirty="0">
                <a:latin typeface="Courier" pitchFamily="2" charset="0"/>
              </a:rPr>
              <a:t>   </a:t>
            </a:r>
            <a:r>
              <a:rPr lang="en-CA" sz="1100" dirty="0">
                <a:solidFill>
                  <a:srgbClr val="0070C0"/>
                </a:solidFill>
                <a:latin typeface="Courier" pitchFamily="2" charset="0"/>
              </a:rPr>
              <a:t>Timestamp Label/SRv6 EB          </a:t>
            </a:r>
            <a:r>
              <a:rPr lang="en-CA" sz="1100" dirty="0">
                <a:latin typeface="Courier" pitchFamily="2" charset="0"/>
              </a:rPr>
              <a:t>/        \      Timestamp Format</a:t>
            </a:r>
          </a:p>
          <a:p>
            <a:r>
              <a:rPr lang="en-CA" sz="1100" dirty="0">
                <a:latin typeface="Courier" pitchFamily="2" charset="0"/>
              </a:rPr>
              <a:t>     Timestamp Format              /          \</a:t>
            </a:r>
          </a:p>
          <a:p>
            <a:r>
              <a:rPr lang="en-CA" sz="1100" dirty="0">
                <a:latin typeface="Courier" pitchFamily="2" charset="0"/>
              </a:rPr>
              <a:t>   Missed Packet Count (N)        /            \</a:t>
            </a:r>
          </a:p>
          <a:p>
            <a:r>
              <a:rPr lang="en-CA" sz="1100" dirty="0">
                <a:latin typeface="Courier" pitchFamily="2" charset="0"/>
              </a:rPr>
              <a:t>   Delay Threshold/Count (T/M)   /              \</a:t>
            </a:r>
          </a:p>
          <a:p>
            <a:r>
              <a:rPr lang="en-CA" sz="1100" dirty="0">
                <a:latin typeface="Courier" pitchFamily="2" charset="0"/>
              </a:rPr>
              <a:t>   Packet Loss Threshold (</a:t>
            </a:r>
            <a:r>
              <a:rPr lang="en-CA" sz="1100" dirty="0" err="1">
                <a:latin typeface="Courier" pitchFamily="2" charset="0"/>
              </a:rPr>
              <a:t>XofY</a:t>
            </a:r>
            <a:r>
              <a:rPr lang="en-CA" sz="1100" dirty="0">
                <a:latin typeface="Courier" pitchFamily="2" charset="0"/>
              </a:rPr>
              <a:t>) /                \</a:t>
            </a:r>
          </a:p>
          <a:p>
            <a:r>
              <a:rPr lang="en-CA" sz="1100" dirty="0">
                <a:latin typeface="Courier" pitchFamily="2" charset="0"/>
              </a:rPr>
              <a:t>                               v                  v</a:t>
            </a:r>
          </a:p>
          <a:p>
            <a:r>
              <a:rPr lang="en-CA" sz="1100" dirty="0">
                <a:latin typeface="Courier" pitchFamily="2" charset="0"/>
              </a:rPr>
              <a:t>                           +-------+          +-------+</a:t>
            </a:r>
          </a:p>
          <a:p>
            <a:r>
              <a:rPr lang="en-CA" sz="1100" dirty="0">
                <a:latin typeface="Courier" pitchFamily="2" charset="0"/>
              </a:rPr>
              <a:t>                           |       |          |       |</a:t>
            </a:r>
          </a:p>
          <a:p>
            <a:r>
              <a:rPr lang="en-CA" sz="1100" dirty="0">
                <a:latin typeface="Courier" pitchFamily="2" charset="0"/>
              </a:rPr>
              <a:t>                           |   R1  |==========|   R3  |</a:t>
            </a:r>
          </a:p>
          <a:p>
            <a:r>
              <a:rPr lang="en-CA" sz="1100" dirty="0">
                <a:latin typeface="Courier" pitchFamily="2" charset="0"/>
              </a:rPr>
              <a:t>                           |       |          |       |</a:t>
            </a:r>
          </a:p>
          <a:p>
            <a:r>
              <a:rPr lang="en-CA" sz="1100" dirty="0">
                <a:latin typeface="Courier" pitchFamily="2" charset="0"/>
              </a:rPr>
              <a:t>                           +-------+          +-------+</a:t>
            </a:r>
          </a:p>
          <a:p>
            <a:r>
              <a:rPr lang="en-CA" sz="1100" dirty="0">
                <a:latin typeface="Courier" pitchFamily="2" charset="0"/>
              </a:rPr>
              <a:t>                         </a:t>
            </a:r>
          </a:p>
          <a:p>
            <a:r>
              <a:rPr lang="en-CA" sz="1100" dirty="0">
                <a:latin typeface="Courier" pitchFamily="2" charset="0"/>
              </a:rPr>
              <a:t>                        Session-Sender      Session-Reflector</a:t>
            </a:r>
          </a:p>
          <a:p>
            <a:r>
              <a:rPr lang="en-CA" sz="1100" dirty="0">
                <a:latin typeface="Courier" pitchFamily="2" charset="0"/>
              </a:rPr>
              <a:t>   </a:t>
            </a:r>
          </a:p>
          <a:p>
            <a:r>
              <a:rPr lang="en-CA" sz="1100" dirty="0">
                <a:latin typeface="Courier" pitchFamily="2" charset="0"/>
              </a:rPr>
              <a:t>                         Figure: Example Provisioning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7FA884-76F1-D743-8A93-0084B2789ED9}"/>
              </a:ext>
            </a:extLst>
          </p:cNvPr>
          <p:cNvSpPr txBox="1"/>
          <p:nvPr/>
        </p:nvSpPr>
        <p:spPr>
          <a:xfrm>
            <a:off x="4038600" y="4422309"/>
            <a:ext cx="449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  <a:latin typeface="Courier" pitchFamily="2" charset="0"/>
              </a:rPr>
              <a:t>* Provisioned, Flooded/Signaled or IANA Allocated</a:t>
            </a:r>
          </a:p>
        </p:txBody>
      </p:sp>
    </p:spTree>
    <p:extLst>
      <p:ext uri="{BB962C8B-B14F-4D97-AF65-F5344CB8AC3E}">
        <p14:creationId xmlns:p14="http://schemas.microsoft.com/office/powerpoint/2010/main" val="21907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74" y="0"/>
            <a:ext cx="9144000" cy="600851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PLM Test Packet Formats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773" y="528499"/>
            <a:ext cx="4588030" cy="1967051"/>
          </a:xfrm>
        </p:spPr>
        <p:txBody>
          <a:bodyPr/>
          <a:lstStyle/>
          <a:p>
            <a:r>
              <a:rPr lang="en-US" sz="1100" dirty="0"/>
              <a:t>Leverage existing STAMP implementations in hardware for timestamp field locations</a:t>
            </a:r>
          </a:p>
          <a:p>
            <a:r>
              <a:rPr lang="en-US" sz="1100" dirty="0"/>
              <a:t>Session-Sender adds Transmit Timestamp (T1)</a:t>
            </a:r>
          </a:p>
          <a:p>
            <a:r>
              <a:rPr lang="en-US" sz="1100" dirty="0"/>
              <a:t>Session-Reflector adds Receive Timestamp (T2) at offset-byte location in payload, for example,</a:t>
            </a:r>
          </a:p>
          <a:p>
            <a:pPr lvl="1"/>
            <a:r>
              <a:rPr lang="en-US" sz="1100" dirty="0"/>
              <a:t>offset-byte 16 from the start of the payload in unauthenticated mode, or</a:t>
            </a:r>
          </a:p>
          <a:p>
            <a:pPr lvl="1"/>
            <a:r>
              <a:rPr lang="en-US" sz="1100" dirty="0"/>
              <a:t>offset-byte 32 from the start of the payload in authenticated mode, or</a:t>
            </a:r>
          </a:p>
          <a:p>
            <a:pPr lvl="1"/>
            <a:r>
              <a:rPr lang="en-US" sz="1100" dirty="0"/>
              <a:t>locally provisioned location (consistently in the network)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9A9A6A-2ADE-4772-8A9B-054CD2389A6C}"/>
              </a:ext>
            </a:extLst>
          </p:cNvPr>
          <p:cNvSpPr/>
          <p:nvPr/>
        </p:nvSpPr>
        <p:spPr>
          <a:xfrm>
            <a:off x="311381" y="2495550"/>
            <a:ext cx="4242226" cy="25545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                   Sequence Number 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                   Transmit Timestamp (T1)                   |</a:t>
            </a:r>
          </a:p>
          <a:p>
            <a:r>
              <a:rPr lang="en-CA" sz="8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Transmit Error Estimate      |  SSID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                   Receive Timestamp (T2)                    |</a:t>
            </a:r>
          </a:p>
          <a:p>
            <a:r>
              <a:rPr lang="en-CA" sz="8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Receive Error Estimate       |  MBZ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                   MBZ (16 Octets)                           |</a:t>
            </a:r>
          </a:p>
          <a:p>
            <a:r>
              <a:rPr lang="en-CA" sz="8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br>
              <a:rPr lang="en-CA" sz="800" dirty="0">
                <a:latin typeface="Courier" pitchFamily="2" charset="0"/>
              </a:rPr>
            </a:br>
            <a:r>
              <a:rPr lang="en-CA" sz="800" dirty="0">
                <a:latin typeface="Courier" pitchFamily="2" charset="0"/>
              </a:rPr>
              <a:t>         PLM Test Packet Format in Unauthentication Mode</a:t>
            </a:r>
            <a:endParaRPr lang="en-US" sz="800" dirty="0">
              <a:latin typeface="Courier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1227B5-C093-3D47-BA5F-3100C5AC76A4}"/>
              </a:ext>
            </a:extLst>
          </p:cNvPr>
          <p:cNvSpPr/>
          <p:nvPr/>
        </p:nvSpPr>
        <p:spPr>
          <a:xfrm>
            <a:off x="4875693" y="496074"/>
            <a:ext cx="4242226" cy="46474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Sequence Number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MBZ (12 octets)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Transmit Timestamp (T1)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Transmit Error Estimate      |  SSID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MBZ (4 octets)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Receive Timestamp (T2)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Receive Error Estimate       |  MBZ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MBZ (4 Octets)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MBZ (48 octets)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br>
              <a:rPr lang="en-CA" sz="800" dirty="0">
                <a:latin typeface="Courier" pitchFamily="2" charset="0"/>
              </a:rPr>
            </a:br>
            <a:r>
              <a:rPr lang="en-CA" sz="800" dirty="0">
                <a:latin typeface="Courier" pitchFamily="2" charset="0"/>
              </a:rPr>
              <a:t>           PLM Test Packet Format in Authentication Mode</a:t>
            </a:r>
            <a:endParaRPr lang="en-US" sz="8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06948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8933</TotalTime>
  <Words>1746</Words>
  <Application>Microsoft Macintosh PowerPoint</Application>
  <PresentationFormat>On-screen Show (16:9)</PresentationFormat>
  <Paragraphs>307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Enhanced Performance and Liveness Monitoring in Segment Routing Networks</vt:lpstr>
      <vt:lpstr>Agenda</vt:lpstr>
      <vt:lpstr>Requirements and Scope</vt:lpstr>
      <vt:lpstr>History of the Draft</vt:lpstr>
      <vt:lpstr>Updates Since IETF-108 (Version-02)</vt:lpstr>
      <vt:lpstr>Loopback Mode for SR Policy</vt:lpstr>
      <vt:lpstr>Loopback Mode Enabled with Network Programming Function</vt:lpstr>
      <vt:lpstr>Example Provisioning Model</vt:lpstr>
      <vt:lpstr>PLM Test Packet Formats</vt:lpstr>
      <vt:lpstr>SR-MPLS with Timestamp Label</vt:lpstr>
      <vt:lpstr>SRv6 with Timestamp Endpoint Function</vt:lpstr>
      <vt:lpstr>Performance Metric Notifications</vt:lpstr>
      <vt:lpstr>Next Steps</vt:lpstr>
      <vt:lpstr>PowerPoint Presentation</vt:lpstr>
      <vt:lpstr>Backup</vt:lpstr>
      <vt:lpstr>Loopback Mode with Timestamp and Forward for SR-MPLS Policy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1909</cp:revision>
  <dcterms:created xsi:type="dcterms:W3CDTF">2010-06-30T04:12:48Z</dcterms:created>
  <dcterms:modified xsi:type="dcterms:W3CDTF">2021-02-08T23:26:16Z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