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99" r:id="rId3"/>
    <p:sldId id="315" r:id="rId4"/>
    <p:sldId id="1684" r:id="rId5"/>
    <p:sldId id="1671" r:id="rId6"/>
    <p:sldId id="1658" r:id="rId7"/>
    <p:sldId id="1659" r:id="rId8"/>
    <p:sldId id="1682" r:id="rId9"/>
    <p:sldId id="1672" r:id="rId10"/>
    <p:sldId id="1662" r:id="rId11"/>
    <p:sldId id="1681" r:id="rId12"/>
    <p:sldId id="1664" r:id="rId13"/>
    <p:sldId id="1683" r:id="rId14"/>
    <p:sldId id="1673" r:id="rId15"/>
    <p:sldId id="320" r:id="rId16"/>
    <p:sldId id="1680" r:id="rId17"/>
    <p:sldId id="1663" r:id="rId18"/>
    <p:sldId id="1685" r:id="rId19"/>
    <p:sldId id="1667" r:id="rId20"/>
    <p:sldId id="1661" r:id="rId21"/>
    <p:sldId id="303" r:id="rId22"/>
    <p:sldId id="1670" r:id="rId23"/>
    <p:sldId id="1688" r:id="rId24"/>
    <p:sldId id="1687" r:id="rId25"/>
    <p:sldId id="1690" r:id="rId26"/>
    <p:sldId id="1696" r:id="rId27"/>
    <p:sldId id="1695" r:id="rId28"/>
    <p:sldId id="1686" r:id="rId29"/>
    <p:sldId id="1669" r:id="rId30"/>
    <p:sldId id="1692" r:id="rId31"/>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3061" autoAdjust="0"/>
  </p:normalViewPr>
  <p:slideViewPr>
    <p:cSldViewPr>
      <p:cViewPr varScale="1">
        <p:scale>
          <a:sx n="93" d="100"/>
          <a:sy n="93" d="100"/>
        </p:scale>
        <p:origin x="216" y="1672"/>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1/19/21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415676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17</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20</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21</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29</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13787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152662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atatracker.ietf.org/doc/draft-zzhang-intarea-generic-delivery-function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6458"/>
            <a:ext cx="76962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Allocation Methods</a:t>
            </a:r>
          </a:p>
        </p:txBody>
      </p:sp>
      <p:sp>
        <p:nvSpPr>
          <p:cNvPr id="3" name="Content Placeholder 2"/>
          <p:cNvSpPr>
            <a:spLocks noGrp="1"/>
          </p:cNvSpPr>
          <p:nvPr>
            <p:ph idx="1"/>
          </p:nvPr>
        </p:nvSpPr>
        <p:spPr>
          <a:xfrm>
            <a:off x="609600" y="1007445"/>
            <a:ext cx="7924800" cy="3429000"/>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TBA1</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and decapsulating nodes</a:t>
            </a:r>
          </a:p>
          <a:p>
            <a:pPr marL="457200" lvl="0" indent="-457200">
              <a:buFont typeface="+mj-lt"/>
              <a:buAutoNum type="arabicPeriod"/>
            </a:pPr>
            <a:r>
              <a:rPr lang="en-CA" sz="1800" dirty="0"/>
              <a:t>The IOAM Enabled Label allocated by the decapsulating node</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304800" y="10629"/>
            <a:ext cx="8610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 Comparisons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1093890630"/>
              </p:ext>
            </p:extLst>
          </p:nvPr>
        </p:nvGraphicFramePr>
        <p:xfrm>
          <a:off x="609600" y="914400"/>
          <a:ext cx="7848600" cy="2286000"/>
        </p:xfrm>
        <a:graphic>
          <a:graphicData uri="http://schemas.openxmlformats.org/drawingml/2006/table">
            <a:tbl>
              <a:tblPr firstRow="1" bandRow="1">
                <a:tableStyleId>{912C8C85-51F0-491E-9774-3900AFEF0FD7}</a:tableStyleId>
              </a:tblPr>
              <a:tblGrid>
                <a:gridCol w="457200">
                  <a:extLst>
                    <a:ext uri="{9D8B030D-6E8A-4147-A177-3AD203B41FA5}">
                      <a16:colId xmlns:a16="http://schemas.microsoft.com/office/drawing/2014/main" val="2665960960"/>
                    </a:ext>
                  </a:extLst>
                </a:gridCol>
                <a:gridCol w="2667000">
                  <a:extLst>
                    <a:ext uri="{9D8B030D-6E8A-4147-A177-3AD203B41FA5}">
                      <a16:colId xmlns:a16="http://schemas.microsoft.com/office/drawing/2014/main" val="1209939836"/>
                    </a:ext>
                  </a:extLst>
                </a:gridCol>
                <a:gridCol w="2667000">
                  <a:extLst>
                    <a:ext uri="{9D8B030D-6E8A-4147-A177-3AD203B41FA5}">
                      <a16:colId xmlns:a16="http://schemas.microsoft.com/office/drawing/2014/main" val="4011394575"/>
                    </a:ext>
                  </a:extLst>
                </a:gridCol>
                <a:gridCol w="2057400">
                  <a:extLst>
                    <a:ext uri="{9D8B030D-6E8A-4147-A177-3AD203B41FA5}">
                      <a16:colId xmlns:a16="http://schemas.microsoft.com/office/drawing/2014/main" val="1670730324"/>
                    </a:ext>
                  </a:extLst>
                </a:gridCol>
              </a:tblGrid>
              <a:tr h="571500">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2)</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extLst>
                  <a:ext uri="{0D108BD9-81ED-4DB2-BD59-A6C34878D82A}">
                    <a16:rowId xmlns:a16="http://schemas.microsoft.com/office/drawing/2014/main" val="3325801765"/>
                  </a:ext>
                </a:extLst>
              </a:tr>
              <a:tr h="571500">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 (Note 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4249039908"/>
                  </a:ext>
                </a:extLst>
              </a:tr>
              <a:tr h="571500">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2410171723"/>
                  </a:ext>
                </a:extLst>
              </a:tr>
              <a:tr h="571500">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a:t>
                      </a:r>
                    </a:p>
                  </a:txBody>
                  <a:tcPr anchor="ctr"/>
                </a:tc>
                <a:tc>
                  <a:txBody>
                    <a:bodyPr/>
                    <a:lstStyle/>
                    <a:p>
                      <a:r>
                        <a:rPr lang="en-US" sz="1400" b="0" i="0" dirty="0">
                          <a:latin typeface="Calibri" panose="020F0502020204030204" pitchFamily="34" charset="0"/>
                          <a:cs typeface="Calibri" panose="020F0502020204030204" pitchFamily="34" charset="0"/>
                        </a:rPr>
                        <a:t>+1 (compared to PHP)</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775683"/>
            <a:ext cx="2895600" cy="357188"/>
          </a:xfrm>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2">
            <a:extLst>
              <a:ext uri="{FF2B5EF4-FFF2-40B4-BE49-F238E27FC236}">
                <a16:creationId xmlns:a16="http://schemas.microsoft.com/office/drawing/2014/main" id="{FFF00A95-F3B5-764C-8387-A924C41C81E1}"/>
              </a:ext>
            </a:extLst>
          </p:cNvPr>
          <p:cNvSpPr txBox="1">
            <a:spLocks/>
          </p:cNvSpPr>
          <p:nvPr/>
        </p:nvSpPr>
        <p:spPr bwMode="auto">
          <a:xfrm>
            <a:off x="533400" y="3392251"/>
            <a:ext cx="7848600" cy="12916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400" dirty="0">
                <a:latin typeface="Calibri" panose="020F0502020204030204" pitchFamily="34" charset="0"/>
                <a:cs typeface="Calibri" panose="020F0502020204030204" pitchFamily="34" charset="0"/>
              </a:rPr>
              <a:t>This is true for any mechanism that we are defining using </a:t>
            </a:r>
            <a:r>
              <a:rPr lang="en-CA" sz="1400" dirty="0" err="1">
                <a:latin typeface="Calibri" panose="020F0502020204030204" pitchFamily="34" charset="0"/>
                <a:cs typeface="Calibri" panose="020F0502020204030204" pitchFamily="34" charset="0"/>
              </a:rPr>
              <a:t>eSPL</a:t>
            </a:r>
            <a:endParaRPr lang="en-CA" sz="1400" dirty="0">
              <a:latin typeface="Calibri" panose="020F0502020204030204" pitchFamily="34" charset="0"/>
              <a:cs typeface="Calibri" panose="020F0502020204030204" pitchFamily="34" charset="0"/>
            </a:endParaRP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SFC: https://</a:t>
            </a:r>
            <a:r>
              <a:rPr lang="en-CA" sz="1400" dirty="0" err="1">
                <a:latin typeface="Calibri" panose="020F0502020204030204" pitchFamily="34" charset="0"/>
                <a:cs typeface="Calibri" panose="020F0502020204030204" pitchFamily="34" charset="0"/>
              </a:rPr>
              <a:t>tools.ietf.org</a:t>
            </a:r>
            <a:r>
              <a:rPr lang="en-CA" sz="1400" dirty="0">
                <a:latin typeface="Calibri" panose="020F0502020204030204" pitchFamily="34" charset="0"/>
                <a:cs typeface="Calibri" panose="020F0502020204030204" pitchFamily="34" charset="0"/>
              </a:rPr>
              <a:t>/html/rfc8595 </a:t>
            </a: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E2E: draft-</a:t>
            </a:r>
            <a:r>
              <a:rPr lang="en-CA" sz="1400" dirty="0" err="1">
                <a:latin typeface="Calibri" panose="020F0502020204030204" pitchFamily="34" charset="0"/>
                <a:cs typeface="Calibri" panose="020F0502020204030204" pitchFamily="34" charset="0"/>
              </a:rPr>
              <a:t>cheng</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mpls</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inband</a:t>
            </a:r>
            <a:r>
              <a:rPr lang="en-CA" sz="1400" dirty="0">
                <a:latin typeface="Calibri" panose="020F0502020204030204" pitchFamily="34" charset="0"/>
                <a:cs typeface="Calibri" panose="020F0502020204030204" pitchFamily="34" charset="0"/>
              </a:rPr>
              <a:t>-pm-encapsulation</a:t>
            </a:r>
          </a:p>
          <a:p>
            <a:pPr>
              <a:spcBef>
                <a:spcPts val="600"/>
              </a:spcBef>
              <a:buFont typeface="+mj-lt"/>
              <a:buAutoNum type="arabicPeriod"/>
            </a:pPr>
            <a:r>
              <a:rPr lang="en-CA" sz="1400" dirty="0">
                <a:latin typeface="Calibri" panose="020F0502020204030204" pitchFamily="34" charset="0"/>
                <a:cs typeface="Calibri" panose="020F0502020204030204" pitchFamily="34" charset="0"/>
              </a:rPr>
              <a:t>IOAM data packets may require Entropy label for ECMP to work around hashing issue due to ACH</a:t>
            </a:r>
          </a:p>
          <a:p>
            <a:pPr marL="457200" lvl="1" indent="0">
              <a:buNone/>
            </a:pP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301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600" dirty="0"/>
              <a:t>The encapsulating node inserts an E2E Indicator Label and one or more IOAM data field(s) in the MPLS encapsulation.</a:t>
            </a:r>
          </a:p>
          <a:p>
            <a:pPr marL="457200" lvl="0" indent="-457200">
              <a:lnSpc>
                <a:spcPts val="2440"/>
              </a:lnSpc>
              <a:spcBef>
                <a:spcPts val="600"/>
              </a:spcBef>
              <a:buFont typeface="+mj-lt"/>
              <a:buAutoNum type="arabicPeriod"/>
            </a:pPr>
            <a:r>
              <a:rPr lang="en-CA" sz="1600" dirty="0"/>
              <a:t>The transit (intermediate) nodes do not process IOAM data.</a:t>
            </a:r>
          </a:p>
          <a:p>
            <a:pPr marL="457200" lvl="0" indent="-457200">
              <a:lnSpc>
                <a:spcPts val="244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600" dirty="0"/>
              <a:t>The decapsulating node processes IOAM data field(s) from the punted packet.</a:t>
            </a:r>
          </a:p>
          <a:p>
            <a:pPr marL="457200" indent="-457200">
              <a:lnSpc>
                <a:spcPts val="2440"/>
              </a:lnSpc>
              <a:spcBef>
                <a:spcPts val="600"/>
              </a:spcBef>
              <a:buFont typeface="+mj-lt"/>
              <a:buAutoNum type="arabicPeriod"/>
            </a:pPr>
            <a:r>
              <a:rPr lang="en-CA" sz="1600" dirty="0"/>
              <a:t>The decapsulating node also pops the IOAM Indicator Label and the IOAM data field(s) from the MPLS encapsulation.</a:t>
            </a:r>
          </a:p>
          <a:p>
            <a:pPr marL="857250" lvl="1" indent="-457200">
              <a:lnSpc>
                <a:spcPts val="2440"/>
              </a:lnSpc>
              <a:spcBef>
                <a:spcPts val="600"/>
              </a:spcBef>
              <a:buFont typeface="+mj-lt"/>
              <a:buAutoNum type="alphaLcPeriod"/>
            </a:pPr>
            <a:r>
              <a:rPr lang="en-CA" sz="16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75438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err="1">
                <a:effectLst>
                  <a:outerShdw blurRad="38100" dist="38100" dir="2700000" algn="tl">
                    <a:srgbClr val="C0C0C0"/>
                  </a:outerShdw>
                </a:effectLst>
                <a:latin typeface="Calibri" charset="0"/>
                <a:ea typeface="Calibri" charset="0"/>
                <a:cs typeface="Calibri" charset="0"/>
              </a:rPr>
              <a:t>HbH</a:t>
            </a:r>
            <a:r>
              <a:rPr lang="en-US" altLang="zh-CN" sz="4000" kern="0" dirty="0">
                <a:effectLst>
                  <a:outerShdw blurRad="38100" dist="38100" dir="2700000" algn="tl">
                    <a:srgbClr val="C0C0C0"/>
                  </a:outerShdw>
                </a:effectLst>
                <a:latin typeface="Calibri" charset="0"/>
                <a:ea typeface="Calibri" charset="0"/>
                <a:cs typeface="Calibri" charset="0"/>
              </a:rPr>
              <a:t>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Tree>
    <p:extLst>
      <p:ext uri="{BB962C8B-B14F-4D97-AF65-F5344CB8AC3E}">
        <p14:creationId xmlns:p14="http://schemas.microsoft.com/office/powerpoint/2010/main" val="356970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52400" y="102393"/>
            <a:ext cx="8839200" cy="599270"/>
          </a:xfrm>
        </p:spPr>
        <p:txBody>
          <a:bodyPr/>
          <a:lstStyle/>
          <a:p>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00200" y="865388"/>
            <a:ext cx="5755640" cy="3631763"/>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a:t>
            </a:r>
          </a:p>
          <a:p>
            <a:r>
              <a:rPr lang="en-CA" sz="1000" dirty="0">
                <a:latin typeface="Courier" pitchFamily="2" charset="0"/>
              </a:rPr>
              <a:t>   |  </a:t>
            </a:r>
            <a:r>
              <a:rPr lang="en-CA" sz="1000" b="1" dirty="0" err="1">
                <a:latin typeface="Courier" pitchFamily="2" charset="0"/>
              </a:rPr>
              <a:t>HbH</a:t>
            </a:r>
            <a:r>
              <a:rPr lang="en-CA" sz="1000" b="1" dirty="0">
                <a:latin typeface="Courier" pitchFamily="2" charset="0"/>
              </a:rPr>
              <a:t> IOAM Indicator Label             </a:t>
            </a:r>
            <a:r>
              <a:rPr lang="en-CA" sz="1000" dirty="0">
                <a:latin typeface="Courier" pitchFamily="2" charset="0"/>
              </a:rPr>
              <a:t>| TC  |1|  TTL          |</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a:t>
            </a:r>
            <a:r>
              <a:rPr lang="en-CA" sz="1000" dirty="0" err="1">
                <a:latin typeface="Courier" pitchFamily="2" charset="0"/>
              </a:rPr>
              <a:t>HbH</a:t>
            </a:r>
            <a:r>
              <a:rPr lang="en-CA" sz="1000" dirty="0">
                <a:latin typeface="Courier" pitchFamily="2" charset="0"/>
              </a:rPr>
              <a:t>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TBA2</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transit and decapsulating nodes</a:t>
            </a:r>
          </a:p>
          <a:p>
            <a:pPr marL="457200" lvl="0" indent="-457200">
              <a:buFont typeface="+mj-lt"/>
              <a:buAutoNum type="arabicPeriod"/>
            </a:pPr>
            <a:r>
              <a:rPr lang="en-CA" sz="1800" dirty="0"/>
              <a:t>The IOAM Enabled Label allocated by the transit and decapsulating nodes</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457200" y="2160"/>
            <a:ext cx="8229600" cy="757302"/>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 Comparisons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2693674311"/>
              </p:ext>
            </p:extLst>
          </p:nvPr>
        </p:nvGraphicFramePr>
        <p:xfrm>
          <a:off x="381002" y="759462"/>
          <a:ext cx="8458198" cy="2493355"/>
        </p:xfrm>
        <a:graphic>
          <a:graphicData uri="http://schemas.openxmlformats.org/drawingml/2006/table">
            <a:tbl>
              <a:tblPr firstRow="1" bandRow="1">
                <a:tableStyleId>{912C8C85-51F0-491E-9774-3900AFEF0FD7}</a:tableStyleId>
              </a:tblPr>
              <a:tblGrid>
                <a:gridCol w="381000">
                  <a:extLst>
                    <a:ext uri="{9D8B030D-6E8A-4147-A177-3AD203B41FA5}">
                      <a16:colId xmlns:a16="http://schemas.microsoft.com/office/drawing/2014/main" val="1188824465"/>
                    </a:ext>
                  </a:extLst>
                </a:gridCol>
                <a:gridCol w="1600200">
                  <a:extLst>
                    <a:ext uri="{9D8B030D-6E8A-4147-A177-3AD203B41FA5}">
                      <a16:colId xmlns:a16="http://schemas.microsoft.com/office/drawing/2014/main" val="1209939836"/>
                    </a:ext>
                  </a:extLst>
                </a:gridCol>
                <a:gridCol w="1676400">
                  <a:extLst>
                    <a:ext uri="{9D8B030D-6E8A-4147-A177-3AD203B41FA5}">
                      <a16:colId xmlns:a16="http://schemas.microsoft.com/office/drawing/2014/main" val="4011394575"/>
                    </a:ext>
                  </a:extLst>
                </a:gridCol>
                <a:gridCol w="1569819">
                  <a:extLst>
                    <a:ext uri="{9D8B030D-6E8A-4147-A177-3AD203B41FA5}">
                      <a16:colId xmlns:a16="http://schemas.microsoft.com/office/drawing/2014/main" val="1670730324"/>
                    </a:ext>
                  </a:extLst>
                </a:gridCol>
                <a:gridCol w="1543517">
                  <a:extLst>
                    <a:ext uri="{9D8B030D-6E8A-4147-A177-3AD203B41FA5}">
                      <a16:colId xmlns:a16="http://schemas.microsoft.com/office/drawing/2014/main" val="975737954"/>
                    </a:ext>
                  </a:extLst>
                </a:gridCol>
                <a:gridCol w="1687262">
                  <a:extLst>
                    <a:ext uri="{9D8B030D-6E8A-4147-A177-3AD203B41FA5}">
                      <a16:colId xmlns:a16="http://schemas.microsoft.com/office/drawing/2014/main" val="907496208"/>
                    </a:ext>
                  </a:extLst>
                </a:gridCol>
              </a:tblGrid>
              <a:tr h="669288">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4)</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tc>
                  <a:txBody>
                    <a:bodyPr/>
                    <a:lstStyle/>
                    <a:p>
                      <a:r>
                        <a:rPr lang="en-US" sz="1400" b="0" i="0" dirty="0">
                          <a:latin typeface="Calibri" panose="020F0502020204030204" pitchFamily="34" charset="0"/>
                          <a:cs typeface="Calibri" panose="020F0502020204030204" pitchFamily="34" charset="0"/>
                        </a:rPr>
                        <a:t>Scan Label Stack</a:t>
                      </a:r>
                    </a:p>
                    <a:p>
                      <a:r>
                        <a:rPr lang="en-US" sz="1400" b="0" i="0" dirty="0">
                          <a:latin typeface="Calibri" panose="020F0502020204030204" pitchFamily="34" charset="0"/>
                          <a:cs typeface="Calibri" panose="020F0502020204030204" pitchFamily="34" charset="0"/>
                        </a:rPr>
                        <a:t>(Notes 3)</a:t>
                      </a:r>
                    </a:p>
                  </a:txBody>
                  <a:tcPr anchor="ctr"/>
                </a:tc>
                <a:tc>
                  <a:txBody>
                    <a:bodyPr/>
                    <a:lstStyle/>
                    <a:p>
                      <a:r>
                        <a:rPr lang="en-US" sz="1400" b="0" i="0" dirty="0">
                          <a:latin typeface="Calibri" panose="020F0502020204030204" pitchFamily="34" charset="0"/>
                          <a:cs typeface="Calibri" panose="020F0502020204030204" pitchFamily="34" charset="0"/>
                        </a:rPr>
                        <a:t>Different FIB Entry for Local Label</a:t>
                      </a:r>
                    </a:p>
                  </a:txBody>
                  <a:tcPr anchor="ctr"/>
                </a:tc>
                <a:extLst>
                  <a:ext uri="{0D108BD9-81ED-4DB2-BD59-A6C34878D82A}">
                    <a16:rowId xmlns:a16="http://schemas.microsoft.com/office/drawing/2014/main" val="3325801765"/>
                  </a:ext>
                </a:extLst>
              </a:tr>
              <a:tr h="536923">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solidFill>
                            <a:schemeClr val="tx1"/>
                          </a:solidFill>
                          <a:latin typeface="Calibri" panose="020F0502020204030204" pitchFamily="34" charset="0"/>
                          <a:cs typeface="Calibri" panose="020F0502020204030204" pitchFamily="34" charset="0"/>
                        </a:rPr>
                        <a:t>eSPL</a:t>
                      </a:r>
                      <a:r>
                        <a:rPr lang="en-US" sz="1400" b="0" i="0" dirty="0">
                          <a:solidFill>
                            <a:schemeClr val="tx1"/>
                          </a:solidFill>
                          <a:latin typeface="Calibri" panose="020F0502020204030204" pitchFamily="34" charset="0"/>
                          <a:cs typeface="Calibri" panose="020F0502020204030204" pitchFamily="34" charset="0"/>
                        </a:rPr>
                        <a:t> Labels</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Bottom (Note 1)</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 (Note 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4249039908"/>
                  </a:ext>
                </a:extLst>
              </a:tr>
              <a:tr h="536923">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Global Label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+1</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Bottom</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 (Note 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2410171723"/>
                  </a:ext>
                </a:extLst>
              </a:tr>
              <a:tr h="750221">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Signal/Advertise Label (like SFL)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+0</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Incoming Packet with Top Label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803963"/>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
        <p:nvSpPr>
          <p:cNvPr id="7" name="Content Placeholder 2">
            <a:extLst>
              <a:ext uri="{FF2B5EF4-FFF2-40B4-BE49-F238E27FC236}">
                <a16:creationId xmlns:a16="http://schemas.microsoft.com/office/drawing/2014/main" id="{D18E1905-622E-3C47-B502-B0B087F33B26}"/>
              </a:ext>
            </a:extLst>
          </p:cNvPr>
          <p:cNvSpPr txBox="1">
            <a:spLocks/>
          </p:cNvSpPr>
          <p:nvPr/>
        </p:nvSpPr>
        <p:spPr bwMode="auto">
          <a:xfrm>
            <a:off x="212102" y="3306969"/>
            <a:ext cx="8458197" cy="14969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200" kern="0" dirty="0" err="1"/>
              <a:t>eSPL</a:t>
            </a:r>
            <a:r>
              <a:rPr lang="en-CA" sz="1200" kern="0" dirty="0"/>
              <a:t> at top of the label stack breaks MPLS forwarding in heterogenous network environment with and without IOAM capable nodes</a:t>
            </a:r>
          </a:p>
          <a:p>
            <a:pPr>
              <a:buFont typeface="+mj-lt"/>
              <a:buAutoNum type="arabicPeriod"/>
            </a:pPr>
            <a:r>
              <a:rPr lang="en-CA" sz="1200" kern="0" dirty="0"/>
              <a:t>Entropy Label similarly also requires transit nodes to scan label stack, however, entropy label processing is optional whereas IOAM processing is not optional</a:t>
            </a:r>
          </a:p>
          <a:p>
            <a:pPr>
              <a:buFont typeface="+mj-lt"/>
              <a:buAutoNum type="arabicPeriod"/>
            </a:pPr>
            <a:r>
              <a:rPr lang="en-CA" sz="1200" kern="0" dirty="0"/>
              <a:t>A transit node may have a limit on how many labels it can scan. </a:t>
            </a:r>
            <a:r>
              <a:rPr lang="en-CA" sz="1200" dirty="0">
                <a:latin typeface="Calibri" panose="020F0502020204030204" pitchFamily="34" charset="0"/>
                <a:cs typeface="Calibri" panose="020F0502020204030204" pitchFamily="34" charset="0"/>
              </a:rPr>
              <a:t>With any indicator scheme, the node will have to look past EOS into the packet to find the IOAM data that needs to be processed</a:t>
            </a:r>
          </a:p>
          <a:p>
            <a:pPr>
              <a:spcBef>
                <a:spcPts val="600"/>
              </a:spcBef>
              <a:buFont typeface="+mj-lt"/>
              <a:buAutoNum type="arabicPeriod"/>
            </a:pPr>
            <a:r>
              <a:rPr lang="en-CA" sz="1200" dirty="0">
                <a:latin typeface="Calibri" panose="020F0502020204030204" pitchFamily="34" charset="0"/>
                <a:cs typeface="Calibri" panose="020F0502020204030204" pitchFamily="34" charset="0"/>
              </a:rPr>
              <a:t>IOAM data packets may require Entropy label for ECMP to work around hashing issue due to ACH</a:t>
            </a:r>
          </a:p>
        </p:txBody>
      </p:sp>
    </p:spTree>
    <p:extLst>
      <p:ext uri="{BB962C8B-B14F-4D97-AF65-F5344CB8AC3E}">
        <p14:creationId xmlns:p14="http://schemas.microsoft.com/office/powerpoint/2010/main" val="181915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457200" y="843138"/>
            <a:ext cx="8229600" cy="3695700"/>
          </a:xfrm>
        </p:spPr>
        <p:txBody>
          <a:bodyPr/>
          <a:lstStyle/>
          <a:p>
            <a:pPr marL="457200" lvl="0" indent="-457200">
              <a:lnSpc>
                <a:spcPts val="1920"/>
              </a:lnSpc>
              <a:spcBef>
                <a:spcPts val="600"/>
              </a:spcBef>
              <a:buFont typeface="+mj-lt"/>
              <a:buAutoNum type="arabicPeriod"/>
            </a:pPr>
            <a:r>
              <a:rPr lang="en-CA" sz="1600" dirty="0"/>
              <a:t>The encapsulating node inserts a </a:t>
            </a:r>
            <a:r>
              <a:rPr lang="en-CA" sz="1600" dirty="0" err="1"/>
              <a:t>HbH</a:t>
            </a:r>
            <a:r>
              <a:rPr lang="en-CA" sz="1600" dirty="0"/>
              <a:t> Indicator Label and one or more IOAM data field(s) in the MPLS encapsulation.</a:t>
            </a:r>
          </a:p>
          <a:p>
            <a:pPr marL="457200" indent="-457200">
              <a:lnSpc>
                <a:spcPts val="1920"/>
              </a:lnSpc>
              <a:spcBef>
                <a:spcPts val="600"/>
              </a:spcBef>
              <a:buFont typeface="+mj-lt"/>
              <a:buAutoNum type="arabicPeriod"/>
            </a:pPr>
            <a:r>
              <a:rPr lang="en-CA" sz="1600" dirty="0">
                <a:solidFill>
                  <a:srgbClr val="0070C0"/>
                </a:solidFill>
              </a:rPr>
              <a:t>The transit (intermediate) node processes </a:t>
            </a:r>
            <a:r>
              <a:rPr lang="en-CA" sz="1600" dirty="0" err="1">
                <a:solidFill>
                  <a:srgbClr val="0070C0"/>
                </a:solidFill>
              </a:rPr>
              <a:t>HbH</a:t>
            </a:r>
            <a:r>
              <a:rPr lang="en-CA" sz="1600" dirty="0">
                <a:solidFill>
                  <a:srgbClr val="0070C0"/>
                </a:solidFill>
              </a:rPr>
              <a:t> IOAM data field(s) and forwards the data packet including updated IOAM data field(s). </a:t>
            </a:r>
          </a:p>
          <a:p>
            <a:pPr marL="857250" lvl="1" indent="-457200">
              <a:lnSpc>
                <a:spcPts val="1920"/>
              </a:lnSpc>
              <a:spcBef>
                <a:spcPts val="600"/>
              </a:spcBef>
              <a:buFont typeface="+mj-lt"/>
              <a:buAutoNum type="alphaLcPeriod"/>
            </a:pPr>
            <a:r>
              <a:rPr lang="en-CA" sz="1600" dirty="0">
                <a:solidFill>
                  <a:srgbClr val="0070C0"/>
                </a:solidFill>
              </a:rPr>
              <a:t>Transit node (intermediate) may punt the timestamped copy of the data packet for further IOAM processing</a:t>
            </a:r>
          </a:p>
          <a:p>
            <a:pPr marL="457200" lvl="0" indent="-457200">
              <a:lnSpc>
                <a:spcPts val="192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1920"/>
              </a:lnSpc>
              <a:spcBef>
                <a:spcPts val="600"/>
              </a:spcBef>
              <a:buFont typeface="+mj-lt"/>
              <a:buAutoNum type="alphaLcPeriod"/>
            </a:pPr>
            <a:r>
              <a:rPr lang="en-CA" sz="1600" dirty="0"/>
              <a:t>The decapsulating node processes IOAM data field(s) from the punted packet.</a:t>
            </a:r>
          </a:p>
          <a:p>
            <a:pPr marL="457200" indent="-457200">
              <a:lnSpc>
                <a:spcPts val="1920"/>
              </a:lnSpc>
              <a:spcBef>
                <a:spcPts val="600"/>
              </a:spcBef>
              <a:buFont typeface="+mj-lt"/>
              <a:buAutoNum type="arabicPeriod"/>
            </a:pPr>
            <a:r>
              <a:rPr lang="en-CA" sz="1600" dirty="0"/>
              <a:t>The decapsulating node also pops the IOAM Indicator Label and the IOAM data field(s) from the MPLS encapsulation.</a:t>
            </a:r>
          </a:p>
          <a:p>
            <a:pPr marL="857250" lvl="1" indent="-457200">
              <a:lnSpc>
                <a:spcPts val="1920"/>
              </a:lnSpc>
              <a:spcBef>
                <a:spcPts val="600"/>
              </a:spcBef>
              <a:buFont typeface="+mj-lt"/>
              <a:buAutoNum type="alphaLcPeriod"/>
            </a:pPr>
            <a:r>
              <a:rPr lang="en-CA" sz="16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76200" y="102393"/>
            <a:ext cx="8991600" cy="599270"/>
          </a:xfrm>
        </p:spPr>
        <p:txBody>
          <a:bodyPr/>
          <a:lstStyle/>
          <a:p>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908659"/>
            <a:ext cx="5791200" cy="3631763"/>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a:t>
            </a:r>
          </a:p>
          <a:p>
            <a:r>
              <a:rPr lang="en-CA" sz="1000" dirty="0">
                <a:latin typeface="Courier" pitchFamily="2" charset="0"/>
              </a:rPr>
              <a:t>   |  </a:t>
            </a:r>
            <a:r>
              <a:rPr lang="en-CA" sz="1000" b="1" dirty="0" err="1">
                <a:latin typeface="Courier" pitchFamily="2" charset="0"/>
              </a:rPr>
              <a:t>HbH</a:t>
            </a:r>
            <a:r>
              <a:rPr lang="en-CA" sz="1000" b="1" dirty="0">
                <a:latin typeface="Courier" pitchFamily="2" charset="0"/>
              </a:rPr>
              <a:t> IOAM Indicator Label             </a:t>
            </a:r>
            <a:r>
              <a:rPr lang="en-CA" sz="1000" dirty="0">
                <a:latin typeface="Courier" pitchFamily="2" charset="0"/>
              </a:rPr>
              <a:t>| TC  |1|  TTL          |</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a:t>
            </a:r>
            <a:r>
              <a:rPr lang="en-CA" sz="1000" dirty="0" err="1">
                <a:latin typeface="Courier" pitchFamily="2" charset="0"/>
              </a:rPr>
              <a:t>HbH</a:t>
            </a:r>
            <a:r>
              <a:rPr lang="en-CA" sz="1000" dirty="0">
                <a:latin typeface="Courier" pitchFamily="2" charset="0"/>
              </a:rPr>
              <a:t>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9530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419100" y="9427"/>
            <a:ext cx="8305800" cy="599270"/>
          </a:xfrm>
        </p:spPr>
        <p:txBody>
          <a:bodyPr/>
          <a:lstStyle/>
          <a:p>
            <a:r>
              <a:rPr lang="en-CA" sz="2800" dirty="0">
                <a:solidFill>
                  <a:srgbClr val="0070C0"/>
                </a:solidFill>
                <a:latin typeface="Calibri Light" panose="020F0302020204030204" pitchFamily="34" charset="0"/>
                <a:cs typeface="Calibri Light" panose="020F0302020204030204" pitchFamily="34" charset="0"/>
              </a:rPr>
              <a:t>Example IOAM Header with SR-MPLS Encapsulation</a:t>
            </a:r>
            <a:endParaRPr lang="en-US" sz="28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641003"/>
            <a:ext cx="4533900" cy="415498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err="1">
                <a:latin typeface="Courier" pitchFamily="2" charset="0"/>
              </a:rPr>
              <a:t>HbH</a:t>
            </a:r>
            <a:r>
              <a:rPr lang="en-CA" sz="800" b="1" dirty="0">
                <a:latin typeface="Courier" pitchFamily="2" charset="0"/>
              </a:rPr>
              <a:t> 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Figure: IOAM Header with SR-MPLS Encapsulation</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2669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Review Comments</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Other Control Words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1"/>
            <a:ext cx="8153400" cy="3124200"/>
          </a:xfrm>
        </p:spPr>
        <p:txBody>
          <a:bodyPr/>
          <a:lstStyle/>
          <a:p>
            <a:pPr>
              <a:lnSpc>
                <a:spcPts val="2120"/>
              </a:lnSpc>
              <a:spcBef>
                <a:spcPts val="600"/>
              </a:spcBef>
            </a:pPr>
            <a:r>
              <a:rPr lang="en-CA" sz="2000" dirty="0">
                <a:latin typeface="Calibri" panose="020F0502020204030204" pitchFamily="34" charset="0"/>
                <a:cs typeface="Calibri" panose="020F0502020204030204" pitchFamily="34" charset="0"/>
              </a:rPr>
              <a:t>IOAM header is part of the MPLS </a:t>
            </a:r>
            <a:r>
              <a:rPr lang="en-CA" sz="2000" dirty="0"/>
              <a:t>encapsulation</a:t>
            </a:r>
            <a:r>
              <a:rPr lang="en-CA" sz="2000" dirty="0">
                <a:latin typeface="Calibri" panose="020F0502020204030204" pitchFamily="34" charset="0"/>
                <a:cs typeface="Calibri" panose="020F0502020204030204" pitchFamily="34" charset="0"/>
              </a:rPr>
              <a:t>, any other control word is added after the IOAM header in the data packet.</a:t>
            </a:r>
          </a:p>
          <a:p>
            <a:pPr>
              <a:lnSpc>
                <a:spcPts val="2120"/>
              </a:lnSpc>
              <a:spcBef>
                <a:spcPts val="600"/>
              </a:spcBef>
            </a:pPr>
            <a:r>
              <a:rPr lang="en-CA" sz="2000" dirty="0">
                <a:latin typeface="Calibri" panose="020F0502020204030204" pitchFamily="34" charset="0"/>
                <a:cs typeface="Calibri" panose="020F0502020204030204" pitchFamily="34" charset="0"/>
              </a:rPr>
              <a:t>The transit nodes process the IOAM data field(s) after the EOS in data packets.</a:t>
            </a:r>
          </a:p>
          <a:p>
            <a:pPr>
              <a:lnSpc>
                <a:spcPts val="2120"/>
              </a:lnSpc>
              <a:spcBef>
                <a:spcPts val="600"/>
              </a:spcBef>
            </a:pPr>
            <a:r>
              <a:rPr lang="en-CA" sz="2000" dirty="0">
                <a:latin typeface="Calibri" panose="020F0502020204030204" pitchFamily="34" charset="0"/>
                <a:cs typeface="Calibri" panose="020F0502020204030204" pitchFamily="34" charset="0"/>
              </a:rPr>
              <a:t>The decapsulating node removes the MPLS </a:t>
            </a:r>
            <a:r>
              <a:rPr lang="en-CA" sz="2000" dirty="0"/>
              <a:t>encapsulation</a:t>
            </a:r>
            <a:r>
              <a:rPr lang="en-CA" sz="2000" dirty="0">
                <a:latin typeface="Calibri" panose="020F0502020204030204" pitchFamily="34" charset="0"/>
                <a:cs typeface="Calibri" panose="020F0502020204030204" pitchFamily="34" charset="0"/>
              </a:rPr>
              <a:t> including the IOAM header and then processes the other control word following it.</a:t>
            </a:r>
          </a:p>
          <a:p>
            <a:pPr>
              <a:lnSpc>
                <a:spcPts val="2120"/>
              </a:lnSpc>
              <a:spcBef>
                <a:spcPts val="600"/>
              </a:spcBef>
            </a:pPr>
            <a:r>
              <a:rPr lang="en-CA" sz="2000" i="1" dirty="0">
                <a:latin typeface="Calibri" panose="020F0502020204030204" pitchFamily="34" charset="0"/>
                <a:cs typeface="Calibri" panose="020F0502020204030204" pitchFamily="34" charset="0"/>
              </a:rPr>
              <a:t>IOAM HDR Length </a:t>
            </a:r>
            <a:r>
              <a:rPr lang="en-CA" sz="2000" dirty="0">
                <a:latin typeface="Calibri" panose="020F0502020204030204" pitchFamily="34" charset="0"/>
                <a:cs typeface="Calibri" panose="020F0502020204030204" pitchFamily="34" charset="0"/>
              </a:rPr>
              <a:t>allows to find the Control word after the IOAM header.</a:t>
            </a:r>
          </a:p>
          <a:p>
            <a:pPr marL="0" indent="0">
              <a:lnSpc>
                <a:spcPts val="2120"/>
              </a:lnSpc>
              <a:spcBef>
                <a:spcPts val="600"/>
              </a:spcBef>
              <a:buNone/>
            </a:pPr>
            <a:endParaRPr lang="en-CA" sz="20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23</a:t>
            </a:fld>
            <a:endParaRPr lang="en-US" altLang="zh-CN" dirty="0"/>
          </a:p>
        </p:txBody>
      </p:sp>
    </p:spTree>
    <p:extLst>
      <p:ext uri="{BB962C8B-B14F-4D97-AF65-F5344CB8AC3E}">
        <p14:creationId xmlns:p14="http://schemas.microsoft.com/office/powerpoint/2010/main" val="399054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42880"/>
            <a:ext cx="9144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Example IOAM Header with Control Word [RFC4385]</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24</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905000" y="816375"/>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0070C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0070C0"/>
                </a:solidFill>
                <a:latin typeface="Courier" pitchFamily="2" charset="0"/>
              </a:rPr>
              <a:t>   |0 0 0 0| Specified by PW Encapsulation                         |   </a:t>
            </a:r>
          </a:p>
          <a:p>
            <a:r>
              <a:rPr lang="en-CA" sz="900" dirty="0">
                <a:solidFill>
                  <a:srgbClr val="0070C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Header with MPLS encapsulation and Control Word</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8656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0" y="0"/>
            <a:ext cx="8839200" cy="717589"/>
          </a:xfrm>
        </p:spPr>
        <p:txBody>
          <a:bodyPr/>
          <a:lstStyle/>
          <a:p>
            <a:r>
              <a:rPr lang="en-US" sz="3200" dirty="0">
                <a:solidFill>
                  <a:srgbClr val="0070C0"/>
                </a:solidFill>
                <a:latin typeface="Calibri Light" panose="020F0302020204030204" pitchFamily="34" charset="0"/>
                <a:cs typeface="Calibri Light" panose="020F0302020204030204" pitchFamily="34" charset="0"/>
              </a:rPr>
              <a:t>Example 1 - IOAM Header with </a:t>
            </a:r>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Control Word </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25</a:t>
            </a:fld>
            <a:endParaRPr lang="en-US" altLang="zh-CN" dirty="0"/>
          </a:p>
        </p:txBody>
      </p:sp>
      <p:sp>
        <p:nvSpPr>
          <p:cNvPr id="6" name="Rectangle 5">
            <a:extLst>
              <a:ext uri="{FF2B5EF4-FFF2-40B4-BE49-F238E27FC236}">
                <a16:creationId xmlns:a16="http://schemas.microsoft.com/office/drawing/2014/main" id="{E614F343-6DC2-A943-8496-BE1E2B6072CE}"/>
              </a:ext>
            </a:extLst>
          </p:cNvPr>
          <p:cNvSpPr/>
          <p:nvPr/>
        </p:nvSpPr>
        <p:spPr>
          <a:xfrm>
            <a:off x="2057400" y="717589"/>
            <a:ext cx="5257800" cy="4247317"/>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[F-Label(s)]                          | TC  |S|  TTL          |</a:t>
            </a:r>
          </a:p>
          <a:p>
            <a:r>
              <a:rPr lang="en-CA" sz="900" dirty="0">
                <a:latin typeface="Courier" pitchFamily="2" charset="0"/>
              </a:rPr>
              <a:t>   +-+-+-+-+-+-+-+-+-+-+-+-+-+-+-+-+-+-+-+-+-+-+-+-+-+-+-+-+-+-+-+-+</a:t>
            </a:r>
          </a:p>
          <a:p>
            <a:r>
              <a:rPr lang="en-CA" sz="900" dirty="0">
                <a:latin typeface="Courier" pitchFamily="2" charset="0"/>
              </a:rPr>
              <a:t>   | S-Label                               | TC  |S|  TTL          |</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0070C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a:t>
            </a:r>
            <a:r>
              <a:rPr lang="en-CA" sz="900" dirty="0">
                <a:solidFill>
                  <a:srgbClr val="0070C0"/>
                </a:solidFill>
                <a:latin typeface="Courier" pitchFamily="2" charset="0"/>
              </a:rPr>
              <a:t>|0 0 0 0| Sequence Number (</a:t>
            </a:r>
            <a:r>
              <a:rPr lang="en-CA" sz="900" dirty="0" err="1">
                <a:solidFill>
                  <a:srgbClr val="0070C0"/>
                </a:solidFill>
                <a:latin typeface="Courier" pitchFamily="2" charset="0"/>
              </a:rPr>
              <a:t>DetNet</a:t>
            </a:r>
            <a:r>
              <a:rPr lang="en-CA" sz="900" dirty="0">
                <a:solidFill>
                  <a:srgbClr val="0070C0"/>
                </a:solidFill>
                <a:latin typeface="Courier" pitchFamily="2" charset="0"/>
              </a:rPr>
              <a:t> Control Word)                 |</a:t>
            </a:r>
          </a:p>
          <a:p>
            <a:r>
              <a:rPr lang="en-CA" sz="900" dirty="0">
                <a:solidFill>
                  <a:srgbClr val="0070C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r>
              <a:rPr lang="en-CA" sz="900" dirty="0" err="1">
                <a:latin typeface="Courier" pitchFamily="2" charset="0"/>
              </a:rPr>
              <a:t>DetNet</a:t>
            </a:r>
            <a:r>
              <a:rPr lang="en-CA" sz="900" dirty="0">
                <a:latin typeface="Courier" pitchFamily="2" charset="0"/>
              </a:rPr>
              <a:t> Flow                                   ~</a:t>
            </a:r>
          </a:p>
          <a:p>
            <a:r>
              <a:rPr lang="en-CA" sz="900" dirty="0">
                <a:latin typeface="Courier" pitchFamily="2" charset="0"/>
              </a:rPr>
              <a:t>   ~                 Payload Packet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Header with MPLS Encapsulation with </a:t>
            </a:r>
            <a:r>
              <a:rPr lang="en-CA" sz="900" dirty="0" err="1">
                <a:latin typeface="Courier" pitchFamily="2" charset="0"/>
              </a:rPr>
              <a:t>DetNet</a:t>
            </a:r>
            <a:endParaRPr lang="en-CA" sz="900" dirty="0">
              <a:latin typeface="Courier" pitchFamily="2"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1B6980D-C5FD-DD49-B23C-35E646344467}"/>
              </a:ext>
            </a:extLst>
          </p:cNvPr>
          <p:cNvSpPr/>
          <p:nvPr/>
        </p:nvSpPr>
        <p:spPr>
          <a:xfrm>
            <a:off x="129909" y="4253032"/>
            <a:ext cx="1736496" cy="600164"/>
          </a:xfrm>
          <a:prstGeom prst="rect">
            <a:avLst/>
          </a:prstGeom>
        </p:spPr>
        <p:txBody>
          <a:bodyPr wrap="square">
            <a:spAutoFit/>
          </a:bodyPr>
          <a:lstStyle/>
          <a:p>
            <a:pPr marL="171450" indent="-171450">
              <a:buFont typeface="Arial" panose="020B0604020202020204" pitchFamily="34" charset="0"/>
              <a:buChar char="•"/>
            </a:pPr>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0119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0" y="0"/>
            <a:ext cx="9144000" cy="717589"/>
          </a:xfrm>
        </p:spPr>
        <p:txBody>
          <a:bodyPr/>
          <a:lstStyle/>
          <a:p>
            <a:r>
              <a:rPr lang="en-US" sz="3200" dirty="0">
                <a:solidFill>
                  <a:srgbClr val="0070C0"/>
                </a:solidFill>
                <a:latin typeface="Calibri Light" panose="020F0302020204030204" pitchFamily="34" charset="0"/>
                <a:cs typeface="Calibri Light" panose="020F0302020204030204" pitchFamily="34" charset="0"/>
              </a:rPr>
              <a:t>Example 2 - IOAM Header with </a:t>
            </a:r>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Control Word</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26</a:t>
            </a:fld>
            <a:endParaRPr lang="en-US" altLang="zh-CN" dirty="0"/>
          </a:p>
        </p:txBody>
      </p:sp>
      <p:sp>
        <p:nvSpPr>
          <p:cNvPr id="6" name="Rectangle 5">
            <a:extLst>
              <a:ext uri="{FF2B5EF4-FFF2-40B4-BE49-F238E27FC236}">
                <a16:creationId xmlns:a16="http://schemas.microsoft.com/office/drawing/2014/main" id="{E614F343-6DC2-A943-8496-BE1E2B6072CE}"/>
              </a:ext>
            </a:extLst>
          </p:cNvPr>
          <p:cNvSpPr/>
          <p:nvPr/>
        </p:nvSpPr>
        <p:spPr>
          <a:xfrm>
            <a:off x="2057400" y="590550"/>
            <a:ext cx="4648200" cy="4524315"/>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[F-Label(s)]                          | TC  |S|  TTL          |</a:t>
            </a:r>
          </a:p>
          <a:p>
            <a:r>
              <a:rPr lang="en-CA" sz="800" dirty="0">
                <a:latin typeface="Courier" pitchFamily="2" charset="0"/>
              </a:rPr>
              <a:t>   +-+-+-+-+-+-+-+-+-+-+-+-+-+-+-+-+-+-+-+-+-+-+-+-+-+-+-+-+-+-+-+-+</a:t>
            </a:r>
          </a:p>
          <a:p>
            <a:r>
              <a:rPr lang="en-CA" sz="800" dirty="0">
                <a:latin typeface="Courier" pitchFamily="2" charset="0"/>
              </a:rPr>
              <a:t>   | A-Label                               | TC  |S|  TTL          |</a:t>
            </a:r>
          </a:p>
          <a:p>
            <a:r>
              <a:rPr lang="en-CA" sz="800" dirty="0">
                <a:latin typeface="Courier" pitchFamily="2" charset="0"/>
              </a:rPr>
              <a:t>   +-+-+-+-+-+-+-+-+-+-+-+-+-+-+-+-+-+-+-+-+-+-+-+-+-+-+-+-+-+-+-+-+</a:t>
            </a:r>
          </a:p>
          <a:p>
            <a:r>
              <a:rPr lang="en-CA" sz="800" dirty="0">
                <a:solidFill>
                  <a:srgbClr val="C00000"/>
                </a:solidFill>
                <a:latin typeface="Courier" pitchFamily="2" charset="0"/>
              </a:rPr>
              <a:t>   </a:t>
            </a:r>
            <a:r>
              <a:rPr lang="en-CA" sz="800" dirty="0">
                <a:solidFill>
                  <a:srgbClr val="0070C0"/>
                </a:solidFill>
                <a:latin typeface="Courier" pitchFamily="2" charset="0"/>
              </a:rPr>
              <a:t>|0 0 0 0| Sequence Number (</a:t>
            </a:r>
            <a:r>
              <a:rPr lang="en-CA" sz="800" dirty="0" err="1">
                <a:solidFill>
                  <a:srgbClr val="0070C0"/>
                </a:solidFill>
                <a:latin typeface="Courier" pitchFamily="2" charset="0"/>
              </a:rPr>
              <a:t>DetNet</a:t>
            </a:r>
            <a:r>
              <a:rPr lang="en-CA" sz="800" dirty="0">
                <a:solidFill>
                  <a:srgbClr val="0070C0"/>
                </a:solidFill>
                <a:latin typeface="Courier" pitchFamily="2" charset="0"/>
              </a:rPr>
              <a:t> Control Word)                 |</a:t>
            </a:r>
          </a:p>
          <a:p>
            <a:r>
              <a:rPr lang="en-CA" sz="800" dirty="0">
                <a:latin typeface="Courier" pitchFamily="2" charset="0"/>
              </a:rPr>
              <a:t>   +-+-+-+-+-+-+-+-+-+-+-+-+-+-+-+-+-+-+-+-+-+-+-+-+-+-+-+-+-+-+-+-+</a:t>
            </a:r>
          </a:p>
          <a:p>
            <a:r>
              <a:rPr lang="en-CA" sz="800" dirty="0">
                <a:latin typeface="Courier" pitchFamily="2" charset="0"/>
              </a:rPr>
              <a:t>   | [F-Label(s)]                          | TC  |S|  TTL          |</a:t>
            </a:r>
          </a:p>
          <a:p>
            <a:r>
              <a:rPr lang="en-CA" sz="800" dirty="0">
                <a:latin typeface="Courier" pitchFamily="2" charset="0"/>
              </a:rPr>
              <a:t>   +-+-+-+-+-+-+-+-+-+-+-+-+-+-+-+-+-+-+-+-+-+-+-+-+-+-+-+-+-+-+-+-+</a:t>
            </a:r>
          </a:p>
          <a:p>
            <a:r>
              <a:rPr lang="en-CA" sz="800" dirty="0">
                <a:latin typeface="Courier" pitchFamily="2" charset="0"/>
              </a:rPr>
              <a:t>   | S-Label                               | TC  |S|  TTL          |</a:t>
            </a:r>
          </a:p>
          <a:p>
            <a:r>
              <a:rPr lang="en-CA" sz="800" dirty="0">
                <a:latin typeface="Courier" pitchFamily="2" charset="0"/>
              </a:rPr>
              <a:t>   +-+-+-+-+-+-+-+-+-+-+-+-+-+-+-+-+-+-+-+-+-+-+-+-+-+-+-+-+-+-+-+-+</a:t>
            </a:r>
          </a:p>
          <a:p>
            <a:r>
              <a:rPr lang="en-CA" sz="800" dirty="0">
                <a:latin typeface="Courier" pitchFamily="2" charset="0"/>
              </a:rPr>
              <a:t>   | IOAM Indicator Label                  | TC  |1|  TTL          |</a:t>
            </a:r>
          </a:p>
          <a:p>
            <a:r>
              <a:rPr lang="en-CA" sz="800" dirty="0">
                <a:latin typeface="Courier" pitchFamily="2" charset="0"/>
              </a:rPr>
              <a:t>   +-+-+-+-+-+-+-+-+-+-+-+-+-+-+-+-+-+-+-+-+-+-+-+-+-+-+-+-+-+-+-+-+&lt;-+</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a:t>
            </a:r>
          </a:p>
          <a:p>
            <a:r>
              <a:rPr lang="en-CA" sz="800" dirty="0">
                <a:latin typeface="Courier" pitchFamily="2" charset="0"/>
              </a:rPr>
              <a:t>   +-+-+-+-+-+-+-+-+-+-+-+-+-+-+-+-+-+-+-+-+-+-+-+-+-+-+-+-+-+-+-+-+  |</a:t>
            </a:r>
          </a:p>
          <a:p>
            <a:r>
              <a:rPr lang="en-CA" sz="800" dirty="0">
                <a:latin typeface="Courier" pitchFamily="2" charset="0"/>
              </a:rPr>
              <a:t>   | Reserved      | Block Number  | IOAM-OPT-Type |</a:t>
            </a:r>
            <a:r>
              <a:rPr lang="en-CA" sz="800" dirty="0">
                <a:solidFill>
                  <a:srgbClr val="0070C0"/>
                </a:solidFill>
                <a:latin typeface="Courier" pitchFamily="2" charset="0"/>
              </a:rPr>
              <a:t>IOAM HDR Length</a:t>
            </a:r>
            <a:r>
              <a:rPr lang="en-CA" sz="800" dirty="0">
                <a:latin typeface="Courier" pitchFamily="2" charset="0"/>
              </a:rPr>
              <a:t>|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solidFill>
                  <a:srgbClr val="C00000"/>
                </a:solidFill>
                <a:latin typeface="Courier" pitchFamily="2" charset="0"/>
              </a:rPr>
              <a:t>   </a:t>
            </a:r>
            <a:r>
              <a:rPr lang="en-CA" sz="800" dirty="0">
                <a:solidFill>
                  <a:srgbClr val="0070C0"/>
                </a:solidFill>
                <a:latin typeface="Courier" pitchFamily="2" charset="0"/>
              </a:rPr>
              <a:t>|0 0 0 0| Sequence Number (</a:t>
            </a:r>
            <a:r>
              <a:rPr lang="en-CA" sz="800" dirty="0" err="1">
                <a:solidFill>
                  <a:srgbClr val="0070C0"/>
                </a:solidFill>
                <a:latin typeface="Courier" pitchFamily="2" charset="0"/>
              </a:rPr>
              <a:t>DetNet</a:t>
            </a:r>
            <a:r>
              <a:rPr lang="en-CA" sz="800" dirty="0">
                <a:solidFill>
                  <a:srgbClr val="0070C0"/>
                </a:solidFill>
                <a:latin typeface="Courier" pitchFamily="2" charset="0"/>
              </a:rPr>
              <a:t> Control Word)                 |</a:t>
            </a:r>
          </a:p>
          <a:p>
            <a:r>
              <a:rPr lang="en-CA" sz="800" dirty="0">
                <a:solidFill>
                  <a:srgbClr val="0070C0"/>
                </a:solidFill>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r>
              <a:rPr lang="en-CA" sz="800" dirty="0" err="1">
                <a:latin typeface="Courier" pitchFamily="2" charset="0"/>
              </a:rPr>
              <a:t>DetNet</a:t>
            </a:r>
            <a:r>
              <a:rPr lang="en-CA" sz="800" dirty="0">
                <a:latin typeface="Courier" pitchFamily="2" charset="0"/>
              </a:rPr>
              <a:t> Flow                                   ~</a:t>
            </a:r>
          </a:p>
          <a:p>
            <a:r>
              <a:rPr lang="en-CA" sz="800" dirty="0">
                <a:latin typeface="Courier" pitchFamily="2" charset="0"/>
              </a:rPr>
              <a:t>   ~                 Payload Packet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a:t>
            </a:r>
          </a:p>
          <a:p>
            <a:r>
              <a:rPr lang="en-CA" sz="800" dirty="0">
                <a:latin typeface="Courier" pitchFamily="2" charset="0"/>
              </a:rPr>
              <a:t>       Figure: IOAM Header with MPLS Encapsulation with </a:t>
            </a:r>
            <a:r>
              <a:rPr lang="en-CA" sz="800" dirty="0" err="1">
                <a:latin typeface="Courier" pitchFamily="2" charset="0"/>
              </a:rPr>
              <a:t>DetNet</a:t>
            </a:r>
            <a:endParaRPr lang="en-CA" sz="800" dirty="0">
              <a:latin typeface="Courier" pitchFamily="2"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1B6980D-C5FD-DD49-B23C-35E646344467}"/>
              </a:ext>
            </a:extLst>
          </p:cNvPr>
          <p:cNvSpPr/>
          <p:nvPr/>
        </p:nvSpPr>
        <p:spPr>
          <a:xfrm>
            <a:off x="129909" y="4253032"/>
            <a:ext cx="1736496" cy="600164"/>
          </a:xfrm>
          <a:prstGeom prst="rect">
            <a:avLst/>
          </a:prstGeom>
        </p:spPr>
        <p:txBody>
          <a:bodyPr wrap="square">
            <a:spAutoFit/>
          </a:bodyPr>
          <a:lstStyle/>
          <a:p>
            <a:pPr marL="171450" indent="-171450">
              <a:buFont typeface="Arial" panose="020B0604020202020204" pitchFamily="34" charset="0"/>
              <a:buChar char="•"/>
            </a:pPr>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5673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285008" y="17653"/>
            <a:ext cx="8839200" cy="717589"/>
          </a:xfrm>
        </p:spPr>
        <p:txBody>
          <a:bodyPr/>
          <a:lstStyle/>
          <a:p>
            <a:r>
              <a:rPr lang="en-US" sz="3000" dirty="0">
                <a:solidFill>
                  <a:srgbClr val="0070C0"/>
                </a:solidFill>
                <a:latin typeface="Calibri Light" panose="020F0302020204030204" pitchFamily="34" charset="0"/>
                <a:cs typeface="Calibri Light" panose="020F0302020204030204" pitchFamily="34" charset="0"/>
              </a:rPr>
              <a:t>Example IOAM Header with Generic Delivery Functions</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27</a:t>
            </a:fld>
            <a:endParaRPr lang="en-US" altLang="zh-CN" dirty="0"/>
          </a:p>
        </p:txBody>
      </p:sp>
      <p:sp>
        <p:nvSpPr>
          <p:cNvPr id="6" name="Rectangle 5">
            <a:extLst>
              <a:ext uri="{FF2B5EF4-FFF2-40B4-BE49-F238E27FC236}">
                <a16:creationId xmlns:a16="http://schemas.microsoft.com/office/drawing/2014/main" id="{E614F343-6DC2-A943-8496-BE1E2B6072CE}"/>
              </a:ext>
            </a:extLst>
          </p:cNvPr>
          <p:cNvSpPr/>
          <p:nvPr/>
        </p:nvSpPr>
        <p:spPr>
          <a:xfrm>
            <a:off x="2590800" y="793671"/>
            <a:ext cx="5486400" cy="3831818"/>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0070C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0070C0"/>
                </a:solidFill>
                <a:latin typeface="Courier" pitchFamily="2" charset="0"/>
              </a:rPr>
              <a:t>   |0 0 0 0| </a:t>
            </a:r>
            <a:r>
              <a:rPr lang="en-CA" sz="900" dirty="0" err="1">
                <a:solidFill>
                  <a:srgbClr val="0070C0"/>
                </a:solidFill>
                <a:latin typeface="Courier" pitchFamily="2" charset="0"/>
              </a:rPr>
              <a:t>Rsved</a:t>
            </a:r>
            <a:r>
              <a:rPr lang="en-CA" sz="900" dirty="0">
                <a:solidFill>
                  <a:srgbClr val="0070C0"/>
                </a:solidFill>
                <a:latin typeface="Courier" pitchFamily="2" charset="0"/>
              </a:rPr>
              <a:t> | This Header   | Header Length | Next Header   |</a:t>
            </a:r>
          </a:p>
          <a:p>
            <a:r>
              <a:rPr lang="en-CA" sz="900" dirty="0">
                <a:solidFill>
                  <a:srgbClr val="0070C0"/>
                </a:solidFill>
                <a:latin typeface="Courier" pitchFamily="2" charset="0"/>
              </a:rPr>
              <a:t>   +-+-+-+-+-+-+-+-+-+-+-+-+-+-+-+-+-+-+-+-+-+-+-+-+-+-+-+-+-+-+-+-+</a:t>
            </a:r>
          </a:p>
          <a:p>
            <a:r>
              <a:rPr lang="en-CA" sz="900" dirty="0">
                <a:solidFill>
                  <a:srgbClr val="0070C0"/>
                </a:solidFill>
                <a:latin typeface="Courier" pitchFamily="2" charset="0"/>
              </a:rPr>
              <a:t>   ~              Variable field per “This header”                 ~</a:t>
            </a:r>
          </a:p>
          <a:p>
            <a:r>
              <a:rPr lang="en-CA" sz="900" dirty="0">
                <a:solidFill>
                  <a:srgbClr val="0070C0"/>
                </a:solidFill>
                <a:latin typeface="Courier" pitchFamily="2" charset="0"/>
              </a:rPr>
              <a:t>   +-+-+-+-+-+-+-+-+-+-+-+-+-+-+-+-+-+-+-+-+-+-+-+-+-+-+-+-+-+-+-+-+</a:t>
            </a:r>
          </a:p>
          <a:p>
            <a:r>
              <a:rPr lang="en-CA" sz="900" dirty="0">
                <a:solidFill>
                  <a:srgbClr val="C00000"/>
                </a:solidFill>
                <a:latin typeface="Courier" pitchFamily="2" charset="0"/>
              </a:rPr>
              <a:t>  </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Packet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Figure: IOAM Header with MPLS Encapsulation with Generic Delivery Functions</a:t>
            </a:r>
            <a:endParaRPr lang="en-CA" sz="900" dirty="0">
              <a:latin typeface="Courier" pitchFamily="2"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AF26C24A-B63C-7045-B4DF-BFCC4C5A3608}"/>
              </a:ext>
            </a:extLst>
          </p:cNvPr>
          <p:cNvSpPr/>
          <p:nvPr/>
        </p:nvSpPr>
        <p:spPr>
          <a:xfrm>
            <a:off x="114300" y="3556640"/>
            <a:ext cx="2476500" cy="1015663"/>
          </a:xfrm>
          <a:prstGeom prst="rect">
            <a:avLst/>
          </a:prstGeom>
        </p:spPr>
        <p:txBody>
          <a:bodyPr wrap="square">
            <a:spAutoFit/>
          </a:bodyPr>
          <a:lstStyle/>
          <a:p>
            <a:pPr marL="171450" indent="-171450">
              <a:buFont typeface="Arial" panose="020B0604020202020204" pitchFamily="34" charset="0"/>
              <a:buChar char="•"/>
            </a:pPr>
            <a:r>
              <a:rPr lang="en-US" sz="1000" dirty="0">
                <a:hlinkClick r:id="rId2"/>
              </a:rPr>
              <a:t>https://datatracker.ietf.org/doc/draft-zzhang-intarea-generic-delivery-functions/</a:t>
            </a: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GDF Ingress/Egress Nodes only.</a:t>
            </a:r>
          </a:p>
          <a:p>
            <a:pPr marL="171450" indent="-171450">
              <a:buFont typeface="Arial" panose="020B0604020202020204" pitchFamily="34" charset="0"/>
              <a:buChar char="•"/>
            </a:pPr>
            <a:r>
              <a:rPr lang="en-US" sz="1000" dirty="0"/>
              <a:t>GDF has no Hop-by-hop processing</a:t>
            </a:r>
          </a:p>
        </p:txBody>
      </p:sp>
    </p:spTree>
    <p:extLst>
      <p:ext uri="{BB962C8B-B14F-4D97-AF65-F5344CB8AC3E}">
        <p14:creationId xmlns:p14="http://schemas.microsoft.com/office/powerpoint/2010/main" val="2803628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96999"/>
            <a:ext cx="9144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IOAM Header with Another ACH</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843434"/>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0070C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a:t>
            </a:r>
            <a:r>
              <a:rPr lang="en-CA" sz="900" dirty="0">
                <a:solidFill>
                  <a:srgbClr val="0070C0"/>
                </a:solidFill>
                <a:latin typeface="Courier" pitchFamily="2" charset="0"/>
              </a:rPr>
              <a:t>|0 0 0 1|Version| Reserved      | Channel Type                  |</a:t>
            </a:r>
          </a:p>
          <a:p>
            <a:r>
              <a:rPr lang="en-CA" sz="900" dirty="0">
                <a:solidFill>
                  <a:srgbClr val="0070C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Header with MPLS Encapsulation with Another ACH</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192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29</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07F7-DB3A-6445-92A9-566917C37FB4}"/>
              </a:ext>
            </a:extLst>
          </p:cNvPr>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Draft Examples</a:t>
            </a:r>
            <a:endParaRPr lang="en-US" sz="3200" dirty="0"/>
          </a:p>
        </p:txBody>
      </p:sp>
      <p:sp>
        <p:nvSpPr>
          <p:cNvPr id="4" name="Footer Placeholder 3">
            <a:extLst>
              <a:ext uri="{FF2B5EF4-FFF2-40B4-BE49-F238E27FC236}">
                <a16:creationId xmlns:a16="http://schemas.microsoft.com/office/drawing/2014/main" id="{E6C86001-8481-C84B-A042-A7318C5B04A6}"/>
              </a:ext>
            </a:extLst>
          </p:cNvPr>
          <p:cNvSpPr>
            <a:spLocks noGrp="1"/>
          </p:cNvSpPr>
          <p:nvPr>
            <p:ph type="ftr" sz="quarter" idx="11"/>
          </p:nvPr>
        </p:nvSpPr>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671D8CF7-36B2-D945-91DA-240461A3D530}"/>
              </a:ext>
            </a:extLst>
          </p:cNvPr>
          <p:cNvSpPr>
            <a:spLocks noGrp="1"/>
          </p:cNvSpPr>
          <p:nvPr>
            <p:ph type="sldNum" sz="quarter" idx="12"/>
          </p:nvPr>
        </p:nvSpPr>
        <p:spPr/>
        <p:txBody>
          <a:bodyPr/>
          <a:lstStyle/>
          <a:p>
            <a:pPr>
              <a:defRPr/>
            </a:pPr>
            <a:fld id="{BD6E0F59-1DD8-40FC-9C92-B6295CBA6CCA}" type="slidenum">
              <a:rPr lang="en-US" altLang="zh-CN" smtClean="0"/>
              <a:pPr>
                <a:defRPr/>
              </a:pPr>
              <a:t>30</a:t>
            </a:fld>
            <a:endParaRPr lang="en-US" altLang="zh-CN"/>
          </a:p>
        </p:txBody>
      </p:sp>
      <p:sp>
        <p:nvSpPr>
          <p:cNvPr id="6" name="Rectangle 5">
            <a:extLst>
              <a:ext uri="{FF2B5EF4-FFF2-40B4-BE49-F238E27FC236}">
                <a16:creationId xmlns:a16="http://schemas.microsoft.com/office/drawing/2014/main" id="{C20967AB-2779-D848-8775-51D4A949B4D7}"/>
              </a:ext>
            </a:extLst>
          </p:cNvPr>
          <p:cNvSpPr/>
          <p:nvPr/>
        </p:nvSpPr>
        <p:spPr>
          <a:xfrm>
            <a:off x="266307" y="857250"/>
            <a:ext cx="4534293" cy="2585323"/>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&lt;--\</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F-Label(s)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A-Label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Control Word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 F-Label(s) ]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data plane</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  MPLS Encapsulation</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S-Label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Control Word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&lt;--/</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Flow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Payload  Packet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US" sz="900" dirty="0">
              <a:latin typeface="Courier" pitchFamily="2" charset="0"/>
            </a:endParaRPr>
          </a:p>
        </p:txBody>
      </p:sp>
      <p:sp>
        <p:nvSpPr>
          <p:cNvPr id="7" name="Rectangle 6">
            <a:extLst>
              <a:ext uri="{FF2B5EF4-FFF2-40B4-BE49-F238E27FC236}">
                <a16:creationId xmlns:a16="http://schemas.microsoft.com/office/drawing/2014/main" id="{7F774C87-9477-FB46-8442-69F405517AAC}"/>
              </a:ext>
            </a:extLst>
          </p:cNvPr>
          <p:cNvSpPr/>
          <p:nvPr/>
        </p:nvSpPr>
        <p:spPr>
          <a:xfrm>
            <a:off x="4247953" y="2750300"/>
            <a:ext cx="4610493" cy="1754326"/>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&lt;--\</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 F-Label(s) ]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data plane</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S-Label              |    |  MPLS encapsulation</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Control Word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&lt;--/</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Flow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Payload  Packet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US" sz="900" dirty="0">
              <a:latin typeface="Courier" pitchFamily="2" charset="0"/>
            </a:endParaRPr>
          </a:p>
        </p:txBody>
      </p:sp>
      <p:sp>
        <p:nvSpPr>
          <p:cNvPr id="8" name="Rectangle 7">
            <a:extLst>
              <a:ext uri="{FF2B5EF4-FFF2-40B4-BE49-F238E27FC236}">
                <a16:creationId xmlns:a16="http://schemas.microsoft.com/office/drawing/2014/main" id="{1794C68A-6915-4143-B1AA-507639CEF4CA}"/>
              </a:ext>
            </a:extLst>
          </p:cNvPr>
          <p:cNvSpPr/>
          <p:nvPr/>
        </p:nvSpPr>
        <p:spPr>
          <a:xfrm>
            <a:off x="263165" y="4373821"/>
            <a:ext cx="3336696" cy="261610"/>
          </a:xfrm>
          <a:prstGeom prst="rect">
            <a:avLst/>
          </a:prstGeom>
        </p:spPr>
        <p:txBody>
          <a:bodyPr wrap="square">
            <a:spAutoFit/>
          </a:bodyPr>
          <a:lstStyle/>
          <a:p>
            <a:pPr marL="171450" indent="-171450">
              <a:buFont typeface="Arial" panose="020B0604020202020204" pitchFamily="34" charset="0"/>
              <a:buChar char="•"/>
            </a:pPr>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099E41CA-21E8-664A-A8B2-DFA7AD69A38A}"/>
              </a:ext>
            </a:extLst>
          </p:cNvPr>
          <p:cNvSpPr/>
          <p:nvPr/>
        </p:nvSpPr>
        <p:spPr>
          <a:xfrm>
            <a:off x="4901045" y="1053828"/>
            <a:ext cx="4152900" cy="707886"/>
          </a:xfrm>
          <a:prstGeom prst="rect">
            <a:avLst/>
          </a:prstGeom>
          <a:solidFill>
            <a:schemeClr val="accent6">
              <a:lumMod val="20000"/>
              <a:lumOff val="80000"/>
            </a:schemeClr>
          </a:solidFill>
        </p:spPr>
        <p:txBody>
          <a:bodyPr wrap="square">
            <a:spAutoFit/>
          </a:bodyPr>
          <a:lstStyle/>
          <a:p>
            <a:r>
              <a:rPr lang="en-CA" sz="800" dirty="0">
                <a:latin typeface="Courier" pitchFamily="2" charset="0"/>
              </a:rPr>
              <a:t>0                   1                   2                   3</a:t>
            </a:r>
          </a:p>
          <a:p>
            <a:r>
              <a:rPr lang="en-CA" sz="800" dirty="0">
                <a:latin typeface="Courier" pitchFamily="2" charset="0"/>
              </a:rPr>
              <a:t>0 1 2 3 4 5 6 7 8 9 0 1 2 3 4 5 6 7 8 9 0 1 2 3 4 5 6 7 8 9 0 1</a:t>
            </a:r>
          </a:p>
          <a:p>
            <a:r>
              <a:rPr lang="en-CA" sz="800" dirty="0">
                <a:latin typeface="Courier" pitchFamily="2" charset="0"/>
              </a:rPr>
              <a:t>+-+-+-+-+-+-+-+-+-+-+-+-+-+-+-+-+-+-+-+-+-+-+-+-+-+-+-+-+-+-+-+-+</a:t>
            </a:r>
          </a:p>
          <a:p>
            <a:r>
              <a:rPr lang="en-CA" sz="800" dirty="0">
                <a:latin typeface="Courier" pitchFamily="2" charset="0"/>
              </a:rPr>
              <a:t>|0 0 0 0|                Sequence Number                        |</a:t>
            </a:r>
          </a:p>
          <a:p>
            <a:r>
              <a:rPr lang="en-CA" sz="800" dirty="0">
                <a:latin typeface="Courier" pitchFamily="2" charset="0"/>
              </a:rPr>
              <a:t>+-+-+-+-+-+-+-+-+-+-+-+-+-+-+-+-+-+-+-+-+-+-+-+-+-+-+-+-+-+-+-+-+</a:t>
            </a:r>
          </a:p>
        </p:txBody>
      </p:sp>
    </p:spTree>
    <p:extLst>
      <p:ext uri="{BB962C8B-B14F-4D97-AF65-F5344CB8AC3E}">
        <p14:creationId xmlns:p14="http://schemas.microsoft.com/office/powerpoint/2010/main" val="369075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IOAM Header</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155156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00200" y="1031216"/>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08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
        <p:nvSpPr>
          <p:cNvPr id="6" name="Rectangle 5">
            <a:extLst>
              <a:ext uri="{FF2B5EF4-FFF2-40B4-BE49-F238E27FC236}">
                <a16:creationId xmlns:a16="http://schemas.microsoft.com/office/drawing/2014/main" id="{633B0DEE-E361-1046-85F0-03B8346DB4B8}"/>
              </a:ext>
            </a:extLst>
          </p:cNvPr>
          <p:cNvSpPr/>
          <p:nvPr/>
        </p:nvSpPr>
        <p:spPr>
          <a:xfrm>
            <a:off x="571500" y="4278775"/>
            <a:ext cx="8000999" cy="307777"/>
          </a:xfrm>
          <a:prstGeom prst="rect">
            <a:avLst/>
          </a:prstGeom>
        </p:spPr>
        <p:txBody>
          <a:bodyPr wrap="square">
            <a:spAutoFit/>
          </a:bodyPr>
          <a:lstStyle/>
          <a:p>
            <a:r>
              <a:rPr lang="en-US" sz="1400" dirty="0"/>
              <a:t>https://</a:t>
            </a:r>
            <a:r>
              <a:rPr lang="en-US" sz="1400" dirty="0" err="1"/>
              <a:t>www.iana.org</a:t>
            </a:r>
            <a:r>
              <a:rPr lang="en-US" sz="1400" dirty="0"/>
              <a:t>/assignments/g-ach-parameters/</a:t>
            </a:r>
            <a:r>
              <a:rPr lang="en-US" sz="1400" dirty="0" err="1"/>
              <a:t>g-ach-parameters.xhtml#mpls-g-ach-types</a:t>
            </a:r>
            <a:endParaRPr lang="en-US" sz="1400" dirty="0"/>
          </a:p>
        </p:txBody>
      </p:sp>
    </p:spTree>
    <p:extLst>
      <p:ext uri="{BB962C8B-B14F-4D97-AF65-F5344CB8AC3E}">
        <p14:creationId xmlns:p14="http://schemas.microsoft.com/office/powerpoint/2010/main" val="359166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533400" y="971550"/>
            <a:ext cx="8077200" cy="3257550"/>
          </a:xfrm>
        </p:spPr>
        <p:txBody>
          <a:bodyPr/>
          <a:lstStyle/>
          <a:p>
            <a:pPr>
              <a:lnSpc>
                <a:spcPts val="2320"/>
              </a:lnSpc>
              <a:spcBef>
                <a:spcPts val="600"/>
              </a:spcBef>
            </a:pPr>
            <a:r>
              <a:rPr lang="en-CA" sz="1600" dirty="0"/>
              <a:t>“IOAM Indicator Label” is used to indicate the presence of the IOAM data fields after EOS in the MPLS Encapsulation. How to process the IOAM data field(s) depends on the IOAM Option-Type. </a:t>
            </a:r>
          </a:p>
          <a:p>
            <a:pPr>
              <a:lnSpc>
                <a:spcPts val="2320"/>
              </a:lnSpc>
              <a:spcBef>
                <a:spcPts val="600"/>
              </a:spcBef>
            </a:pPr>
            <a:r>
              <a:rPr lang="en-CA" sz="1600" dirty="0"/>
              <a:t>Separate Indicator Labels are used for E2E IOAM (for edge nodes) and </a:t>
            </a:r>
            <a:r>
              <a:rPr lang="en-CA" sz="1600" dirty="0" err="1"/>
              <a:t>HbH</a:t>
            </a:r>
            <a:r>
              <a:rPr lang="en-CA" sz="1600" dirty="0"/>
              <a:t> IOAM (</a:t>
            </a:r>
            <a:r>
              <a:rPr lang="en-CA" sz="1600" i="1" dirty="0"/>
              <a:t>for edge and transit nodes</a:t>
            </a:r>
            <a:r>
              <a:rPr lang="en-CA" sz="1600" dirty="0"/>
              <a:t>) to optimize the IOAM processing on transit nodes when not needed.</a:t>
            </a:r>
          </a:p>
          <a:p>
            <a:pPr>
              <a:lnSpc>
                <a:spcPts val="2320"/>
              </a:lnSpc>
              <a:spcBef>
                <a:spcPts val="600"/>
              </a:spcBef>
            </a:pPr>
            <a:r>
              <a:rPr lang="en-CA" sz="1600" dirty="0"/>
              <a:t>In case of E2E IOAM, the IOAM Option-Type(s) in the data packets are processed on edge nodes only. The transit nodes ignore the IOAM Option-Type(s) carried by the data packets. </a:t>
            </a:r>
          </a:p>
          <a:p>
            <a:pPr>
              <a:lnSpc>
                <a:spcPts val="2320"/>
              </a:lnSpc>
              <a:spcBef>
                <a:spcPts val="600"/>
              </a:spcBef>
            </a:pPr>
            <a:r>
              <a:rPr lang="en-CA" sz="1600" dirty="0"/>
              <a:t>In case of </a:t>
            </a:r>
            <a:r>
              <a:rPr lang="en-CA" sz="1600" dirty="0" err="1"/>
              <a:t>HbH</a:t>
            </a:r>
            <a:r>
              <a:rPr lang="en-CA" sz="1600" dirty="0"/>
              <a:t> IOAM, the IOAM Option-Type(s) in the data packets are processed on transit and edge nodes. </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E2E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357648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76200" y="129372"/>
            <a:ext cx="89154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E2E 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95450" y="841584"/>
            <a:ext cx="5753100" cy="3631763"/>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a:t>
            </a:r>
          </a:p>
          <a:p>
            <a:r>
              <a:rPr lang="en-CA" sz="1000" dirty="0">
                <a:latin typeface="Courier" pitchFamily="2" charset="0"/>
              </a:rPr>
              <a:t>   |  </a:t>
            </a:r>
            <a:r>
              <a:rPr lang="en-CA" sz="1000" b="1" dirty="0">
                <a:latin typeface="Courier" pitchFamily="2" charset="0"/>
              </a:rPr>
              <a:t>E2E IOAM Indicator Label             </a:t>
            </a:r>
            <a:r>
              <a:rPr lang="en-CA" sz="1000" dirty="0">
                <a:latin typeface="Courier" pitchFamily="2" charset="0"/>
              </a:rPr>
              <a:t>| TC  |1|  TTL          |</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E2E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7446</TotalTime>
  <Words>3286</Words>
  <Application>Microsoft Macintosh PowerPoint</Application>
  <PresentationFormat>On-screen Show (16:9)</PresentationFormat>
  <Paragraphs>521</Paragraphs>
  <Slides>30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vt:lpstr>
      <vt:lpstr>Wingdings</vt:lpstr>
      <vt:lpstr>Default Design</vt:lpstr>
      <vt:lpstr>MPLS Data Plane Encapsulation for In-situ OAM Data</vt:lpstr>
      <vt:lpstr>Agenda</vt:lpstr>
      <vt:lpstr>Requirements and Scope</vt:lpstr>
      <vt:lpstr>PowerPoint Presentation</vt:lpstr>
      <vt:lpstr>IOAM Header with MPLS Encapsulation</vt:lpstr>
      <vt:lpstr>IOAM G-ACh Header</vt:lpstr>
      <vt:lpstr>IOAM Indicator Label</vt:lpstr>
      <vt:lpstr>PowerPoint Presentation</vt:lpstr>
      <vt:lpstr>E2E IOAM Header with MPLS Encapsulation</vt:lpstr>
      <vt:lpstr>E2E IOAM Indicator Label Allocation Methods</vt:lpstr>
      <vt:lpstr>E2E IOAM Indicator Label - Comparisons</vt:lpstr>
      <vt:lpstr>E2E IOAM Procedure</vt:lpstr>
      <vt:lpstr>PowerPoint Presentation</vt:lpstr>
      <vt:lpstr>HbH IOAM Header with MPLS Encapsulation</vt:lpstr>
      <vt:lpstr>HbH IOAM Indicator Label Allocation Methods</vt:lpstr>
      <vt:lpstr>HbH IOAM Indicator Label - Comparisons</vt:lpstr>
      <vt:lpstr>HbH IOAM Procedure</vt:lpstr>
      <vt:lpstr>HbH IOAM Header with MPLS Encapsulation</vt:lpstr>
      <vt:lpstr>Example IOAM Header with SR-MPLS Encapsulation</vt:lpstr>
      <vt:lpstr>Next Steps</vt:lpstr>
      <vt:lpstr>PowerPoint Presentation</vt:lpstr>
      <vt:lpstr>PowerPoint Presentation</vt:lpstr>
      <vt:lpstr>IOAM Header and Other Control Words</vt:lpstr>
      <vt:lpstr>Example IOAM Header with Control Word [RFC4385]</vt:lpstr>
      <vt:lpstr>Example 1 - IOAM Header with DetNet Control Word </vt:lpstr>
      <vt:lpstr>Example 2 - IOAM Header with DetNet Control Word</vt:lpstr>
      <vt:lpstr>Example IOAM Header with Generic Delivery Functions</vt:lpstr>
      <vt:lpstr>IOAM Header with Another ACH</vt:lpstr>
      <vt:lpstr>PowerPoint Presentation</vt:lpstr>
      <vt:lpstr>DetNet Draft Examples</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1659</cp:revision>
  <dcterms:created xsi:type="dcterms:W3CDTF">2010-06-30T04:12:48Z</dcterms:created>
  <dcterms:modified xsi:type="dcterms:W3CDTF">2021-01-19T21:59:44Z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