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3055" r:id="rId14"/>
    <p:sldId id="1670" r:id="rId15"/>
    <p:sldId id="1671" r:id="rId16"/>
    <p:sldId id="1649"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937"/>
    <p:restoredTop sz="93083" autoAdjust="0"/>
  </p:normalViewPr>
  <p:slideViewPr>
    <p:cSldViewPr>
      <p:cViewPr varScale="1">
        <p:scale>
          <a:sx n="149" d="100"/>
          <a:sy n="149" d="100"/>
        </p:scale>
        <p:origin x="184" y="7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5" name="Rectangle 5">
            <a:extLst>
              <a:ext uri="{FF2B5EF4-FFF2-40B4-BE49-F238E27FC236}">
                <a16:creationId xmlns:a16="http://schemas.microsoft.com/office/drawing/2014/main" id="{8A9CDA23-CCA9-F541-BE90-59F811F8F6B1}"/>
              </a:ext>
            </a:extLst>
          </p:cNvPr>
          <p:cNvSpPr>
            <a:spLocks noGrp="1" noChangeArrowheads="1"/>
          </p:cNvSpPr>
          <p:nvPr>
            <p:ph type="ftr" sz="quarter" idx="11"/>
          </p:nvPr>
        </p:nvSpPr>
        <p:spPr>
          <a:xfrm>
            <a:off x="3124200" y="4683919"/>
            <a:ext cx="2895600" cy="357188"/>
          </a:xfrm>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11320185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742011"/>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4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 Measurement test packet defined</a:t>
            </a:r>
          </a:p>
          <a:p>
            <a:pPr lvl="1"/>
            <a:r>
              <a:rPr lang="en-US" sz="1400" kern="0" dirty="0"/>
              <a:t>Hardware efficient counter-stamping</a:t>
            </a:r>
          </a:p>
          <a:p>
            <a:pPr lvl="2"/>
            <a:r>
              <a:rPr lang="en-US" sz="1400" kern="0" dirty="0"/>
              <a:t>Well-known locations for transmit and receive traffic counters</a:t>
            </a:r>
          </a:p>
          <a:p>
            <a:r>
              <a:rPr lang="en-US" sz="1400" kern="0" dirty="0"/>
              <a:t>Direct Measurement packet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 measurement test packets</a:t>
            </a:r>
          </a:p>
          <a:p>
            <a:r>
              <a:rPr lang="en-US" sz="1400" kern="0" dirty="0"/>
              <a:t>Does not modify existing STAMP procedure as different destination UDP port is used for direct measurement test packets</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185205"/>
            <a:ext cx="4241524" cy="4508927"/>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800" u="none" strike="noStrike" cap="none" normalizeH="0" baseline="0" dirty="0">
              <a:ln>
                <a:noFill/>
              </a:ln>
              <a:solidFill>
                <a:schemeClr val="bg2">
                  <a:lumMod val="50000"/>
                </a:schemeClr>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latin typeface="Courier" pitchFamily="2" charset="0"/>
              </a:rPr>
              <a:t>     Figure: Session-Reflector Direct Measurement Test Packet</a:t>
            </a:r>
            <a:endParaRPr kumimoji="0" lang="en-US" altLang="en-US" sz="1800" u="none" strike="noStrike" cap="none" normalizeH="0" baseline="0" dirty="0">
              <a:ln>
                <a:noFill/>
              </a:ln>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83" y="0"/>
            <a:ext cx="8001000" cy="857250"/>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57200" y="816665"/>
            <a:ext cx="8194766" cy="3778086"/>
          </a:xfrm>
        </p:spPr>
        <p:txBody>
          <a:bodyPr/>
          <a:lstStyle/>
          <a:p>
            <a:r>
              <a:rPr lang="en-US" sz="1200" dirty="0"/>
              <a:t>Session-Sender:</a:t>
            </a:r>
          </a:p>
          <a:p>
            <a:pPr lvl="1"/>
            <a:r>
              <a:rPr lang="en-US" sz="1200" dirty="0"/>
              <a:t>Hardware needs to load the test packet in write-able memory which is limited</a:t>
            </a:r>
          </a:p>
          <a:p>
            <a:pPr lvl="2"/>
            <a:r>
              <a:rPr lang="en-US" sz="1200" dirty="0"/>
              <a:t>With direct measurement TLV, counter may not be at fixed location</a:t>
            </a:r>
          </a:p>
          <a:p>
            <a:pPr lvl="2"/>
            <a:r>
              <a:rPr lang="en-US" sz="1200" dirty="0"/>
              <a:t>With direct measurement TLV, counter also deeper into the test packet at location (Eth 18, IPv6 40, UDP 8, STAMP 44, TLV Type 4, Total = 114 Byte)</a:t>
            </a:r>
          </a:p>
          <a:p>
            <a:pPr lvl="2"/>
            <a:r>
              <a:rPr lang="en-US" sz="1200" dirty="0"/>
              <a:t>Also need to include other </a:t>
            </a:r>
            <a:r>
              <a:rPr lang="en-US" sz="1200" dirty="0" err="1"/>
              <a:t>Encaps</a:t>
            </a:r>
            <a:r>
              <a:rPr lang="en-US" sz="1200" dirty="0"/>
              <a:t> / headers in location</a:t>
            </a:r>
          </a:p>
          <a:p>
            <a:pPr lvl="1"/>
            <a:r>
              <a:rPr lang="en-US" sz="1200" dirty="0"/>
              <a:t>Hardware also not capable to write both TS and Counter in the same test packet</a:t>
            </a:r>
          </a:p>
          <a:p>
            <a:pPr lvl="1"/>
            <a:r>
              <a:rPr lang="en-US" sz="1200" dirty="0">
                <a:solidFill>
                  <a:schemeClr val="tx2">
                    <a:lumMod val="60000"/>
                    <a:lumOff val="40000"/>
                  </a:schemeClr>
                </a:solidFill>
              </a:rPr>
              <a:t>Hardware also not capable to recompute UDP checksum</a:t>
            </a:r>
          </a:p>
          <a:p>
            <a:r>
              <a:rPr lang="en-US" sz="1200" dirty="0"/>
              <a:t>Session-Reflector:</a:t>
            </a:r>
          </a:p>
          <a:p>
            <a:pPr lvl="1"/>
            <a:r>
              <a:rPr lang="en-US" sz="1200" dirty="0"/>
              <a:t>Some test packets received from one session-sender with base test packet and some with LM TLV (along with other TLVs), hence need to parse EVERY received test packet to check if direct measurement TLV is present before punting the packet</a:t>
            </a:r>
          </a:p>
          <a:p>
            <a:pPr lvl="1"/>
            <a:r>
              <a:rPr lang="en-US" sz="1200" dirty="0"/>
              <a:t>Hardware needs to punt with receive TS or receive Counter</a:t>
            </a:r>
          </a:p>
          <a:p>
            <a:pPr lvl="1"/>
            <a:r>
              <a:rPr lang="en-US" sz="1200" dirty="0"/>
              <a:t>Hardware also not capable to punt with both TS and Counter for the same test packet</a:t>
            </a:r>
          </a:p>
          <a:p>
            <a:r>
              <a:rPr lang="en-US" sz="1200" dirty="0"/>
              <a:t>Separate UDP port + direct measurement packet format eliminate the complexity in Hardware</a:t>
            </a:r>
          </a:p>
          <a:p>
            <a:pPr lvl="1"/>
            <a:r>
              <a:rPr lang="en-US" sz="1200" dirty="0"/>
              <a:t>Counter at fixed location (Eth 18, IPv6 40, UDP 8, Seq 4, Total = 70 Byte), not deeper in the packet</a:t>
            </a:r>
          </a:p>
          <a:p>
            <a:pPr lvl="1"/>
            <a:endParaRPr lang="en-US" sz="1200" dirty="0"/>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586997" y="220458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462126" y="196884"/>
            <a:ext cx="8219748"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Loss Direct Measurement</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534103" y="2684799"/>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Traffic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783825"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4957175" y="1632921"/>
            <a:ext cx="3578944" cy="919804"/>
          </a:xfrm>
        </p:spPr>
        <p:txBody>
          <a:bodyPr/>
          <a:lstStyle/>
          <a:p>
            <a:r>
              <a:rPr lang="en-US" sz="1200" dirty="0"/>
              <a:t>Advertise extended TE metrics – link loss percentage</a:t>
            </a:r>
          </a:p>
          <a:p>
            <a:pPr lvl="1"/>
            <a:r>
              <a:rPr lang="en-US" sz="1000" dirty="0"/>
              <a:t>RFC 8570 (IS-IS)</a:t>
            </a:r>
          </a:p>
          <a:p>
            <a:pPr lvl="1"/>
            <a:r>
              <a:rPr lang="en-US" sz="1000" dirty="0"/>
              <a:t>RFC 7471 (OSPF)</a:t>
            </a:r>
          </a:p>
          <a:p>
            <a:pPr lvl="1"/>
            <a:r>
              <a:rPr lang="en-US" sz="10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230756" y="3439180"/>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8C1-E00C-9540-BBDE-60963DFE2927}"/>
              </a:ext>
            </a:extLst>
          </p:cNvPr>
          <p:cNvSpPr>
            <a:spLocks noGrp="1"/>
          </p:cNvSpPr>
          <p:nvPr>
            <p:ph type="title"/>
          </p:nvPr>
        </p:nvSpPr>
        <p:spPr>
          <a:xfrm>
            <a:off x="0" y="0"/>
            <a:ext cx="9144000" cy="857250"/>
          </a:xfrm>
        </p:spPr>
        <p:txBody>
          <a:bodyPr/>
          <a:lstStyle/>
          <a:p>
            <a:r>
              <a:rPr lang="en-US" sz="2800" dirty="0">
                <a:solidFill>
                  <a:srgbClr val="0070C0"/>
                </a:solidFill>
                <a:latin typeface="Calibri Light" panose="020F0302020204030204" pitchFamily="34" charset="0"/>
                <a:cs typeface="Calibri Light" panose="020F0302020204030204" pitchFamily="34" charset="0"/>
              </a:rPr>
              <a:t>Direct Measurement TLV vs. Direct Measurement Test Packet</a:t>
            </a:r>
          </a:p>
        </p:txBody>
      </p:sp>
      <p:sp>
        <p:nvSpPr>
          <p:cNvPr id="4" name="Footer Placeholder 3">
            <a:extLst>
              <a:ext uri="{FF2B5EF4-FFF2-40B4-BE49-F238E27FC236}">
                <a16:creationId xmlns:a16="http://schemas.microsoft.com/office/drawing/2014/main" id="{CB8D67C0-89E5-374E-B41C-9DEF915C2EEC}"/>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133C7FE1-4960-BC41-A460-DC72E1AC9389}"/>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8" name="Content Placeholder 7">
            <a:extLst>
              <a:ext uri="{FF2B5EF4-FFF2-40B4-BE49-F238E27FC236}">
                <a16:creationId xmlns:a16="http://schemas.microsoft.com/office/drawing/2014/main" id="{466A720A-6AD8-EC49-B5E6-EC81581B621A}"/>
              </a:ext>
            </a:extLst>
          </p:cNvPr>
          <p:cNvSpPr>
            <a:spLocks noGrp="1"/>
          </p:cNvSpPr>
          <p:nvPr>
            <p:ph idx="1"/>
          </p:nvPr>
        </p:nvSpPr>
        <p:spPr>
          <a:xfrm>
            <a:off x="254725" y="874514"/>
            <a:ext cx="4474029" cy="3394472"/>
          </a:xfrm>
          <a:ln>
            <a:solidFill>
              <a:schemeClr val="accent1"/>
            </a:solidFill>
          </a:ln>
        </p:spPr>
        <p:txBody>
          <a:bodyPr/>
          <a:lstStyle/>
          <a:p>
            <a:pPr marL="0" indent="0">
              <a:buNone/>
            </a:pPr>
            <a:r>
              <a:rPr lang="en-US" sz="1400" dirty="0"/>
              <a:t>Direct Measurement TLV </a:t>
            </a:r>
          </a:p>
          <a:p>
            <a:r>
              <a:rPr lang="en-US" sz="1400" dirty="0"/>
              <a:t>Suitable for collecting data packet counters from control plane (distributed forwarding plane)</a:t>
            </a:r>
          </a:p>
          <a:p>
            <a:r>
              <a:rPr lang="en-US" sz="1400" dirty="0"/>
              <a:t>Direct Measurement TLV supports </a:t>
            </a:r>
            <a:r>
              <a:rPr lang="en-US" sz="1400" b="1" dirty="0"/>
              <a:t>32-bit packet</a:t>
            </a:r>
            <a:r>
              <a:rPr lang="en-US" sz="1400" dirty="0"/>
              <a:t> counters</a:t>
            </a:r>
          </a:p>
          <a:p>
            <a:r>
              <a:rPr lang="en-US" sz="1400" dirty="0"/>
              <a:t>Does not support per-traffic class direct measurement</a:t>
            </a:r>
          </a:p>
        </p:txBody>
      </p:sp>
      <p:sp>
        <p:nvSpPr>
          <p:cNvPr id="9" name="Content Placeholder 7">
            <a:extLst>
              <a:ext uri="{FF2B5EF4-FFF2-40B4-BE49-F238E27FC236}">
                <a16:creationId xmlns:a16="http://schemas.microsoft.com/office/drawing/2014/main" id="{FA87E178-4F83-6041-AC6A-C4AD6FF8ED38}"/>
              </a:ext>
            </a:extLst>
          </p:cNvPr>
          <p:cNvSpPr txBox="1">
            <a:spLocks/>
          </p:cNvSpPr>
          <p:nvPr/>
        </p:nvSpPr>
        <p:spPr bwMode="auto">
          <a:xfrm>
            <a:off x="4724400" y="874514"/>
            <a:ext cx="4223658" cy="3394472"/>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400" kern="0" dirty="0"/>
              <a:t>Direct Measurement Test Packet</a:t>
            </a:r>
          </a:p>
          <a:p>
            <a:r>
              <a:rPr lang="en-US" sz="1400" kern="0" dirty="0"/>
              <a:t>Suitable for collecting data packet counters from hardware – inline counter-stamping</a:t>
            </a:r>
          </a:p>
          <a:p>
            <a:r>
              <a:rPr lang="en-US" sz="1400" kern="0" dirty="0"/>
              <a:t>Direct Measurement Test Packet supports </a:t>
            </a:r>
            <a:r>
              <a:rPr lang="en-US" sz="1400" b="1" kern="0" dirty="0"/>
              <a:t>64-bit</a:t>
            </a:r>
            <a:r>
              <a:rPr lang="en-US" sz="1400" kern="0" dirty="0"/>
              <a:t> </a:t>
            </a:r>
            <a:r>
              <a:rPr lang="en-US" sz="1400" b="1" kern="0" dirty="0"/>
              <a:t>packet and 64-bit byte </a:t>
            </a:r>
            <a:r>
              <a:rPr lang="en-US" sz="1400" kern="0" dirty="0"/>
              <a:t>counters</a:t>
            </a:r>
          </a:p>
          <a:p>
            <a:r>
              <a:rPr lang="en-US" sz="1400" kern="0" dirty="0"/>
              <a:t>Direct Measurement Test Packet identifies the block number of the counters – needed for alternate marking method (RFC 8321)</a:t>
            </a:r>
          </a:p>
          <a:p>
            <a:r>
              <a:rPr lang="en-US" sz="1400" kern="0" dirty="0"/>
              <a:t>Plan to add: per traffic-class counter collection (per traffic-class loss measurement) (Ok to drop best effort traffic)</a:t>
            </a:r>
          </a:p>
        </p:txBody>
      </p:sp>
    </p:spTree>
    <p:extLst>
      <p:ext uri="{BB962C8B-B14F-4D97-AF65-F5344CB8AC3E}">
        <p14:creationId xmlns:p14="http://schemas.microsoft.com/office/powerpoint/2010/main" val="671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dirty="0"/>
          </a:p>
        </p:txBody>
      </p:sp>
    </p:spTree>
    <p:extLst>
      <p:ext uri="{BB962C8B-B14F-4D97-AF65-F5344CB8AC3E}">
        <p14:creationId xmlns:p14="http://schemas.microsoft.com/office/powerpoint/2010/main" val="109163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712" y="0"/>
            <a:ext cx="8505372" cy="706080"/>
          </a:xfrm>
        </p:spPr>
        <p:txBody>
          <a:bodyPr/>
          <a:lstStyle/>
          <a:p>
            <a:pPr algn="l"/>
            <a:r>
              <a:rPr lang="en-US" sz="2200" dirty="0">
                <a:solidFill>
                  <a:srgbClr val="0070C0"/>
                </a:solidFill>
                <a:latin typeface="Calibri Light" panose="020F0302020204030204" pitchFamily="34" charset="0"/>
                <a:cs typeface="Calibri Light" panose="020F0302020204030204" pitchFamily="34" charset="0"/>
              </a:rPr>
              <a:t>STAMP Test Packet with Direct Measurement TLV</a:t>
            </a:r>
          </a:p>
        </p:txBody>
      </p:sp>
      <p:sp>
        <p:nvSpPr>
          <p:cNvPr id="5" name="Rectangle 4"/>
          <p:cNvSpPr/>
          <p:nvPr/>
        </p:nvSpPr>
        <p:spPr>
          <a:xfrm>
            <a:off x="240655" y="733725"/>
            <a:ext cx="4310743"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MBZ (30 octets)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solidFill>
                <a:srgbClr val="0070C0"/>
              </a:solidFill>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Session-Sender Test Packet Format</a:t>
            </a:r>
          </a:p>
        </p:txBody>
      </p:sp>
      <p:sp>
        <p:nvSpPr>
          <p:cNvPr id="14" name="Rectangle 13">
            <a:extLst>
              <a:ext uri="{FF2B5EF4-FFF2-40B4-BE49-F238E27FC236}">
                <a16:creationId xmlns:a16="http://schemas.microsoft.com/office/drawing/2014/main" id="{5F9D9D1B-92A3-C64D-87B1-9B0B9C9E3A13}"/>
              </a:ext>
            </a:extLst>
          </p:cNvPr>
          <p:cNvSpPr/>
          <p:nvPr/>
        </p:nvSpPr>
        <p:spPr>
          <a:xfrm>
            <a:off x="4507855" y="733725"/>
            <a:ext cx="4368799"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Receive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a:t>
            </a:r>
            <a:r>
              <a:rPr lang="en-US" sz="750" dirty="0" err="1">
                <a:latin typeface="Courier" pitchFamily="2" charset="0"/>
                <a:ea typeface="Courier" charset="0"/>
                <a:cs typeface="Courier" charset="0"/>
              </a:rPr>
              <a:t>Ses</a:t>
            </a:r>
            <a:r>
              <a:rPr lang="en-US" sz="750" dirty="0">
                <a:latin typeface="Courier" pitchFamily="2" charset="0"/>
                <a:ea typeface="Courier" charset="0"/>
                <a:cs typeface="Courier" charset="0"/>
              </a:rPr>
              <a:t>-Sender TTL |                  MBZ2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Session-Reflector Test Packet Format</a:t>
            </a:r>
          </a:p>
        </p:txBody>
      </p:sp>
      <p:sp>
        <p:nvSpPr>
          <p:cNvPr id="6" name="Footer Placeholder 3">
            <a:extLst>
              <a:ext uri="{FF2B5EF4-FFF2-40B4-BE49-F238E27FC236}">
                <a16:creationId xmlns:a16="http://schemas.microsoft.com/office/drawing/2014/main" id="{DAAC01B7-F9FF-A94D-AC6F-E2071AD95C28}"/>
              </a:ext>
            </a:extLst>
          </p:cNvPr>
          <p:cNvSpPr txBox="1">
            <a:spLocks/>
          </p:cNvSpPr>
          <p:nvPr/>
        </p:nvSpPr>
        <p:spPr>
          <a:xfrm>
            <a:off x="3841105" y="4844952"/>
            <a:ext cx="1638300" cy="29854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CA" sz="1200" dirty="0"/>
              <a:t>110</a:t>
            </a:r>
            <a:r>
              <a:rPr lang="en-CA" sz="1200" baseline="30000" dirty="0"/>
              <a:t>th</a:t>
            </a:r>
            <a:r>
              <a:rPr lang="en-CA" sz="1200" dirty="0"/>
              <a:t> IETF Online</a:t>
            </a:r>
          </a:p>
        </p:txBody>
      </p:sp>
      <p:sp>
        <p:nvSpPr>
          <p:cNvPr id="7" name="Slide Number Placeholder 2">
            <a:extLst>
              <a:ext uri="{FF2B5EF4-FFF2-40B4-BE49-F238E27FC236}">
                <a16:creationId xmlns:a16="http://schemas.microsoft.com/office/drawing/2014/main" id="{8D46899F-25E7-8042-9E81-459B5F041477}"/>
              </a:ext>
            </a:extLst>
          </p:cNvPr>
          <p:cNvSpPr txBox="1">
            <a:spLocks/>
          </p:cNvSpPr>
          <p:nvPr/>
        </p:nvSpPr>
        <p:spPr>
          <a:xfrm>
            <a:off x="7543800" y="4745366"/>
            <a:ext cx="11430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5EE1D1A-EEC2-4D53-94A7-85D62C853479}" type="slidenum">
              <a:rPr lang="en-US" altLang="zh-CN" sz="1400" smtClean="0">
                <a:latin typeface="Calibri" panose="020F0502020204030204" pitchFamily="34" charset="0"/>
                <a:cs typeface="Calibri" panose="020F0502020204030204" pitchFamily="34" charset="0"/>
              </a:rPr>
              <a:pPr algn="r">
                <a:defRPr/>
              </a:pPr>
              <a:t>16</a:t>
            </a:fld>
            <a:endParaRPr lang="en-US" altLang="zh-C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B9B10AD-8D48-D148-91E8-65E3279D89CE}"/>
              </a:ext>
            </a:extLst>
          </p:cNvPr>
          <p:cNvCxnSpPr>
            <a:cxnSpLocks/>
          </p:cNvCxnSpPr>
          <p:nvPr/>
        </p:nvCxnSpPr>
        <p:spPr>
          <a:xfrm>
            <a:off x="4660255" y="733725"/>
            <a:ext cx="0" cy="4016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93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 Measurement for Packet Loss</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 on Session-Reflector</a:t>
            </a:r>
          </a:p>
          <a:p>
            <a:pPr lvl="1">
              <a:buFont typeface="Wingdings" charset="2"/>
              <a:buChar char="§"/>
            </a:pPr>
            <a:r>
              <a:rPr lang="en-US" sz="1600" dirty="0"/>
              <a:t>No control-channel signaling for sessions</a:t>
            </a:r>
          </a:p>
          <a:p>
            <a:pPr lvl="1">
              <a:buFont typeface="Wingdings" charset="2"/>
              <a:buChar char="§"/>
            </a:pPr>
            <a:r>
              <a:rPr lang="en-US" sz="1600" dirty="0"/>
              <a:t>Support hardware implementation -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test packet</a:t>
            </a:r>
          </a:p>
          <a:p>
            <a:pPr>
              <a:buFont typeface="+mj-lt"/>
              <a:buAutoNum type="arabicPeriod"/>
            </a:pPr>
            <a:r>
              <a:rPr lang="en-US" sz="1600" dirty="0"/>
              <a:t>Extensions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packet is for direct measurement</a:t>
            </a:r>
          </a:p>
          <a:p>
            <a:pPr marL="800100" lvl="1" indent="-342900">
              <a:buFont typeface="+mj-lt"/>
              <a:buAutoNum type="alphaLcParenR"/>
            </a:pPr>
            <a:r>
              <a:rPr lang="en-US" sz="1600" dirty="0"/>
              <a:t>Move Receive Counter and other Reply test packet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Reply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Reply Requested.  </a:t>
            </a:r>
          </a:p>
          <a:p>
            <a:r>
              <a:rPr lang="en-US" sz="1400" dirty="0">
                <a:solidFill>
                  <a:schemeClr val="tx2"/>
                </a:solidFill>
                <a:latin typeface="Calibri" panose="020F0502020204030204" pitchFamily="34" charset="0"/>
                <a:cs typeface="Calibri" panose="020F0502020204030204" pitchFamily="34" charset="0"/>
              </a:rPr>
              <a:t>Indicates that this test packet has been sent over a bidirectional path and the reply is required over the same path in the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Reply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 Control Code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Session-Sender Control Code in Test Packet</a:t>
            </a:r>
            <a:endParaRPr kumimoji="0" lang="en-US" altLang="en-US" sz="1000" u="none" strike="noStrike" cap="none" normalizeH="0" baseline="0" dirty="0">
              <a:ln>
                <a:noFill/>
              </a:ln>
              <a:solidFill>
                <a:schemeClr val="tx1"/>
              </a:solidFill>
              <a:effectLst/>
              <a:latin typeface="Courier" pitchFamily="2" charset="0"/>
            </a:endParaRP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82866"/>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a:t>
            </a:r>
          </a:p>
          <a:p>
            <a:pPr lvl="1"/>
            <a:r>
              <a:rPr lang="en-US" sz="1600" dirty="0"/>
              <a:t>Reflector needs to send reply on the same link (</a:t>
            </a:r>
            <a:r>
              <a:rPr lang="en-US" sz="1600" b="1" dirty="0"/>
              <a:t>in-band</a:t>
            </a:r>
            <a:r>
              <a:rPr lang="en-US" sz="1600" dirty="0"/>
              <a:t>) (symmetric delay on forward and reverse link)</a:t>
            </a:r>
          </a:p>
          <a:p>
            <a:r>
              <a:rPr lang="en-US" sz="1600" dirty="0"/>
              <a:t>No way of knowing if one-way or two-way mode from the received STAMP test packet</a:t>
            </a:r>
          </a:p>
          <a:p>
            <a:r>
              <a:rPr lang="en-US" sz="1600" dirty="0"/>
              <a:t>Not scalable to configure for each (session id, source-address) on session-reflector (can have an order of 1K links)</a:t>
            </a:r>
          </a:p>
          <a:p>
            <a:pPr lvl="1"/>
            <a:r>
              <a:rPr lang="en-US" sz="1600" dirty="0"/>
              <a:t>Cannot always send reply on the same incoming interface as the STAMP test packet reply may need to be IP routed</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for the reply; different than the Source Address in the test packet</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533400" y="1047750"/>
            <a:ext cx="8229600" cy="3230165"/>
          </a:xfrm>
        </p:spPr>
        <p:txBody>
          <a:bodyPr/>
          <a:lstStyle/>
          <a:p>
            <a:r>
              <a:rPr lang="en-US" sz="1600" dirty="0"/>
              <a:t>For </a:t>
            </a:r>
            <a:r>
              <a:rPr lang="en-US" sz="1600" dirty="0" err="1"/>
              <a:t>Bidir</a:t>
            </a:r>
            <a:r>
              <a:rPr lang="en-US" sz="1600" dirty="0"/>
              <a:t> SR Policy, reply test packet needs to be sent (</a:t>
            </a:r>
            <a:r>
              <a:rPr lang="en-US" sz="1600" b="1" dirty="0"/>
              <a:t>in-band)</a:t>
            </a:r>
            <a:r>
              <a:rPr lang="en-US" sz="1600" dirty="0"/>
              <a:t> on the reverse SR Policy</a:t>
            </a:r>
          </a:p>
          <a:p>
            <a:r>
              <a:rPr lang="en-US" sz="1600" dirty="0" err="1"/>
              <a:t>Bidir</a:t>
            </a:r>
            <a:r>
              <a:rPr lang="en-US" sz="1600" dirty="0"/>
              <a:t> SR Path (forward and reverse) dynamically computed using CSPF by the head-end node</a:t>
            </a:r>
          </a:p>
          <a:p>
            <a:pPr lvl="1"/>
            <a:r>
              <a:rPr lang="en-US" sz="1600" dirty="0"/>
              <a:t>Path can change often based on topology change, link/node failure in the network, etc.</a:t>
            </a:r>
          </a:p>
          <a:p>
            <a:r>
              <a:rPr lang="en-US" sz="1600" dirty="0"/>
              <a:t>No signaling in SR, possible to use PCE</a:t>
            </a:r>
          </a:p>
          <a:p>
            <a:r>
              <a:rPr lang="en-US" sz="1600" dirty="0"/>
              <a:t>Need per session state on session-reflector node to store reverse paths (each session-id, source-address) – order of 10Ks SR Policy (that can have active and standby candidate-paths and each can have multiple segment-lists)</a:t>
            </a:r>
          </a:p>
          <a:p>
            <a:r>
              <a:rPr lang="en-US" sz="1600" dirty="0"/>
              <a:t>In SR, state is in the packet</a:t>
            </a:r>
          </a:p>
          <a:p>
            <a:endParaRPr lang="en-US" sz="1600" dirty="0"/>
          </a:p>
          <a:p>
            <a:endParaRPr lang="en-US" sz="1600" dirty="0"/>
          </a:p>
          <a:p>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2772234"/>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test packet.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reply if it is not the intended destination node of the test packet.</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test packet is sent with 127/8 destination address (e.g. sweeping ECMP paths).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7471</TotalTime>
  <Words>2148</Words>
  <Application>Microsoft Macintosh PowerPoint</Application>
  <PresentationFormat>On-screen Show (16:9)</PresentationFormat>
  <Paragraphs>330</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 Measurement Test Packet</vt:lpstr>
      <vt:lpstr>STAMP - Stand-alone Direct Measurement Test Packet</vt:lpstr>
      <vt:lpstr>PowerPoint Presentation</vt:lpstr>
      <vt:lpstr>Direct Measurement TLV vs. Direct Measurement Test Packet</vt:lpstr>
      <vt:lpstr>Next Steps</vt:lpstr>
      <vt:lpstr>PowerPoint Presentation</vt:lpstr>
      <vt:lpstr>STAMP Test Packet with Direct Measurement TLV</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1901</cp:revision>
  <dcterms:created xsi:type="dcterms:W3CDTF">2010-06-30T04:12:48Z</dcterms:created>
  <dcterms:modified xsi:type="dcterms:W3CDTF">2021-01-16T00:21:30Z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