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1661" r:id="rId2"/>
    <p:sldId id="1662" r:id="rId3"/>
    <p:sldId id="1663" r:id="rId4"/>
    <p:sldId id="1676" r:id="rId5"/>
    <p:sldId id="1652" r:id="rId6"/>
    <p:sldId id="1657" r:id="rId7"/>
    <p:sldId id="1673" r:id="rId8"/>
    <p:sldId id="1675" r:id="rId9"/>
    <p:sldId id="320" r:id="rId10"/>
    <p:sldId id="1667" r:id="rId11"/>
    <p:sldId id="1658" r:id="rId12"/>
    <p:sldId id="1674" r:id="rId13"/>
    <p:sldId id="1670" r:id="rId14"/>
    <p:sldId id="1654" r:id="rId15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647"/>
    <p:restoredTop sz="93083" autoAdjust="0"/>
  </p:normalViewPr>
  <p:slideViewPr>
    <p:cSldViewPr>
      <p:cViewPr varScale="1">
        <p:scale>
          <a:sx n="131" d="100"/>
          <a:sy n="131" d="100"/>
        </p:scale>
        <p:origin x="192" y="12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1167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051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887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991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Simple TWAMP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draft-gandhi-spring-stamp-srpm-05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885496"/>
            <a:ext cx="8319052" cy="3819853"/>
          </a:xfrm>
        </p:spPr>
        <p:txBody>
          <a:bodyPr/>
          <a:lstStyle/>
          <a:p>
            <a:pPr>
              <a:lnSpc>
                <a:spcPts val="1980"/>
              </a:lnSpc>
              <a:spcBef>
                <a:spcPts val="600"/>
              </a:spcBef>
            </a:pPr>
            <a:r>
              <a:rPr lang="en-US" sz="1400" dirty="0"/>
              <a:t>Need to measure in-band one-way, two-way and round-trip delay metrics in SR networks</a:t>
            </a:r>
          </a:p>
          <a:p>
            <a:pPr>
              <a:lnSpc>
                <a:spcPts val="1980"/>
              </a:lnSpc>
              <a:spcBef>
                <a:spcPts val="600"/>
              </a:spcBef>
            </a:pPr>
            <a:r>
              <a:rPr lang="en-US" sz="1400" dirty="0"/>
              <a:t>One-way Delay Measurement Mode</a:t>
            </a:r>
          </a:p>
          <a:p>
            <a:pPr lvl="1">
              <a:lnSpc>
                <a:spcPts val="1980"/>
              </a:lnSpc>
              <a:spcBef>
                <a:spcPts val="600"/>
              </a:spcBef>
            </a:pPr>
            <a:r>
              <a:rPr lang="en-US" sz="1400" dirty="0"/>
              <a:t>Existing (default) behavior</a:t>
            </a:r>
          </a:p>
          <a:p>
            <a:pPr>
              <a:lnSpc>
                <a:spcPts val="1980"/>
              </a:lnSpc>
              <a:spcBef>
                <a:spcPts val="600"/>
              </a:spcBef>
            </a:pPr>
            <a:r>
              <a:rPr lang="en-US" sz="1400" dirty="0"/>
              <a:t>Two-way Delay Measurement Mode</a:t>
            </a:r>
          </a:p>
          <a:p>
            <a:pPr lvl="1">
              <a:lnSpc>
                <a:spcPts val="1980"/>
              </a:lnSpc>
              <a:spcBef>
                <a:spcPts val="600"/>
              </a:spcBef>
            </a:pPr>
            <a:r>
              <a:rPr lang="en-US" sz="1400" dirty="0"/>
              <a:t>STAMP Session-Reflector test packet sent “in-band” on reverse path</a:t>
            </a:r>
          </a:p>
          <a:p>
            <a:pPr lvl="1">
              <a:lnSpc>
                <a:spcPts val="1980"/>
              </a:lnSpc>
              <a:spcBef>
                <a:spcPts val="600"/>
              </a:spcBef>
            </a:pPr>
            <a:r>
              <a:rPr lang="en-US" sz="1400" dirty="0"/>
              <a:t>Avoid per test session state on Session-Reflector</a:t>
            </a:r>
          </a:p>
          <a:p>
            <a:pPr lvl="1">
              <a:lnSpc>
                <a:spcPts val="1980"/>
              </a:lnSpc>
              <a:spcBef>
                <a:spcPts val="600"/>
              </a:spcBef>
            </a:pPr>
            <a:r>
              <a:rPr lang="en-US" sz="1400" dirty="0">
                <a:solidFill>
                  <a:srgbClr val="0070C0"/>
                </a:solidFill>
              </a:rPr>
              <a:t>Link: Use Control Code Sub-TLV in the Return Path TLV from the received test packet.</a:t>
            </a:r>
          </a:p>
          <a:p>
            <a:pPr lvl="1">
              <a:lnSpc>
                <a:spcPts val="1980"/>
              </a:lnSpc>
              <a:spcBef>
                <a:spcPts val="600"/>
              </a:spcBef>
            </a:pPr>
            <a:r>
              <a:rPr lang="en-US" sz="1400" dirty="0">
                <a:solidFill>
                  <a:srgbClr val="0070C0"/>
                </a:solidFill>
              </a:rPr>
              <a:t>E2E SR path: Use Segment List Sub-TLV in the Return Path TLV from the received test packet.</a:t>
            </a:r>
          </a:p>
          <a:p>
            <a:pPr>
              <a:lnSpc>
                <a:spcPts val="1980"/>
              </a:lnSpc>
              <a:spcBef>
                <a:spcPts val="600"/>
              </a:spcBef>
            </a:pPr>
            <a:r>
              <a:rPr lang="en-US" sz="1400" dirty="0"/>
              <a:t>Round-trip Delay Measurement Mode</a:t>
            </a:r>
          </a:p>
          <a:p>
            <a:pPr lvl="1">
              <a:lnSpc>
                <a:spcPts val="1980"/>
              </a:lnSpc>
              <a:spcBef>
                <a:spcPts val="600"/>
              </a:spcBef>
            </a:pPr>
            <a:r>
              <a:rPr lang="en-US" sz="1400" dirty="0"/>
              <a:t>STAMP Session-Sender test packet sent in loopback mode, carries the return path in the packet header</a:t>
            </a:r>
            <a:endParaRPr lang="en-US" sz="1400" b="1" dirty="0"/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6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1875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 can have ECMP between the ingress and transit nodes, between transit nodes and between transit and egress nodes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Sending STAMP test packets that can take advantage of the hashing function in forwarding plane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test packets.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>
                <a:solidFill>
                  <a:srgbClr val="0070C0"/>
                </a:solidFill>
              </a:rPr>
              <a:t>Identify intended actual destination node in “Destination Node Address TLV”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80962"/>
            <a:ext cx="8153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PM Metrics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009650"/>
            <a:ext cx="8077200" cy="3467100"/>
          </a:xfrm>
        </p:spPr>
        <p:txBody>
          <a:bodyPr/>
          <a:lstStyle/>
          <a:p>
            <a:pPr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(one-way, two-way, round-trip) delay metrics: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Minimum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Maximum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Average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Delay variance</a:t>
            </a:r>
          </a:p>
          <a:p>
            <a:pPr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loss metrics: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Packet loss (i.e., synthetic packet loss)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Direct measurement packet counters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Session status succeeded/failed (i.e., measurement is active)</a:t>
            </a:r>
          </a:p>
          <a:p>
            <a:pPr>
              <a:lnSpc>
                <a:spcPts val="2060"/>
              </a:lnSpc>
              <a:spcBef>
                <a:spcPts val="6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2956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715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47750"/>
            <a:ext cx="8113059" cy="30480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Requirements, Goals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661172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/>
              <a:t>Requirements: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400" dirty="0"/>
              <a:t>In-band Performance Delay and Loss Measurement 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3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Links include physical, virtual, LAG, LAG member links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400" dirty="0"/>
              <a:t>One-way, two-way, round-trip delay and packet loss metrics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/>
              <a:t>Goals: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Avoid provisioning and maintaining each test session on Session-Reflector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Avoid control protocol for signaling dynamic parameters</a:t>
            </a:r>
          </a:p>
          <a:p>
            <a:pPr marL="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/>
              <a:t>Scope: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400" dirty="0"/>
              <a:t>STAMP [</a:t>
            </a:r>
            <a:r>
              <a:rPr lang="en-CA" sz="1400" dirty="0"/>
              <a:t>RFC 8762</a:t>
            </a:r>
            <a:r>
              <a:rPr lang="en-US" sz="1400" dirty="0"/>
              <a:t>]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400" dirty="0"/>
              <a:t>STAMP Extensions [</a:t>
            </a:r>
            <a:r>
              <a:rPr lang="en-CA" sz="1400" dirty="0"/>
              <a:t>RFC 8972]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400" dirty="0">
                <a:solidFill>
                  <a:srgbClr val="0070C0"/>
                </a:solidFill>
              </a:rPr>
              <a:t>STAMP Extensions for SR [draft-</a:t>
            </a:r>
            <a:r>
              <a:rPr lang="en-US" sz="1400" dirty="0" err="1">
                <a:solidFill>
                  <a:srgbClr val="0070C0"/>
                </a:solidFill>
              </a:rPr>
              <a:t>gandhi</a:t>
            </a:r>
            <a:r>
              <a:rPr lang="en-US" sz="1400" dirty="0">
                <a:solidFill>
                  <a:srgbClr val="0070C0"/>
                </a:solidFill>
              </a:rPr>
              <a:t>-</a:t>
            </a:r>
            <a:r>
              <a:rPr lang="en-US" sz="1400" dirty="0" err="1">
                <a:solidFill>
                  <a:srgbClr val="0070C0"/>
                </a:solidFill>
              </a:rPr>
              <a:t>ippm</a:t>
            </a:r>
            <a:r>
              <a:rPr lang="en-US" sz="1400" dirty="0">
                <a:solidFill>
                  <a:srgbClr val="0070C0"/>
                </a:solidFill>
              </a:rPr>
              <a:t>-stamp-</a:t>
            </a:r>
            <a:r>
              <a:rPr lang="en-US" sz="1400" dirty="0" err="1">
                <a:solidFill>
                  <a:srgbClr val="0070C0"/>
                </a:solidFill>
              </a:rPr>
              <a:t>srpm</a:t>
            </a:r>
            <a:r>
              <a:rPr lang="en-US" sz="1400" dirty="0">
                <a:solidFill>
                  <a:srgbClr val="0070C0"/>
                </a:solidFill>
              </a:rPr>
              <a:t>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95349"/>
            <a:ext cx="7848600" cy="3788569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Draft status - Informational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Updated terminology to align with STAMP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(synthetic) packet loss section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Removed stand-alone direct measurement messages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Removed text for IPv6/UDP test packet with zero checksum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Various editorial changes to address review comments</a:t>
            </a:r>
          </a:p>
          <a:p>
            <a:pPr marL="0" lvl="1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6766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STAMP Reference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    /    \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/      \       Destination UDP port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 /        \ 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</a:t>
            </a:r>
            <a:r>
              <a:rPr lang="en-CA" sz="1200" b="1" dirty="0">
                <a:latin typeface="Courier" pitchFamily="2" charset="0"/>
              </a:rPr>
              <a:t>Delay Measurement Mode      </a:t>
            </a:r>
            <a:r>
              <a:rPr lang="en-CA" sz="1200" dirty="0">
                <a:latin typeface="Courier" pitchFamily="2" charset="0"/>
              </a:rPr>
              <a:t>/          \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</a:t>
            </a:r>
            <a:endParaRPr lang="en-CA" sz="1200" i="1" dirty="0">
              <a:latin typeface="Courier" pitchFamily="2" charset="0"/>
            </a:endParaRPr>
          </a:p>
          <a:p>
            <a:r>
              <a:rPr lang="en-CA" sz="1200" dirty="0">
                <a:latin typeface="Courier" pitchFamily="2" charset="0"/>
              </a:rPr>
              <a:t>  Packet Loss Type          /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R3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endParaRPr lang="en-CA" sz="1200" dirty="0">
              <a:latin typeface="Courier" pitchFamily="2" charset="0"/>
            </a:endParaRPr>
          </a:p>
          <a:p>
            <a:r>
              <a:rPr lang="en-CA" sz="1200" dirty="0">
                <a:latin typeface="Courier" pitchFamily="2" charset="0"/>
              </a:rPr>
              <a:t>               STAMP Session-Sender  STAMP Session-Reflector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775227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Test Packet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4348" y="666750"/>
            <a:ext cx="8375301" cy="1302651"/>
          </a:xfrm>
        </p:spPr>
        <p:txBody>
          <a:bodyPr/>
          <a:lstStyle/>
          <a:p>
            <a:r>
              <a:rPr lang="en-US" sz="1400" dirty="0"/>
              <a:t>For links, STAMP Session-Sender test packets are transmitted over the links using local and remote link addresses</a:t>
            </a:r>
          </a:p>
          <a:p>
            <a:r>
              <a:rPr lang="en-US" sz="1400" dirty="0"/>
              <a:t>User-configured destination UDP port is used for STAMP test packets (or port 862)</a:t>
            </a:r>
          </a:p>
          <a:p>
            <a:r>
              <a:rPr lang="en-US" sz="1400" dirty="0"/>
              <a:t>IPv4 TTL /IPv6 Hop-limit is set to 1</a:t>
            </a:r>
          </a:p>
          <a:p>
            <a:r>
              <a:rPr lang="en-US" sz="1400" dirty="0"/>
              <a:t>Applicable to physical, virtual, LAG, LAG member links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59766" y="2023639"/>
            <a:ext cx="5224463" cy="270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IPv4 or IPv6 </a:t>
            </a:r>
            <a:r>
              <a:rPr lang="en-US" sz="1000" dirty="0" err="1">
                <a:latin typeface="Courier" pitchFamily="2" charset="0"/>
                <a:ea typeface="Courier" charset="0"/>
                <a:cs typeface="Courier" charset="0"/>
              </a:rPr>
              <a:t>Addr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User-configured Port | 862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4.2 of RFC 8762</a:t>
            </a:r>
            <a:r>
              <a:rPr lang="en-US" sz="1000" dirty="0">
                <a:latin typeface="Courier" pitchFamily="2" charset="0"/>
              </a:rPr>
              <a:t>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Figure 1: STAMP Session-Sender Test Packet for links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93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7739"/>
            <a:ext cx="4478154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Test Packet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51490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Figure 2: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71168"/>
            <a:ext cx="4478154" cy="387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200" dirty="0"/>
              <a:t>For end-to-end SR Policy, STAMP Session-Sender test packets are  transmitted with: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MPLS label stack of SR-MPLS Policy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SRv6 SRH [</a:t>
            </a:r>
            <a:r>
              <a:rPr lang="en-CA" sz="1200" dirty="0"/>
              <a:t>RFC 8754</a:t>
            </a:r>
            <a:r>
              <a:rPr lang="en-US" sz="1200" dirty="0"/>
              <a:t>] with Segment List of SRv6 Policy</a:t>
            </a:r>
          </a:p>
          <a:p>
            <a:pPr lvl="2"/>
            <a:r>
              <a:rPr lang="en-US" sz="1200" dirty="0"/>
              <a:t>Using upper-layer processing (for UDP header) defined in SRv6 network programming</a:t>
            </a:r>
          </a:p>
          <a:p>
            <a:r>
              <a:rPr lang="en-US" sz="1200" dirty="0"/>
              <a:t>User-configured destination UDP port is used for STAMP test packets (or port 862)</a:t>
            </a:r>
          </a:p>
          <a:p>
            <a:r>
              <a:rPr lang="en-US" sz="1200" dirty="0"/>
              <a:t>IPv4 TTL/IPv6 Hop-limit is set to 255</a:t>
            </a:r>
          </a:p>
          <a:p>
            <a:r>
              <a:rPr lang="en-US" sz="1200" dirty="0"/>
              <a:t>Color-Only Destination Steering:</a:t>
            </a:r>
          </a:p>
          <a:p>
            <a:pPr lvl="1"/>
            <a:r>
              <a:rPr lang="en-US" sz="1200" dirty="0"/>
              <a:t>IPv4 </a:t>
            </a:r>
          </a:p>
          <a:p>
            <a:pPr lvl="2"/>
            <a:r>
              <a:rPr lang="en-US" sz="1200" dirty="0"/>
              <a:t>Destination Address in 127/8 range</a:t>
            </a:r>
          </a:p>
          <a:p>
            <a:pPr lvl="2"/>
            <a:r>
              <a:rPr lang="en-US" sz="1200" dirty="0"/>
              <a:t>TTL is set to 1</a:t>
            </a:r>
          </a:p>
          <a:p>
            <a:pPr lvl="1"/>
            <a:r>
              <a:rPr lang="en-US" sz="1200" dirty="0"/>
              <a:t>IPv6 </a:t>
            </a:r>
          </a:p>
          <a:p>
            <a:pPr lvl="2"/>
            <a:r>
              <a:rPr lang="en-US" sz="1200" dirty="0"/>
              <a:t>Destination Address set to </a:t>
            </a:r>
            <a:r>
              <a:rPr lang="en-CA" sz="1200" dirty="0"/>
              <a:t>::1/128</a:t>
            </a:r>
          </a:p>
          <a:p>
            <a:pPr lvl="2"/>
            <a:r>
              <a:rPr lang="en-CA" sz="1200" dirty="0"/>
              <a:t>Hop Limit is set to 1</a:t>
            </a:r>
            <a:endParaRPr lang="en-US" sz="1200" dirty="0"/>
          </a:p>
          <a:p>
            <a:pPr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876800" y="1951063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IPv6 Address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User-configured Port | 862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750" dirty="0">
                <a:latin typeface="Courier" pitchFamily="2" charset="0"/>
              </a:rPr>
              <a:t>Test Packet specified in Section 4.2 of RFC 8762</a:t>
            </a:r>
            <a:r>
              <a:rPr lang="en-US" sz="750" dirty="0">
                <a:latin typeface="Courier" pitchFamily="2" charset="0"/>
              </a:rPr>
              <a:t>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Figure 3: Example Session-Sender test packet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102393"/>
            <a:ext cx="8915400" cy="845539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Test Packet for P2MP SR-MPLS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114800" y="2571750"/>
            <a:ext cx="4724400" cy="1892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Tree-SID                 | TC  |S|      TTL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Figure 4: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950726"/>
            <a:ext cx="4429897" cy="2230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600" dirty="0"/>
              <a:t>For end-to-end P2MP SR-MPLS Policy, STAMP Session-Sender test packets are transmitted with: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Tree-SID of the P2MP SR-MPLS Policy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IPv4 destination address selected from 127/8 range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IPv4 TTL is set to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623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STAMP Session-Reflector Test Packet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305800" cy="607159"/>
          </a:xfrm>
        </p:spPr>
        <p:txBody>
          <a:bodyPr/>
          <a:lstStyle/>
          <a:p>
            <a:r>
              <a:rPr lang="en-US" sz="1600" dirty="0"/>
              <a:t>STAMP Session-Reflector reply test packet is transmitted using the IP/UDP information from the received test packet. </a:t>
            </a:r>
          </a:p>
          <a:p>
            <a:pPr marL="0" indent="0">
              <a:buNone/>
            </a:pP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694199"/>
            <a:ext cx="52578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Session-Reflector IPv4 or IPv6 Address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Source IP Address from Received Test Packet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Session-Reflector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Received Test Packet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4.3 of RFC 8762</a:t>
            </a:r>
            <a:r>
              <a:rPr lang="en-US" sz="1000" dirty="0">
                <a:latin typeface="Courier" pitchFamily="2" charset="0"/>
              </a:rPr>
              <a:t>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  <a:endParaRPr lang="en-CA" sz="1000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Figure 5: STAMP Session-Reflector Test Packet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7638</TotalTime>
  <Words>1367</Words>
  <Application>Microsoft Macintosh PowerPoint</Application>
  <PresentationFormat>On-screen Show (16:9)</PresentationFormat>
  <Paragraphs>240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Simple TWAMP for Segment Routing Networks</vt:lpstr>
      <vt:lpstr>Agenda</vt:lpstr>
      <vt:lpstr>Requirements, Goals and Scope</vt:lpstr>
      <vt:lpstr>Updates Since Version-02</vt:lpstr>
      <vt:lpstr>Example STAMP Reference Model</vt:lpstr>
      <vt:lpstr>STAMP Session-Sender Test Packet for Links</vt:lpstr>
      <vt:lpstr>STAMP Session-Sender Test Packet for SR-MPLS and SRv6 Policy</vt:lpstr>
      <vt:lpstr>STAMP Session-Sender Test Packet for P2MP SR-MPLS Policy</vt:lpstr>
      <vt:lpstr>  STAMP Session-Reflector Test Packet</vt:lpstr>
      <vt:lpstr>Performance Measurement Modes</vt:lpstr>
      <vt:lpstr>ECMP Support for SR Path</vt:lpstr>
      <vt:lpstr>Example PM Metrics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1887</cp:revision>
  <dcterms:created xsi:type="dcterms:W3CDTF">2010-06-30T04:12:48Z</dcterms:created>
  <dcterms:modified xsi:type="dcterms:W3CDTF">2021-03-02T21:17:25Z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