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99" r:id="rId3"/>
    <p:sldId id="317" r:id="rId4"/>
    <p:sldId id="318" r:id="rId5"/>
    <p:sldId id="315" r:id="rId6"/>
    <p:sldId id="326" r:id="rId7"/>
    <p:sldId id="324" r:id="rId8"/>
    <p:sldId id="325" r:id="rId9"/>
    <p:sldId id="330" r:id="rId10"/>
    <p:sldId id="310" r:id="rId11"/>
    <p:sldId id="303" r:id="rId12"/>
    <p:sldId id="316" r:id="rId13"/>
    <p:sldId id="321" r:id="rId14"/>
    <p:sldId id="322" r:id="rId15"/>
    <p:sldId id="327" r:id="rId16"/>
    <p:sldId id="328" r:id="rId17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85"/>
    <p:restoredTop sz="93878" autoAdjust="0"/>
  </p:normalViewPr>
  <p:slideViewPr>
    <p:cSldViewPr>
      <p:cViewPr varScale="1">
        <p:scale>
          <a:sx n="160" d="100"/>
          <a:sy n="160" d="100"/>
        </p:scale>
        <p:origin x="1192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8017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2694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887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747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033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7518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4349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3496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6481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7954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3250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69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CFF2-3C7D-9E48-BC1E-449F8A19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EA7C9-B76F-E142-919E-43684F38A4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00076-9C8A-C040-A49C-55A9912D5C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516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sagsoni@cisco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mach.chen@huawei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tefano.salsano@uniroma2.it)" TargetMode="External"/><Relationship Id="rId5" Type="http://schemas.openxmlformats.org/officeDocument/2006/relationships/hyperlink" Target="mailto:daniel.voyer@bell.ca" TargetMode="External"/><Relationship Id="rId10" Type="http://schemas.openxmlformats.org/officeDocument/2006/relationships/hyperlink" Target="mailto:pierluigi.ventre@cnit.it)" TargetMode="External"/><Relationship Id="rId4" Type="http://schemas.openxmlformats.org/officeDocument/2006/relationships/hyperlink" Target="mailto:cfilsfil@cisco.com" TargetMode="External"/><Relationship Id="rId9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333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for Segment Routing Networks with MPLS Data Plane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733549"/>
            <a:ext cx="7696200" cy="685800"/>
          </a:xfrm>
        </p:spPr>
        <p:txBody>
          <a:bodyPr/>
          <a:lstStyle/>
          <a:p>
            <a:r>
              <a:rPr lang="en-US" sz="2400" i="1" dirty="0"/>
              <a:t>draft-gandhi-mpls-rfc6374-sr-02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343149"/>
            <a:ext cx="6477000" cy="2057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1400" i="1" dirty="0">
                <a:latin typeface="Calibri" charset="0"/>
                <a:ea typeface="Calibri" charset="0"/>
                <a:cs typeface="Calibri" charset="0"/>
              </a:rPr>
              <a:t>Rakesh Gandhi - Cisco Systems (</a:t>
            </a:r>
            <a:r>
              <a:rPr lang="en-US" altLang="zh-CN" sz="1400" i="1" dirty="0">
                <a:latin typeface="Calibri" charset="0"/>
                <a:ea typeface="Calibri" charset="0"/>
                <a:cs typeface="Calibri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charset="0"/>
                <a:ea typeface="Calibri" charset="0"/>
                <a:cs typeface="Calibri" charset="0"/>
              </a:rPr>
              <a:t>) - Presenter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Clarence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Filsfils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4"/>
              </a:rPr>
              <a:t>cfilsfil@cisco.com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Daniel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Voyer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Bell Canada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5"/>
              </a:rPr>
              <a:t>daniel.voyer@bell.ca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Stefano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Salsano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</a:t>
            </a:r>
            <a:r>
              <a:rPr lang="en-US" altLang="en-US" sz="1400" i="1" dirty="0" err="1">
                <a:latin typeface="Calibri" charset="0"/>
                <a:ea typeface="Calibri" charset="0"/>
                <a:cs typeface="Calibri" charset="0"/>
              </a:rPr>
              <a:t>Universita</a:t>
            </a:r>
            <a:r>
              <a:rPr lang="en-US" altLang="en-US" sz="1400" i="1" dirty="0">
                <a:latin typeface="Calibri" charset="0"/>
                <a:ea typeface="Calibri" charset="0"/>
                <a:cs typeface="Calibri" charset="0"/>
              </a:rPr>
              <a:t> di Roma "Tor </a:t>
            </a:r>
            <a:r>
              <a:rPr lang="en-US" altLang="en-US" sz="1400" i="1" dirty="0" err="1">
                <a:latin typeface="Calibri" charset="0"/>
                <a:ea typeface="Calibri" charset="0"/>
                <a:cs typeface="Calibri" charset="0"/>
              </a:rPr>
              <a:t>Vergata</a:t>
            </a:r>
            <a:r>
              <a:rPr lang="en-US" altLang="en-US" sz="1400" i="1" dirty="0">
                <a:latin typeface="Calibri" charset="0"/>
                <a:ea typeface="Calibri" charset="0"/>
                <a:cs typeface="Calibri" charset="0"/>
              </a:rPr>
              <a:t>"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en-US" sz="1400" i="1" u="sng" dirty="0">
                <a:latin typeface="Calibri" charset="0"/>
                <a:ea typeface="Calibri" charset="0"/>
                <a:cs typeface="Calibri" charset="0"/>
                <a:hlinkClick r:id="rId6"/>
              </a:rPr>
              <a:t>stefano.salsano@uniroma2.it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 </a:t>
            </a:r>
          </a:p>
          <a:p>
            <a:r>
              <a:rPr lang="de-DE" sz="1400" i="1" dirty="0">
                <a:latin typeface="Calibri" charset="0"/>
                <a:ea typeface="Calibri" charset="0"/>
                <a:cs typeface="Calibri" charset="0"/>
              </a:rPr>
              <a:t>Mach Chen - Huawei (</a:t>
            </a:r>
            <a:r>
              <a:rPr lang="de-DE" sz="1400" i="1" dirty="0">
                <a:latin typeface="Calibri" charset="0"/>
                <a:ea typeface="Calibri" charset="0"/>
                <a:cs typeface="Calibri" charset="0"/>
                <a:hlinkClick r:id="rId7"/>
              </a:rPr>
              <a:t>mach.chen@huawei.com</a:t>
            </a:r>
            <a:r>
              <a:rPr lang="de-DE" sz="1400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1400" i="1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400" i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Sagar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Soni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8"/>
              </a:rPr>
              <a:t>sagsoni@cisco.com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Zafar Ali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9"/>
              </a:rPr>
              <a:t>zali@cisco.com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Pier Luigi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Ventre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CNIT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10"/>
              </a:rPr>
              <a:t>pierluigi.ventre@cnit.it)</a:t>
            </a:r>
            <a:endParaRPr lang="en-US" sz="1400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788828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47750"/>
            <a:ext cx="8001000" cy="30480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Has been implemented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400" dirty="0"/>
              <a:t>Requested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in MPLS WG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213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Probes for SR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3180338"/>
            <a:ext cx="8153400" cy="990600"/>
          </a:xfrm>
        </p:spPr>
        <p:txBody>
          <a:bodyPr/>
          <a:lstStyle/>
          <a:p>
            <a:pPr lvl="0"/>
            <a:r>
              <a:rPr lang="en-US" sz="2000" dirty="0"/>
              <a:t>For SR links, the PM probe query messages for link delay and packet loss measurements are sent using MPLS GAL/</a:t>
            </a:r>
            <a:r>
              <a:rPr lang="en-US" sz="2000" dirty="0" err="1"/>
              <a:t>GAch</a:t>
            </a:r>
            <a:r>
              <a:rPr lang="en-US" sz="2000" dirty="0"/>
              <a:t> header as defined in [RFC6374].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CF5025-6E26-9D49-AAE8-1710C85F1444}"/>
              </a:ext>
            </a:extLst>
          </p:cNvPr>
          <p:cNvSpPr/>
          <p:nvPr/>
        </p:nvSpPr>
        <p:spPr>
          <a:xfrm>
            <a:off x="1371600" y="955169"/>
            <a:ext cx="6781800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2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    |             GAL (value 13)            | TC  |1|      TTL      |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    |0 0 0 1|Version|  Reserved     | GAL Channel Type              |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</a:rPr>
              <a:t>           Figure: Probe Packet Header for an SR-MPLS Link</a:t>
            </a:r>
            <a:endParaRPr lang="en-CA" sz="12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353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362"/>
            <a:ext cx="8314765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 Link Extended TE Metrics Advertisement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77" y="971550"/>
            <a:ext cx="8229600" cy="3276600"/>
          </a:xfrm>
        </p:spPr>
        <p:txBody>
          <a:bodyPr/>
          <a:lstStyle/>
          <a:p>
            <a:r>
              <a:rPr lang="en-US" sz="2000" dirty="0"/>
              <a:t>Measure delay and loss performance of SR Links. </a:t>
            </a:r>
          </a:p>
          <a:p>
            <a:r>
              <a:rPr lang="en-US" sz="2000" dirty="0"/>
              <a:t>Compute SR Link Delay metrics (minimum-delay, maximum-delay, average-delay, delay-variance) and SR Link Packet Loss metric.</a:t>
            </a:r>
          </a:p>
          <a:p>
            <a:r>
              <a:rPr lang="en-US" sz="2000" dirty="0"/>
              <a:t>SR link extended TE metrics advertised in the network using the TLVs defined in the following RFCs/Drafts:</a:t>
            </a:r>
          </a:p>
          <a:p>
            <a:pPr lvl="1"/>
            <a:r>
              <a:rPr lang="en-US" sz="2000" dirty="0"/>
              <a:t>OSPF      [RFC7471]</a:t>
            </a:r>
          </a:p>
          <a:p>
            <a:pPr lvl="1"/>
            <a:r>
              <a:rPr lang="en-US" sz="2000" dirty="0"/>
              <a:t>ISIS         [RFC7810] [RFC8570]</a:t>
            </a:r>
          </a:p>
          <a:p>
            <a:pPr lvl="1"/>
            <a:r>
              <a:rPr lang="en-US" sz="2000" dirty="0"/>
              <a:t>BGP-LS   [RFC8571]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1727117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Probes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399" y="4000194"/>
            <a:ext cx="8077201" cy="948797"/>
          </a:xfrm>
        </p:spPr>
        <p:txBody>
          <a:bodyPr/>
          <a:lstStyle/>
          <a:p>
            <a:pPr lvl="0"/>
            <a:r>
              <a:rPr lang="en-US" sz="1600" dirty="0"/>
              <a:t>For end-to-end measurement of SR Policy, the PM probe query messages for delay and loss measurements are sent on the congruent path with data traffic using MPLS GAL/</a:t>
            </a:r>
            <a:r>
              <a:rPr lang="en-US" sz="1600" dirty="0" err="1"/>
              <a:t>GAch</a:t>
            </a:r>
            <a:r>
              <a:rPr lang="en-US" sz="1600" dirty="0"/>
              <a:t> header as defined in [RFC6374] and SR-MPLS label stack of the SR Policy.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5661F2-CEE4-4FFE-9888-E03272882217}"/>
              </a:ext>
            </a:extLst>
          </p:cNvPr>
          <p:cNvSpPr/>
          <p:nvPr/>
        </p:nvSpPr>
        <p:spPr>
          <a:xfrm>
            <a:off x="1371599" y="742950"/>
            <a:ext cx="640080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1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Label(1)             | TC  |S|      TTL      |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Label(n)             | TC  |S|      TTL      |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|                  </a:t>
            </a:r>
            <a:r>
              <a:rPr lang="en-CA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PSID   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TC  |S|      TTL      |</a:t>
            </a:r>
            <a:endParaRPr lang="en-CA" sz="11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11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GAL (value 13)       | TC  |1|      TTL      |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|0 0 0 1|Version|  Reserved     | GAL Channel Type              |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Figure: Probe Packet Header for an End-to-end SR-MPLS Policy</a:t>
            </a:r>
            <a:endParaRPr lang="en-C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95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762000" y="857250"/>
            <a:ext cx="7772400" cy="2462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sz="14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4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4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400" dirty="0">
                <a:latin typeface="Courier" pitchFamily="2" charset="0"/>
              </a:rPr>
              <a:t>    |              Replication SID          | TC  |S|      TTL      |</a:t>
            </a:r>
          </a:p>
          <a:p>
            <a:r>
              <a:rPr lang="en-CA" sz="14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400" dirty="0">
                <a:latin typeface="Courier" pitchFamily="2" charset="0"/>
              </a:rPr>
              <a:t>    |              GAL (value 13)           | TC  |1|      TTL      |</a:t>
            </a:r>
          </a:p>
          <a:p>
            <a:r>
              <a:rPr lang="en-CA" sz="14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400" dirty="0">
                <a:latin typeface="Courier" pitchFamily="2" charset="0"/>
              </a:rPr>
              <a:t>    |0 0 0 1|Version|  Reserved     | GAL Channel Type              |</a:t>
            </a:r>
          </a:p>
          <a:p>
            <a:r>
              <a:rPr lang="en-CA" sz="14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400" dirty="0">
                <a:latin typeface="Courier" pitchFamily="2" charset="0"/>
              </a:rPr>
              <a:t> </a:t>
            </a:r>
          </a:p>
          <a:p>
            <a:r>
              <a:rPr lang="en-CA" sz="1400" dirty="0">
                <a:latin typeface="Courier" pitchFamily="2" charset="0"/>
              </a:rPr>
              <a:t>                    Figure: P2MP SR-MPLS Policy</a:t>
            </a:r>
            <a:endParaRPr lang="en-CA" sz="14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Probes for P2MP SR Policy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C60723-2AD3-804D-BCA6-3C39A468AD68}"/>
              </a:ext>
            </a:extLst>
          </p:cNvPr>
          <p:cNvSpPr/>
          <p:nvPr/>
        </p:nvSpPr>
        <p:spPr>
          <a:xfrm>
            <a:off x="457200" y="3439948"/>
            <a:ext cx="8305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84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sender root node sends probe query messages using the Replication Segment for the P2MP SR Policy</a:t>
            </a:r>
          </a:p>
          <a:p>
            <a:pPr marL="171450" indent="-171450">
              <a:lnSpc>
                <a:spcPts val="184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responder leaf node adds the "Source Address" TLV (Type 130) [RFC6374] with its IP address in the probe response messages. </a:t>
            </a:r>
          </a:p>
          <a:p>
            <a:pPr marL="628650" lvl="1" indent="-171450">
              <a:lnSpc>
                <a:spcPts val="184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TLV allows the sender root node to identify the responder leaf nodes of the P2MP SR Policy</a:t>
            </a:r>
          </a:p>
        </p:txBody>
      </p:sp>
    </p:spTree>
    <p:extLst>
      <p:ext uri="{BB962C8B-B14F-4D97-AF65-F5344CB8AC3E}">
        <p14:creationId xmlns:p14="http://schemas.microsoft.com/office/powerpoint/2010/main" val="3250645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WG Co-ordination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95350"/>
            <a:ext cx="8001000" cy="3581400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IANA code-points allocated by MPLS WG</a:t>
            </a:r>
          </a:p>
          <a:p>
            <a:r>
              <a:rPr lang="en-US" sz="2400" dirty="0">
                <a:solidFill>
                  <a:schemeClr val="tx2"/>
                </a:solidFill>
              </a:rPr>
              <a:t>Keep SPRING WG in the loop for SR aspects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Post draft updates to SPRING mailing list as well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Inform SPRING WG about the milestones (adoption, Last Call)</a:t>
            </a:r>
            <a:endParaRPr lang="en-CA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From Bruno:</a:t>
            </a:r>
            <a:endParaRPr lang="en-CA" sz="2400" dirty="0">
              <a:solidFill>
                <a:schemeClr val="tx2"/>
              </a:solidFill>
            </a:endParaRPr>
          </a:p>
          <a:p>
            <a:pPr lvl="1"/>
            <a:r>
              <a:rPr lang="en-CA" sz="2400" dirty="0">
                <a:solidFill>
                  <a:schemeClr val="tx2"/>
                </a:solidFill>
              </a:rPr>
              <a:t>Please keep SPRING in the loop for the SPRING specific content</a:t>
            </a:r>
          </a:p>
          <a:p>
            <a:pPr lvl="1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222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223022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7719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Delay and Loss Performance Measurement (PM)</a:t>
            </a:r>
          </a:p>
          <a:p>
            <a:pPr lvl="2">
              <a:buFont typeface="Wingdings" charset="2"/>
              <a:buChar char="§"/>
            </a:pPr>
            <a:r>
              <a:rPr lang="en-US" sz="1400" dirty="0"/>
              <a:t>SR Links and end-to-end P2P/ P2MP SR Policies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Delay and Loss extended TE link metrics advertisement in the network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One-way, two-way and loopback measurement modes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marL="685800" lvl="2">
              <a:buFont typeface="Wingdings" charset="2"/>
              <a:buChar char="§"/>
            </a:pPr>
            <a:r>
              <a:rPr lang="en-US" sz="1800" dirty="0"/>
              <a:t>Segment Routing (SR) with MPLS data plane</a:t>
            </a:r>
          </a:p>
          <a:p>
            <a:pPr marL="685800" lvl="2">
              <a:buFont typeface="Wingdings" charset="2"/>
              <a:buChar char="§"/>
            </a:pPr>
            <a:r>
              <a:rPr lang="en-US" sz="1800" dirty="0"/>
              <a:t>RFC 6374 for probe query and response messages</a:t>
            </a:r>
          </a:p>
          <a:p>
            <a:pPr marL="685800" lvl="2">
              <a:buFont typeface="Wingdings" charset="2"/>
              <a:buChar char="§"/>
            </a:pPr>
            <a:r>
              <a:rPr lang="en-US" sz="1800" dirty="0"/>
              <a:t>RFC 7876 (UDP return path) for probe response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519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720" y="865414"/>
            <a:ext cx="8229600" cy="3593607"/>
          </a:xfrm>
        </p:spPr>
        <p:txBody>
          <a:bodyPr/>
          <a:lstStyle/>
          <a:p>
            <a:r>
              <a:rPr lang="en-US" sz="1200" dirty="0"/>
              <a:t>Feb 14, 2018</a:t>
            </a:r>
          </a:p>
          <a:p>
            <a:pPr lvl="1"/>
            <a:r>
              <a:rPr lang="en-US" sz="1200" dirty="0"/>
              <a:t>Draft was first published </a:t>
            </a:r>
            <a:r>
              <a:rPr lang="en-CA" sz="1200" i="1" dirty="0"/>
              <a:t>draft-</a:t>
            </a:r>
            <a:r>
              <a:rPr lang="en-CA" sz="1200" i="1" dirty="0" err="1"/>
              <a:t>gandhi</a:t>
            </a:r>
            <a:r>
              <a:rPr lang="en-CA" sz="1200" i="1" dirty="0"/>
              <a:t>-spring-</a:t>
            </a:r>
            <a:r>
              <a:rPr lang="en-CA" sz="1200" i="1" dirty="0" err="1"/>
              <a:t>sr</a:t>
            </a:r>
            <a:r>
              <a:rPr lang="en-CA" sz="1200" i="1" dirty="0"/>
              <a:t>-</a:t>
            </a:r>
            <a:r>
              <a:rPr lang="en-CA" sz="1200" i="1" dirty="0" err="1"/>
              <a:t>mpls</a:t>
            </a:r>
            <a:r>
              <a:rPr lang="en-CA" sz="1200" i="1" dirty="0"/>
              <a:t>-pm</a:t>
            </a:r>
            <a:endParaRPr lang="en-US" sz="1200" i="1" dirty="0"/>
          </a:p>
          <a:p>
            <a:r>
              <a:rPr lang="en-US" sz="1200" dirty="0"/>
              <a:t>July 2018</a:t>
            </a:r>
          </a:p>
          <a:p>
            <a:pPr lvl="1"/>
            <a:r>
              <a:rPr lang="en-US" sz="1200" dirty="0"/>
              <a:t>Draft was introduced at IETF 102 Montreal in SPRING WG</a:t>
            </a:r>
          </a:p>
          <a:p>
            <a:r>
              <a:rPr lang="en-US" sz="1200" dirty="0"/>
              <a:t>Nov 2018</a:t>
            </a:r>
          </a:p>
          <a:p>
            <a:pPr lvl="1"/>
            <a:r>
              <a:rPr lang="en-US" sz="1200" dirty="0"/>
              <a:t>Presented revision-03 </a:t>
            </a:r>
            <a:r>
              <a:rPr lang="en-CA" sz="1200" i="1" dirty="0"/>
              <a:t>draft-</a:t>
            </a:r>
            <a:r>
              <a:rPr lang="en-CA" sz="1200" i="1" dirty="0" err="1"/>
              <a:t>gandhi</a:t>
            </a:r>
            <a:r>
              <a:rPr lang="en-CA" sz="1200" i="1" dirty="0"/>
              <a:t>-spring-</a:t>
            </a:r>
            <a:r>
              <a:rPr lang="en-CA" sz="1200" i="1" dirty="0" err="1"/>
              <a:t>sr</a:t>
            </a:r>
            <a:r>
              <a:rPr lang="en-CA" sz="1200" i="1" dirty="0"/>
              <a:t>-</a:t>
            </a:r>
            <a:r>
              <a:rPr lang="en-CA" sz="1200" i="1" dirty="0" err="1"/>
              <a:t>mpls</a:t>
            </a:r>
            <a:r>
              <a:rPr lang="en-CA" sz="1200" i="1" dirty="0"/>
              <a:t>-pm </a:t>
            </a:r>
            <a:r>
              <a:rPr lang="en-US" sz="1200" dirty="0"/>
              <a:t>of at IETF 103 Bangkok in SPRING and IPPM WGs</a:t>
            </a:r>
          </a:p>
          <a:p>
            <a:r>
              <a:rPr lang="en-US" sz="1200" dirty="0"/>
              <a:t>Feb 14, 2019</a:t>
            </a:r>
          </a:p>
          <a:p>
            <a:pPr lvl="1"/>
            <a:r>
              <a:rPr lang="en-US" sz="1200" dirty="0"/>
              <a:t>Draft was renamed to </a:t>
            </a:r>
            <a:r>
              <a:rPr lang="en-CA" sz="1200" i="1" dirty="0"/>
              <a:t>draft-gandhi-spring-rfc6374-srpm-mpls</a:t>
            </a:r>
            <a:endParaRPr lang="en-US" sz="1200" i="1" dirty="0"/>
          </a:p>
          <a:p>
            <a:r>
              <a:rPr lang="en-US" sz="1200" dirty="0"/>
              <a:t>Mar 2019</a:t>
            </a:r>
          </a:p>
          <a:p>
            <a:pPr lvl="1"/>
            <a:r>
              <a:rPr lang="en-US" sz="1200" dirty="0"/>
              <a:t>Presented revision-00 of </a:t>
            </a:r>
            <a:r>
              <a:rPr lang="en-CA" sz="1200" i="1" dirty="0"/>
              <a:t>draft-gandhi-spring-rfc6374-srpm-mpls </a:t>
            </a:r>
            <a:r>
              <a:rPr lang="en-US" sz="1200" dirty="0"/>
              <a:t>at IETF 104 Prague in SPRING WG</a:t>
            </a:r>
          </a:p>
          <a:p>
            <a:r>
              <a:rPr lang="en-US" sz="1200" dirty="0"/>
              <a:t>Oct 2019</a:t>
            </a:r>
          </a:p>
          <a:p>
            <a:pPr lvl="1"/>
            <a:r>
              <a:rPr lang="en-US" sz="1200" dirty="0"/>
              <a:t>Chairs agreed to progress the work in MPLS WG</a:t>
            </a:r>
          </a:p>
          <a:p>
            <a:pPr lvl="1"/>
            <a:r>
              <a:rPr lang="en-US" sz="1200" dirty="0"/>
              <a:t>Draft renamed to </a:t>
            </a:r>
            <a:r>
              <a:rPr lang="en-US" sz="1200" i="1" dirty="0"/>
              <a:t>draft-gandhi-mpls-rfc6374-sr</a:t>
            </a:r>
            <a:endParaRPr lang="en-US" sz="1200" dirty="0"/>
          </a:p>
          <a:p>
            <a:r>
              <a:rPr lang="en-US" sz="1200" dirty="0"/>
              <a:t>Nov 2019</a:t>
            </a:r>
          </a:p>
          <a:p>
            <a:pPr lvl="1"/>
            <a:r>
              <a:rPr lang="en-US" sz="1200" dirty="0"/>
              <a:t>Presented revision-00 of </a:t>
            </a:r>
            <a:r>
              <a:rPr lang="en-US" sz="1200" i="1" dirty="0"/>
              <a:t>draft-gandhi-mpls-rfc6374-sr </a:t>
            </a:r>
            <a:r>
              <a:rPr lang="en-US" sz="1200" dirty="0"/>
              <a:t>in MPLS WG</a:t>
            </a:r>
          </a:p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9620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0594"/>
            <a:ext cx="8229600" cy="3262312"/>
          </a:xfrm>
        </p:spPr>
        <p:txBody>
          <a:bodyPr/>
          <a:lstStyle/>
          <a:p>
            <a:pPr marL="0" indent="0">
              <a:lnSpc>
                <a:spcPts val="2020"/>
              </a:lnSpc>
              <a:buNone/>
            </a:pPr>
            <a:r>
              <a:rPr lang="en-US" sz="1800" dirty="0"/>
              <a:t>Updates:</a:t>
            </a:r>
          </a:p>
          <a:p>
            <a:pPr lvl="1">
              <a:lnSpc>
                <a:spcPts val="2020"/>
              </a:lnSpc>
              <a:buFont typeface="Wingdings" pitchFamily="2" charset="2"/>
              <a:buChar char="ü"/>
            </a:pPr>
            <a:r>
              <a:rPr lang="en-CA" sz="1800" dirty="0"/>
              <a:t>Updated procedure for Two-way measurement mode</a:t>
            </a:r>
          </a:p>
          <a:p>
            <a:pPr lvl="1">
              <a:lnSpc>
                <a:spcPts val="2020"/>
              </a:lnSpc>
              <a:buFont typeface="Wingdings" pitchFamily="2" charset="2"/>
              <a:buChar char="ü"/>
            </a:pPr>
            <a:r>
              <a:rPr lang="en-CA" sz="1800" dirty="0"/>
              <a:t>Identify the Return Path TLV and Block Number TLV as mandatory TLVs</a:t>
            </a:r>
          </a:p>
          <a:p>
            <a:pPr lvl="1">
              <a:lnSpc>
                <a:spcPts val="2020"/>
              </a:lnSpc>
              <a:buFont typeface="Wingdings" pitchFamily="2" charset="2"/>
              <a:buChar char="ü"/>
            </a:pPr>
            <a:r>
              <a:rPr lang="en-CA" sz="1800" dirty="0"/>
              <a:t>Added Destination Address TLV handling</a:t>
            </a:r>
          </a:p>
          <a:p>
            <a:pPr lvl="1">
              <a:lnSpc>
                <a:spcPts val="2020"/>
              </a:lnSpc>
              <a:buFont typeface="Wingdings" pitchFamily="2" charset="2"/>
              <a:buChar char="ü"/>
            </a:pPr>
            <a:r>
              <a:rPr lang="en-US" sz="1800" dirty="0"/>
              <a:t>Addressed various review comments</a:t>
            </a:r>
          </a:p>
          <a:p>
            <a:pPr lvl="1">
              <a:lnSpc>
                <a:spcPts val="2020"/>
              </a:lnSpc>
              <a:buFont typeface="Wingdings" pitchFamily="2" charset="2"/>
              <a:buChar char="ü"/>
            </a:pPr>
            <a:r>
              <a:rPr lang="en-US" sz="1800" dirty="0"/>
              <a:t>Various editorial changes</a:t>
            </a:r>
          </a:p>
          <a:p>
            <a:pPr marL="0" indent="0">
              <a:lnSpc>
                <a:spcPts val="2020"/>
              </a:lnSpc>
              <a:buNone/>
            </a:pPr>
            <a:endParaRPr lang="en-US" sz="1800" dirty="0"/>
          </a:p>
          <a:p>
            <a:pPr marL="0" indent="0">
              <a:lnSpc>
                <a:spcPts val="2020"/>
              </a:lnSpc>
              <a:buNone/>
            </a:pPr>
            <a:r>
              <a:rPr lang="en-US" sz="1800" dirty="0"/>
              <a:t>Open Items:</a:t>
            </a:r>
          </a:p>
          <a:p>
            <a:pPr marL="685800" lvl="2" indent="-285750">
              <a:lnSpc>
                <a:spcPts val="2020"/>
              </a:lnSpc>
              <a:buFont typeface="Wingdings" charset="2"/>
              <a:buChar char="§"/>
            </a:pPr>
            <a:r>
              <a:rPr lang="en-US" sz="18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Measurement Modes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229600" cy="35433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out of band IP/UDP path using RFC 7876 mechanisms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b="1" dirty="0"/>
              <a:t>Reply sent in-band using the RFC 6374 mechanisms (using Control code)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b="1" dirty="0"/>
              <a:t>Return Path TLV can be used from the probe query message for SR Policies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label stack in the header of the packet</a:t>
            </a:r>
          </a:p>
        </p:txBody>
      </p:sp>
    </p:spTree>
    <p:extLst>
      <p:ext uri="{BB962C8B-B14F-4D97-AF65-F5344CB8AC3E}">
        <p14:creationId xmlns:p14="http://schemas.microsoft.com/office/powerpoint/2010/main" val="3638594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3956583" y="666750"/>
            <a:ext cx="4953000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|  Type = TBA1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Return Path Sub-TLVs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Figure: Return Path TLV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|     </a:t>
            </a:r>
            <a:r>
              <a:rPr lang="en-CA" sz="9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Type</a:t>
            </a: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Label(1)            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Label(n)            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Figure: Segment List Sub-TLV in Return Path TLV</a:t>
            </a:r>
            <a:endParaRPr lang="en-CA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36" y="-98111"/>
            <a:ext cx="8390164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TLV for Two-way Measurement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936816-6F5E-CD4B-A1B2-D5DF14306FD1}"/>
              </a:ext>
            </a:extLst>
          </p:cNvPr>
          <p:cNvSpPr/>
          <p:nvPr/>
        </p:nvSpPr>
        <p:spPr>
          <a:xfrm>
            <a:off x="234417" y="1009913"/>
            <a:ext cx="3664395" cy="2002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Sub-TLVs</a:t>
            </a:r>
          </a:p>
          <a:p>
            <a:pPr marL="342900" indent="-34290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(value 1): SR-MPLS Segment List (Label Stack) of the Reverse SR Path</a:t>
            </a:r>
          </a:p>
          <a:p>
            <a:pPr marL="342900" indent="-34290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(value 2): SR-MPLS Binding SID [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draft-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ietf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pce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-binding-label-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sid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 of the Reverse SR Policy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261963-6271-704C-B094-BBB86BA13EB1}"/>
              </a:ext>
            </a:extLst>
          </p:cNvPr>
          <p:cNvCxnSpPr>
            <a:cxnSpLocks/>
          </p:cNvCxnSpPr>
          <p:nvPr/>
        </p:nvCxnSpPr>
        <p:spPr>
          <a:xfrm>
            <a:off x="3956583" y="2114550"/>
            <a:ext cx="495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C588423-55EC-4340-8BD0-816D2C153886}"/>
              </a:ext>
            </a:extLst>
          </p:cNvPr>
          <p:cNvSpPr txBox="1"/>
          <p:nvPr/>
        </p:nvSpPr>
        <p:spPr>
          <a:xfrm>
            <a:off x="234416" y="3398621"/>
            <a:ext cx="36643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TLV is mandatory when used and if responder does not support, it MUST return Error </a:t>
            </a:r>
            <a:r>
              <a:rPr lang="en-CA" sz="1600" b="1" dirty="0">
                <a:latin typeface="Calibri" panose="020F0502020204030204" pitchFamily="34" charset="0"/>
                <a:cs typeface="Calibri" panose="020F0502020204030204" pitchFamily="34" charset="0"/>
              </a:rPr>
              <a:t>0x17: Unsupported Mandatory TLV Object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509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685800" y="1241591"/>
            <a:ext cx="7772400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|   Type TBA2   |    Length     | Reserved      | Block Number  |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+-+-+-+-+-+-+-+-+-+-+-+-+-+-+-+-+-+-+-+-+-+-+-+-+-+-+-+-+-+-+-+-+  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Figure: Block Number TLV</a:t>
            </a:r>
            <a:endParaRPr lang="en-CA" sz="14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937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Block Number TLV for Loss Measurement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85BB8-1D69-7546-8C41-35193C3A9708}"/>
              </a:ext>
            </a:extLst>
          </p:cNvPr>
          <p:cNvSpPr/>
          <p:nvPr/>
        </p:nvSpPr>
        <p:spPr>
          <a:xfrm>
            <a:off x="614238" y="3085509"/>
            <a:ext cx="7843962" cy="15696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Carry the Block Number (8-bit) of the traffic counters in the probe query and response messages for loss measurement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using Alternate Marking Method to identify and correlate the counters from the two end-points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TLV is mandatory when used and if responder does not support, it MUST return Error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0x17: Unsupported Mandatory TLV Object</a:t>
            </a:r>
            <a:endParaRPr lang="en-US" sz="16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622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8875-E35B-1A40-A197-42EBEA9AE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4621"/>
            <a:ext cx="8534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TLV (Type 129) Handling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5DA16-7688-E349-A626-DAB858F3A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2666999"/>
          </a:xfrm>
        </p:spPr>
        <p:txBody>
          <a:bodyPr/>
          <a:lstStyle/>
          <a:p>
            <a:pPr>
              <a:lnSpc>
                <a:spcPts val="2460"/>
              </a:lnSpc>
              <a:spcBef>
                <a:spcPts val="6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ensure that the probe query message is processed by the intended responder node, Destination Address TLV [RFC6374] can be sent in the probe query message.  </a:t>
            </a:r>
          </a:p>
          <a:p>
            <a:pPr>
              <a:lnSpc>
                <a:spcPts val="2460"/>
              </a:lnSpc>
              <a:spcBef>
                <a:spcPts val="6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responder node only replies with Success in Control Code if it is the intended destination for the probe query.</a:t>
            </a:r>
          </a:p>
          <a:p>
            <a:pPr>
              <a:lnSpc>
                <a:spcPts val="2460"/>
              </a:lnSpc>
              <a:spcBef>
                <a:spcPts val="6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Otherwise, it MUST return 0x15: Error - Invalid Destination Node Identifier.</a:t>
            </a:r>
          </a:p>
          <a:p>
            <a:pPr>
              <a:lnSpc>
                <a:spcPts val="2460"/>
              </a:lnSpc>
              <a:spcBef>
                <a:spcPts val="6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8017C-D609-6248-A3A7-96803D52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61364-BCAD-394F-B301-A41AE19B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561055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5736</TotalTime>
  <Words>1524</Words>
  <Application>Microsoft Macintosh PowerPoint</Application>
  <PresentationFormat>On-screen Show (16:9)</PresentationFormat>
  <Paragraphs>217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Courier New</vt:lpstr>
      <vt:lpstr>Wingdings</vt:lpstr>
      <vt:lpstr>Default Design</vt:lpstr>
      <vt:lpstr>Performance Measurement for Segment Routing Networks with MPLS Data Plane</vt:lpstr>
      <vt:lpstr>Agenda</vt:lpstr>
      <vt:lpstr>Requirements and Scope</vt:lpstr>
      <vt:lpstr>History of the Draft</vt:lpstr>
      <vt:lpstr>Updates Since IETF-106</vt:lpstr>
      <vt:lpstr>Measurement Modes for SR Policy</vt:lpstr>
      <vt:lpstr>Return Path TLV for Two-way Measurement</vt:lpstr>
      <vt:lpstr>Block Number TLV for Loss Measurement</vt:lpstr>
      <vt:lpstr>Destination Address TLV (Type 129) Handling</vt:lpstr>
      <vt:lpstr>Next Steps</vt:lpstr>
      <vt:lpstr>PowerPoint Presentation</vt:lpstr>
      <vt:lpstr>PM Probes for SR Links</vt:lpstr>
      <vt:lpstr>SR Link Extended TE Metrics Advertisement</vt:lpstr>
      <vt:lpstr>PM Probes for SR Policy</vt:lpstr>
      <vt:lpstr>PM Probes for P2MP SR Policy</vt:lpstr>
      <vt:lpstr>WG Co-ordination Plan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1115</cp:revision>
  <dcterms:created xsi:type="dcterms:W3CDTF">2010-06-30T04:12:48Z</dcterms:created>
  <dcterms:modified xsi:type="dcterms:W3CDTF">2020-03-06T23:50:32Z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