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99" r:id="rId3"/>
    <p:sldId id="315" r:id="rId4"/>
    <p:sldId id="1676" r:id="rId5"/>
    <p:sldId id="1684" r:id="rId6"/>
    <p:sldId id="1671" r:id="rId7"/>
    <p:sldId id="1658" r:id="rId8"/>
    <p:sldId id="1659" r:id="rId9"/>
    <p:sldId id="1682" r:id="rId10"/>
    <p:sldId id="1672" r:id="rId11"/>
    <p:sldId id="1662" r:id="rId12"/>
    <p:sldId id="1681" r:id="rId13"/>
    <p:sldId id="1664" r:id="rId14"/>
    <p:sldId id="1683" r:id="rId15"/>
    <p:sldId id="1673" r:id="rId16"/>
    <p:sldId id="320" r:id="rId17"/>
    <p:sldId id="1680" r:id="rId18"/>
    <p:sldId id="1663" r:id="rId19"/>
    <p:sldId id="1670" r:id="rId20"/>
    <p:sldId id="1688" r:id="rId21"/>
    <p:sldId id="1687" r:id="rId22"/>
    <p:sldId id="1686" r:id="rId23"/>
    <p:sldId id="1702" r:id="rId24"/>
    <p:sldId id="1669" r:id="rId25"/>
    <p:sldId id="1697" r:id="rId26"/>
    <p:sldId id="1667" r:id="rId27"/>
    <p:sldId id="1695" r:id="rId28"/>
    <p:sldId id="1690" r:id="rId29"/>
    <p:sldId id="1699" r:id="rId30"/>
    <p:sldId id="1696" r:id="rId31"/>
    <p:sldId id="1700" r:id="rId32"/>
    <p:sldId id="1701" r:id="rId3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061" autoAdjust="0"/>
  </p:normalViewPr>
  <p:slideViewPr>
    <p:cSldViewPr>
      <p:cViewPr varScale="1">
        <p:scale>
          <a:sx n="146" d="100"/>
          <a:sy n="146" d="100"/>
        </p:scale>
        <p:origin x="176" y="3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7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2/22/21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0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768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973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3146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0196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12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418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362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26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14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83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73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874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00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662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790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Voitek_Kozak@comcast.com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Bin_Wen@cable.comcast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fbrockne@cisco.com" TargetMode="External"/><Relationship Id="rId5" Type="http://schemas.openxmlformats.org/officeDocument/2006/relationships/hyperlink" Target="mailto:cfilsfil@cisco.com" TargetMode="External"/><Relationship Id="rId4" Type="http://schemas.openxmlformats.org/officeDocument/2006/relationships/hyperlink" Target="mailto:zali@cisco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zhang-intarea-generic-delivery-function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1075" y="737426"/>
            <a:ext cx="7181850" cy="1200015"/>
          </a:xfrm>
        </p:spPr>
        <p:txBody>
          <a:bodyPr>
            <a:normAutofit/>
          </a:bodyPr>
          <a:lstStyle/>
          <a:p>
            <a:r>
              <a:rPr lang="en-US" sz="3600" dirty="0"/>
              <a:t>MPLS Data Plane Encapsulation for In-situ OAM Data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3900" y="2032880"/>
            <a:ext cx="7696200" cy="578643"/>
          </a:xfrm>
        </p:spPr>
        <p:txBody>
          <a:bodyPr/>
          <a:lstStyle/>
          <a:p>
            <a:r>
              <a:rPr lang="en-US" sz="2000" i="1" dirty="0"/>
              <a:t>draft-gandhi-mpls-ioam-sr-06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2286000" y="2729916"/>
            <a:ext cx="4876800" cy="156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Rakesh Gandhi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- Presenter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Zafar Ali - Cisco Systems (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4"/>
              </a:rPr>
              <a:t>zali@cisco.com</a:t>
            </a:r>
            <a:r>
              <a:rPr lang="en-US" altLang="zh-CN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 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Clarence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Filsfils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5"/>
              </a:rPr>
              <a:t>cfilsfil@cisco.com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Frank </a:t>
            </a:r>
            <a:r>
              <a:rPr lang="en-US" sz="1400" i="1" dirty="0" err="1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Brockners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- Cisco Systems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6"/>
              </a:rPr>
              <a:t>fbrockne@cisco.com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Bin Wen - Comcast (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  <a:hlinkClick r:id="rId7"/>
              </a:rPr>
              <a:t>Bin_Wen@cable.comcast.com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ts val="1880"/>
              </a:lnSpc>
              <a:spcBef>
                <a:spcPts val="0"/>
              </a:spcBef>
            </a:pPr>
            <a:r>
              <a:rPr lang="en-CA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Voitek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 Kozak - Comcast (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Voitek_Kozak@comcast.com</a:t>
            </a:r>
            <a:r>
              <a:rPr lang="en-CA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400" i="1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  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09900" y="4803357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29372"/>
            <a:ext cx="89154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E2E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95450" y="841584"/>
            <a:ext cx="575310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>
                <a:latin typeface="Courier" pitchFamily="2" charset="0"/>
              </a:rPr>
              <a:t>E2E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Figure: MPLS Encapsulation with E2E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26458"/>
            <a:ext cx="76962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7445"/>
            <a:ext cx="7924800" cy="3676474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Extension Label (15) and Label assigned by IANA with value </a:t>
            </a:r>
            <a:r>
              <a:rPr lang="en-CA" sz="1800" dirty="0">
                <a:solidFill>
                  <a:srgbClr val="0070C0"/>
                </a:solidFill>
              </a:rPr>
              <a:t>TBA1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From Extended Special Purpose Labels (</a:t>
            </a:r>
            <a:r>
              <a:rPr lang="en-CA" sz="1800" dirty="0" err="1"/>
              <a:t>eSPL</a:t>
            </a:r>
            <a:r>
              <a:rPr lang="en-CA" sz="18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Both Labels are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controller provisions the label on encapsulating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Label is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800" dirty="0"/>
              <a:t>The IOAM Label allocated by the decapsulating node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800" dirty="0"/>
              <a:t>The Label is carried at the </a:t>
            </a:r>
            <a:r>
              <a:rPr lang="en-CA" sz="1800" b="1" dirty="0"/>
              <a:t>bottom</a:t>
            </a:r>
            <a:r>
              <a:rPr lang="en-CA" sz="18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9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0629"/>
            <a:ext cx="8610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950755"/>
              </p:ext>
            </p:extLst>
          </p:nvPr>
        </p:nvGraphicFramePr>
        <p:xfrm>
          <a:off x="609600" y="914399"/>
          <a:ext cx="7772400" cy="21206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804474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2804474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2163452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</a:tblGrid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 (Note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7068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Label,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7568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/>
              <a:t>110</a:t>
            </a:r>
            <a:r>
              <a:rPr lang="en-US" altLang="zh-CN" baseline="30000"/>
              <a:t>th</a:t>
            </a:r>
            <a:r>
              <a:rPr lang="en-US" altLang="zh-CN"/>
              <a:t> IETF Online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F00A95-F3B5-764C-8387-A924C41C81E1}"/>
              </a:ext>
            </a:extLst>
          </p:cNvPr>
          <p:cNvSpPr txBox="1">
            <a:spLocks/>
          </p:cNvSpPr>
          <p:nvPr/>
        </p:nvSpPr>
        <p:spPr bwMode="auto">
          <a:xfrm>
            <a:off x="533400" y="3392251"/>
            <a:ext cx="7848600" cy="138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This is true for any mechanism that we are defining using 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eSPL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SFC: https://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tools.ietf.org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/html/rfc8595 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E2E: draft-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ietf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mpls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inband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-pm-encapsulation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  <a:p>
            <a:pPr marL="457200" lvl="1" indent="0">
              <a:buNone/>
            </a:pP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14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E2E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857250"/>
            <a:ext cx="7982607" cy="3695700"/>
          </a:xfrm>
        </p:spPr>
        <p:txBody>
          <a:bodyPr/>
          <a:lstStyle/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E2E IOAM includes IOAM processing on encapsulating and decapsulating nodes.</a:t>
            </a:r>
            <a:r>
              <a:rPr lang="en-CA" sz="1600" b="1" dirty="0"/>
              <a:t> The only E2E Option-Type is carried in the IOAM data field.</a:t>
            </a:r>
            <a:endParaRPr lang="en-CA" sz="1600" dirty="0"/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encapsulating node inserts an E2E Indicator Label and one or more IOAM data field(s) in the MPLS header.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intermediate (intermediate) nodes do not process IOAM data.</a:t>
            </a:r>
          </a:p>
          <a:p>
            <a:pPr marL="457200" lvl="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“punts the timestamped copy” of the data packet including IOAM data field(s). 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processes IOAM data field(s) from the punted packet.</a:t>
            </a:r>
          </a:p>
          <a:p>
            <a:pPr marL="457200" indent="-457200">
              <a:lnSpc>
                <a:spcPts val="214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6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214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6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4385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HbH</a:t>
            </a: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70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2393"/>
            <a:ext cx="88392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Encapsulation with 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00200" y="865388"/>
            <a:ext cx="5755640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   |  </a:t>
            </a:r>
            <a:r>
              <a:rPr lang="en-CA" sz="1000" b="1" dirty="0" err="1">
                <a:latin typeface="Courier" pitchFamily="2" charset="0"/>
              </a:rPr>
              <a:t>HbH</a:t>
            </a:r>
            <a:r>
              <a:rPr lang="en-CA" sz="1000" b="1" dirty="0">
                <a:latin typeface="Courier" pitchFamily="2" charset="0"/>
              </a:rPr>
              <a:t> IOAM Indicator Label             </a:t>
            </a:r>
            <a:r>
              <a:rPr lang="en-CA" sz="1000" dirty="0">
                <a:latin typeface="Courier" pitchFamily="2" charset="0"/>
              </a:rPr>
              <a:t>| TC  |1|  TTL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Figure: MPLS Encapsulation with </a:t>
            </a:r>
            <a:r>
              <a:rPr lang="en-CA" sz="1000" dirty="0" err="1">
                <a:latin typeface="Courier" pitchFamily="2" charset="0"/>
              </a:rPr>
              <a:t>HbH</a:t>
            </a:r>
            <a:r>
              <a:rPr lang="en-CA" sz="1000" dirty="0">
                <a:latin typeface="Courier" pitchFamily="2" charset="0"/>
              </a:rPr>
              <a:t>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90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Allocation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94547"/>
            <a:ext cx="7924800" cy="3352800"/>
          </a:xfrm>
        </p:spPr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Extension Label (15) and Label assigned by IANA with value </a:t>
            </a:r>
            <a:r>
              <a:rPr lang="en-CA" sz="1600" dirty="0">
                <a:solidFill>
                  <a:srgbClr val="0070C0"/>
                </a:solidFill>
              </a:rPr>
              <a:t>TBA2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From Extended Special Purpose Labels (</a:t>
            </a:r>
            <a:r>
              <a:rPr lang="en-CA" sz="1600" dirty="0" err="1"/>
              <a:t>eSPL</a:t>
            </a:r>
            <a:r>
              <a:rPr lang="en-CA" sz="1600" dirty="0"/>
              <a:t>) range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Both Labels are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Global Label allocated by a controller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controller provisions the label on encapsulating,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bottom</a:t>
            </a:r>
            <a:r>
              <a:rPr lang="en-CA" sz="1600" dirty="0"/>
              <a:t> of the label stack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CA" sz="1600" dirty="0"/>
              <a:t>The IOAM Label allocated by the intermediate and decapsulating nodes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Signaling/advertisement extensions needed to convey the label to all encapsulating nodes (out of scope)</a:t>
            </a:r>
          </a:p>
          <a:p>
            <a:pPr lvl="1" indent="-342900">
              <a:buFont typeface="Wingdings" pitchFamily="2" charset="2"/>
              <a:buChar char="§"/>
            </a:pPr>
            <a:r>
              <a:rPr lang="en-CA" sz="1600" dirty="0"/>
              <a:t>The Label is carried at the </a:t>
            </a:r>
            <a:r>
              <a:rPr lang="en-CA" sz="1600" b="1" dirty="0"/>
              <a:t>top</a:t>
            </a:r>
            <a:r>
              <a:rPr lang="en-CA" sz="1600" dirty="0"/>
              <a:t> of the label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8BF5-BF7D-EE4A-9EB2-E0C69A39C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60"/>
            <a:ext cx="8229600" cy="757302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Indicator Label - Comparisons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5C625D-83BF-2B41-93D2-28785FC4F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895154"/>
              </p:ext>
            </p:extLst>
          </p:nvPr>
        </p:nvGraphicFramePr>
        <p:xfrm>
          <a:off x="381000" y="759462"/>
          <a:ext cx="8305800" cy="255558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20993983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1139457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670730324"/>
                    </a:ext>
                  </a:extLst>
                </a:gridCol>
                <a:gridCol w="1541585">
                  <a:extLst>
                    <a:ext uri="{9D8B030D-6E8A-4147-A177-3AD203B41FA5}">
                      <a16:colId xmlns:a16="http://schemas.microsoft.com/office/drawing/2014/main" val="975737954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907496208"/>
                    </a:ext>
                  </a:extLst>
                </a:gridCol>
              </a:tblGrid>
              <a:tr h="669288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Label Stack Size (Note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 on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Scan Label Stack</a:t>
                      </a:r>
                    </a:p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(Notes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Different FIB Entry for Local Label than data packets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801765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eSPL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9039908"/>
                  </a:ext>
                </a:extLst>
              </a:tr>
              <a:tr h="536923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Global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Bottom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0171723"/>
                  </a:ext>
                </a:extLst>
              </a:tr>
              <a:tr h="750221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Signal/Advertise Label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C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06992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C0619-C85C-9C44-B6FF-9F5D419D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803963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F208BB-326D-8C4E-B674-366BB71C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8E1905-622E-3C47-B502-B0B087F33B26}"/>
              </a:ext>
            </a:extLst>
          </p:cNvPr>
          <p:cNvSpPr txBox="1">
            <a:spLocks/>
          </p:cNvSpPr>
          <p:nvPr/>
        </p:nvSpPr>
        <p:spPr bwMode="auto">
          <a:xfrm>
            <a:off x="381002" y="3462673"/>
            <a:ext cx="8305798" cy="113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+mj-lt"/>
              <a:buAutoNum type="arabicPeriod"/>
            </a:pPr>
            <a:r>
              <a:rPr lang="en-CA" sz="1400" kern="0" dirty="0"/>
              <a:t>A intermediate node may have a limit on how many labels it can scan. 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However, with any indicator scheme, the node will have to look past EOS into the packet to find the IOAM data that needs to be processed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IOAM data packets may require Entropy label for ECMP to work around hashing issue due to G-</a:t>
            </a:r>
            <a:r>
              <a:rPr lang="en-CA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400" dirty="0">
                <a:latin typeface="Calibri" panose="020F0502020204030204" pitchFamily="34" charset="0"/>
                <a:cs typeface="Calibri" panose="020F0502020204030204" pitchFamily="34" charset="0"/>
              </a:rPr>
              <a:t> for IP packets</a:t>
            </a:r>
          </a:p>
        </p:txBody>
      </p:sp>
    </p:spTree>
    <p:extLst>
      <p:ext uri="{BB962C8B-B14F-4D97-AF65-F5344CB8AC3E}">
        <p14:creationId xmlns:p14="http://schemas.microsoft.com/office/powerpoint/2010/main" val="181915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1771"/>
            <a:ext cx="8229600" cy="857250"/>
          </a:xfrm>
        </p:spPr>
        <p:txBody>
          <a:bodyPr/>
          <a:lstStyle/>
          <a:p>
            <a:r>
              <a:rPr lang="en-US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HbH</a:t>
            </a:r>
            <a:r>
              <a:rPr lang="en-US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IOAM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0431"/>
            <a:ext cx="8229600" cy="3875140"/>
          </a:xfrm>
        </p:spPr>
        <p:txBody>
          <a:bodyPr/>
          <a:lstStyle/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 err="1"/>
              <a:t>HbH</a:t>
            </a:r>
            <a:r>
              <a:rPr lang="en-CA" sz="1400" dirty="0"/>
              <a:t> IOAM includes IOAM processing on encapsulating, intermediate and decapsulating nodes. </a:t>
            </a:r>
            <a:r>
              <a:rPr lang="en-CA" sz="1400" b="1" dirty="0"/>
              <a:t>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  <a:endParaRPr lang="en-CA" sz="1400" dirty="0"/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encapsulating node inserts a </a:t>
            </a:r>
            <a:r>
              <a:rPr lang="en-CA" sz="1400" dirty="0" err="1"/>
              <a:t>HbH</a:t>
            </a:r>
            <a:r>
              <a:rPr lang="en-CA" sz="1400" dirty="0"/>
              <a:t> Indicator Label and one or more IOAM data field(s) in the MPLS encapsulation.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process </a:t>
            </a:r>
            <a:r>
              <a:rPr lang="en-CA" sz="1400" dirty="0" err="1">
                <a:solidFill>
                  <a:srgbClr val="0070C0"/>
                </a:solidFill>
              </a:rPr>
              <a:t>HbH</a:t>
            </a:r>
            <a:r>
              <a:rPr lang="en-CA" sz="1400" dirty="0">
                <a:solidFill>
                  <a:srgbClr val="0070C0"/>
                </a:solidFill>
              </a:rPr>
              <a:t> IOAM data field(s) and forward the data packet including updated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>
                <a:solidFill>
                  <a:srgbClr val="0070C0"/>
                </a:solidFill>
              </a:rPr>
              <a:t>The intermediate (intermediate) nodes may punt the timestamped copy of the data packet for further IOAM processing.</a:t>
            </a:r>
          </a:p>
          <a:p>
            <a:pPr marL="457200" lvl="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"punts the timestamped copy" of the data packet including IOAM data field(s). 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processes IOAM data field(s) from the punted packet.</a:t>
            </a:r>
          </a:p>
          <a:p>
            <a:pPr marL="457200" indent="-457200">
              <a:lnSpc>
                <a:spcPts val="182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CA" sz="1400" dirty="0"/>
              <a:t>The decapsulating node also pops the IOAM Indicator Label and the IOAM data field(s) from the MPLS encapsulation.</a:t>
            </a:r>
          </a:p>
          <a:p>
            <a:pPr marL="857250" lvl="1" indent="-457200">
              <a:lnSpc>
                <a:spcPts val="1820"/>
              </a:lnSpc>
              <a:spcBef>
                <a:spcPts val="600"/>
              </a:spcBef>
              <a:buFont typeface="+mj-lt"/>
              <a:buAutoNum type="alphaLcPeriod"/>
            </a:pPr>
            <a:r>
              <a:rPr lang="en-CA" sz="1400" dirty="0"/>
              <a:t>The decapsulating node forwards the data packet downstream.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1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19100" y="177165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Encapsulation for IOAM Data Fields with Control Word and Another G-</a:t>
            </a:r>
            <a:r>
              <a:rPr lang="en-US" altLang="zh-CN" sz="3600" kern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ACh</a:t>
            </a:r>
            <a:endParaRPr lang="en-US" altLang="zh-CN" sz="3600" kern="0" dirty="0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86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009650"/>
            <a:ext cx="7772401" cy="31242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Summary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/>
          <a:lstStyle/>
          <a:p>
            <a:r>
              <a:rPr lang="en-US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Data Fields with Control Word and Another G-</a:t>
            </a:r>
            <a:r>
              <a:rPr lang="en-US" sz="28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595A-2AF7-A141-B580-268FFA3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71550"/>
            <a:ext cx="8153400" cy="3581399"/>
          </a:xfrm>
        </p:spPr>
        <p:txBody>
          <a:bodyPr/>
          <a:lstStyle/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IOAM Data Fields, including IOAM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header are added in the MPLS </a:t>
            </a:r>
            <a:r>
              <a:rPr lang="en-CA" sz="1800" dirty="0"/>
              <a:t>encapsulation after the MPLS header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Control Word or another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MUST be added after the IOAM Data Fields in the packet.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This allows the intermediate nodes to easily access the </a:t>
            </a:r>
            <a:r>
              <a:rPr lang="en-CA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HbH</a:t>
            </a: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 IOAM data field(s) after the MPLS header.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The decapsulating node can remove the MPLS </a:t>
            </a:r>
            <a:r>
              <a:rPr lang="en-CA" sz="1800" dirty="0"/>
              <a:t>encapsulation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including the IOAM Data Fields and then process the Control Word or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following it.</a:t>
            </a:r>
          </a:p>
          <a:p>
            <a:pPr>
              <a:lnSpc>
                <a:spcPts val="2220"/>
              </a:lnSpc>
              <a:spcBef>
                <a:spcPts val="600"/>
              </a:spcBef>
            </a:pPr>
            <a:r>
              <a:rPr lang="en-CA" sz="1800" i="1" dirty="0">
                <a:latin typeface="Calibri" panose="020F0502020204030204" pitchFamily="34" charset="0"/>
                <a:cs typeface="Calibri" panose="020F0502020204030204" pitchFamily="34" charset="0"/>
              </a:rPr>
              <a:t>IOAM HDR Length 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allows to locate the Control Word and G-</a:t>
            </a:r>
            <a:r>
              <a:rPr lang="en-CA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ACh</a:t>
            </a:r>
            <a:r>
              <a:rPr lang="en-CA" sz="1800" dirty="0">
                <a:latin typeface="Calibri" panose="020F0502020204030204" pitchFamily="34" charset="0"/>
                <a:cs typeface="Calibri" panose="020F0502020204030204" pitchFamily="34" charset="0"/>
              </a:rPr>
              <a:t> after the IOAM Data Fields.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90542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880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PW Control Word [RFC4385]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019300" y="793590"/>
            <a:ext cx="51054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Specified by PW Encapsulation [RFC4385]               |   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   Figure: Example Generic PW Control Word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B9597-BC73-F646-968A-2D31781EF553}"/>
              </a:ext>
            </a:extLst>
          </p:cNvPr>
          <p:cNvSpPr txBox="1"/>
          <p:nvPr/>
        </p:nvSpPr>
        <p:spPr>
          <a:xfrm>
            <a:off x="-6531" y="4715435"/>
            <a:ext cx="2362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Do we define IOAM G-</a:t>
            </a:r>
            <a:r>
              <a:rPr lang="en-US" sz="1100" dirty="0" err="1"/>
              <a:t>ACh</a:t>
            </a:r>
            <a:r>
              <a:rPr lang="en-US" sz="1100" dirty="0"/>
              <a:t> Type2 when another Metadata follows?</a:t>
            </a:r>
          </a:p>
        </p:txBody>
      </p:sp>
    </p:spTree>
    <p:extLst>
      <p:ext uri="{BB962C8B-B14F-4D97-AF65-F5344CB8AC3E}">
        <p14:creationId xmlns:p14="http://schemas.microsoft.com/office/powerpoint/2010/main" val="370865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5606"/>
            <a:ext cx="9144000" cy="599270"/>
          </a:xfrm>
        </p:spPr>
        <p:txBody>
          <a:bodyPr/>
          <a:lstStyle/>
          <a:p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MPLS 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Another G-</a:t>
            </a:r>
            <a:r>
              <a:rPr lang="en-CA" sz="2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2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[RFC5586] with IOAM Data Fields</a:t>
            </a:r>
            <a:endParaRPr lang="en-US" sz="26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885950" y="820745"/>
            <a:ext cx="5372100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1|Version| Reserved      | Channel Type 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Example MPLS Encapsulation with Another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F9B4B7-7435-BD49-ABB9-1AC0A720E4E6}"/>
              </a:ext>
            </a:extLst>
          </p:cNvPr>
          <p:cNvSpPr txBox="1"/>
          <p:nvPr/>
        </p:nvSpPr>
        <p:spPr>
          <a:xfrm>
            <a:off x="0" y="4718003"/>
            <a:ext cx="2362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Do we define IOAM G-</a:t>
            </a:r>
            <a:r>
              <a:rPr lang="en-US" sz="1100" dirty="0" err="1"/>
              <a:t>ACh</a:t>
            </a:r>
            <a:r>
              <a:rPr lang="en-US" sz="1100" dirty="0"/>
              <a:t> Type2 when another Metadata follows?</a:t>
            </a:r>
          </a:p>
        </p:txBody>
      </p:sp>
    </p:spTree>
    <p:extLst>
      <p:ext uri="{BB962C8B-B14F-4D97-AF65-F5344CB8AC3E}">
        <p14:creationId xmlns:p14="http://schemas.microsoft.com/office/powerpoint/2010/main" val="4154360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3950"/>
            <a:ext cx="8001000" cy="2514599"/>
          </a:xfrm>
        </p:spPr>
        <p:txBody>
          <a:bodyPr/>
          <a:lstStyle/>
          <a:p>
            <a:pPr lvl="0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400" dirty="0"/>
              <a:t>Requesting WG adoption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0376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68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96240" y="2114550"/>
            <a:ext cx="83058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Example MPLS Encapsulations for IOAM Data Fields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8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27"/>
            <a:ext cx="9144000" cy="599270"/>
          </a:xfrm>
        </p:spPr>
        <p:txBody>
          <a:bodyPr/>
          <a:lstStyle/>
          <a:p>
            <a:r>
              <a:rPr lang="en-CA" sz="28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1 - SR-MPLS Encapsulation with IOAM Data Fields</a:t>
            </a:r>
            <a:endParaRPr lang="en-US" sz="28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2305050" y="641003"/>
            <a:ext cx="4533900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Label(1)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.                                                               .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Label(n)               | TC  |S|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               PSID 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b="1" dirty="0">
                <a:latin typeface="Courier" pitchFamily="2" charset="0"/>
              </a:rPr>
              <a:t>   | Extension Label (15)                  | TC  |S|      TTL      | 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</a:t>
            </a:r>
            <a:r>
              <a:rPr lang="en-CA" sz="800" b="1" dirty="0">
                <a:latin typeface="Courier" pitchFamily="2" charset="0"/>
              </a:rPr>
              <a:t>E2E IOAM Indicator Label TBA1         </a:t>
            </a:r>
            <a:r>
              <a:rPr lang="en-CA" sz="800" dirty="0">
                <a:latin typeface="Courier" pitchFamily="2" charset="0"/>
              </a:rPr>
              <a:t>| TC  |1|      TTL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 </a:t>
            </a:r>
          </a:p>
          <a:p>
            <a:r>
              <a:rPr lang="en-CA" sz="800" dirty="0">
                <a:latin typeface="Courier" pitchFamily="2" charset="0"/>
              </a:rPr>
              <a:t>             </a:t>
            </a:r>
          </a:p>
          <a:p>
            <a:r>
              <a:rPr lang="en-CA" sz="800" dirty="0">
                <a:latin typeface="Courier" pitchFamily="2" charset="0"/>
              </a:rPr>
              <a:t>      Figure: Example SR-MPLS Encapsulation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15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2 - 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438400" y="713601"/>
            <a:ext cx="5791200" cy="39703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|0 0 0 0| 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Rsved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| This Header   | Header Length | Next Header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~              Variable field per “This header”                 ~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</a:t>
            </a:r>
            <a:r>
              <a:rPr lang="en-CA" sz="900" dirty="0">
                <a:latin typeface="Courier" pitchFamily="2" charset="0"/>
              </a:rPr>
              <a:t>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Figure: MPLS Encapsulation with Generic Delivery Functions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6C24A-B63C-7045-B4DF-BFCC4C5A3608}"/>
              </a:ext>
            </a:extLst>
          </p:cNvPr>
          <p:cNvSpPr/>
          <p:nvPr/>
        </p:nvSpPr>
        <p:spPr>
          <a:xfrm>
            <a:off x="-38100" y="3379754"/>
            <a:ext cx="24765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hlinkClick r:id="rId2"/>
              </a:rPr>
              <a:t>https://datatracker.ietf.org/doc/draft-zzhang-intarea-generic-delivery-functions/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Ingress/Egress Nodes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GDF has no Hop-by-hop processing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EDB6FD-5617-114F-A3B8-F6A476C270E1}"/>
              </a:ext>
            </a:extLst>
          </p:cNvPr>
          <p:cNvSpPr txBox="1"/>
          <p:nvPr/>
        </p:nvSpPr>
        <p:spPr>
          <a:xfrm>
            <a:off x="0" y="4726722"/>
            <a:ext cx="2362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Do we define IOAM G-</a:t>
            </a:r>
            <a:r>
              <a:rPr lang="en-US" sz="1100" dirty="0" err="1"/>
              <a:t>ACh</a:t>
            </a:r>
            <a:r>
              <a:rPr lang="en-US" sz="1100" dirty="0"/>
              <a:t> Type2 when another Metadata follows?</a:t>
            </a:r>
          </a:p>
        </p:txBody>
      </p:sp>
    </p:spTree>
    <p:extLst>
      <p:ext uri="{BB962C8B-B14F-4D97-AF65-F5344CB8AC3E}">
        <p14:creationId xmlns:p14="http://schemas.microsoft.com/office/powerpoint/2010/main" val="24720668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3 -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362200" y="628292"/>
            <a:ext cx="5257800" cy="42473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9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9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latin typeface="Courier" pitchFamily="2" charset="0"/>
              </a:rPr>
              <a:t>   |0 0 0 1|Version| Reserved      | IOAM G-</a:t>
            </a:r>
            <a:r>
              <a:rPr lang="en-CA" sz="900" dirty="0" err="1">
                <a:latin typeface="Courier" pitchFamily="2" charset="0"/>
              </a:rPr>
              <a:t>ACh</a:t>
            </a:r>
            <a:r>
              <a:rPr lang="en-CA" sz="900" dirty="0">
                <a:latin typeface="Courier" pitchFamily="2" charset="0"/>
              </a:rPr>
              <a:t>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900" dirty="0">
                <a:latin typeface="Courier" pitchFamily="2" charset="0"/>
              </a:rPr>
              <a:t>   | Reserved      | Block Number  | IOAM-OPT-Type |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900" dirty="0">
                <a:latin typeface="Courier" pitchFamily="2" charset="0"/>
              </a:rPr>
              <a:t>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9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9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9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9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~                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9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900" dirty="0">
                <a:latin typeface="Courier" pitchFamily="2" charset="0"/>
              </a:rPr>
              <a:t> </a:t>
            </a:r>
          </a:p>
          <a:p>
            <a:r>
              <a:rPr lang="en-CA" sz="900" dirty="0">
                <a:latin typeface="Courier" pitchFamily="2" charset="0"/>
              </a:rPr>
              <a:t>  Figure: Example MPLS Encapsulation with </a:t>
            </a:r>
            <a:r>
              <a:rPr lang="en-CA" sz="900" dirty="0" err="1">
                <a:latin typeface="Courier" pitchFamily="2" charset="0"/>
              </a:rPr>
              <a:t>DetNet</a:t>
            </a:r>
            <a:r>
              <a:rPr lang="en-CA" sz="900" dirty="0">
                <a:latin typeface="Courier" pitchFamily="2" charset="0"/>
              </a:rPr>
              <a:t> with IOAM Data Fields</a:t>
            </a:r>
            <a:endParaRPr lang="en-CA" sz="9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00B46-2CC5-C346-BF21-8E04807A19A2}"/>
              </a:ext>
            </a:extLst>
          </p:cNvPr>
          <p:cNvSpPr txBox="1"/>
          <p:nvPr/>
        </p:nvSpPr>
        <p:spPr>
          <a:xfrm>
            <a:off x="0" y="4717461"/>
            <a:ext cx="23622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Do we define IOAM G-</a:t>
            </a:r>
            <a:r>
              <a:rPr lang="en-US" sz="1100" dirty="0" err="1"/>
              <a:t>ACh</a:t>
            </a:r>
            <a:r>
              <a:rPr lang="en-US" sz="1100" dirty="0"/>
              <a:t> Type2 when another Metadata follows?</a:t>
            </a:r>
          </a:p>
        </p:txBody>
      </p:sp>
    </p:spTree>
    <p:extLst>
      <p:ext uri="{BB962C8B-B14F-4D97-AF65-F5344CB8AC3E}">
        <p14:creationId xmlns:p14="http://schemas.microsoft.com/office/powerpoint/2010/main" val="27873060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51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3356"/>
            <a:ext cx="80772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Transport In-situ OAM (IOAM) data fields with MPLS Encapsulation</a:t>
            </a:r>
          </a:p>
          <a:p>
            <a:pPr marL="0" lvl="1" indent="0">
              <a:buNone/>
            </a:pPr>
            <a:r>
              <a:rPr lang="en-US" sz="18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800" dirty="0"/>
              <a:t>Using IOAM data fields defined in:</a:t>
            </a:r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-data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-direct-export</a:t>
            </a:r>
            <a:endParaRPr lang="en-CA" sz="1800" dirty="0"/>
          </a:p>
          <a:p>
            <a:pPr lvl="2">
              <a:buFont typeface="Wingdings" charset="2"/>
              <a:buChar char="§"/>
            </a:pPr>
            <a:r>
              <a:rPr lang="en-CA" sz="1800" i="1" dirty="0"/>
              <a:t>draft-</a:t>
            </a:r>
            <a:r>
              <a:rPr lang="en-CA" sz="1800" i="1" dirty="0" err="1"/>
              <a:t>ietf</a:t>
            </a:r>
            <a:r>
              <a:rPr lang="en-CA" sz="1800" i="1" dirty="0"/>
              <a:t>-</a:t>
            </a:r>
            <a:r>
              <a:rPr lang="en-CA" sz="1800" i="1" dirty="0" err="1"/>
              <a:t>ippm</a:t>
            </a:r>
            <a:r>
              <a:rPr lang="en-CA" sz="1800" i="1" dirty="0"/>
              <a:t>-</a:t>
            </a:r>
            <a:r>
              <a:rPr lang="en-CA" sz="1800" i="1" dirty="0" err="1"/>
              <a:t>ioam</a:t>
            </a:r>
            <a:r>
              <a:rPr lang="en-CA" sz="1800" i="1" dirty="0"/>
              <a:t>-flags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Edge-to-edge (E2E) IOAM</a:t>
            </a:r>
          </a:p>
          <a:p>
            <a:pPr lvl="1">
              <a:buFont typeface="Wingdings" charset="2"/>
              <a:buChar char="§"/>
            </a:pPr>
            <a:r>
              <a:rPr lang="en-CA" sz="1800" dirty="0"/>
              <a:t>Hop-by-hop (</a:t>
            </a:r>
            <a:r>
              <a:rPr lang="en-CA" sz="1800" dirty="0" err="1"/>
              <a:t>HbH</a:t>
            </a:r>
            <a:r>
              <a:rPr lang="en-CA" sz="1800" dirty="0"/>
              <a:t>) IOAM (that includes E2E)</a:t>
            </a:r>
          </a:p>
          <a:p>
            <a:pPr lvl="1">
              <a:buFont typeface="Wingdings" charset="2"/>
              <a:buChar char="§"/>
            </a:pP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9185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Example 4 -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DetNet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Control Word [RFC8964] </a:t>
            </a:r>
            <a:r>
              <a:rPr lang="en-CA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with IOAM Data Fields</a:t>
            </a:r>
            <a:endParaRPr lang="en-US" sz="24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2057400" y="619185"/>
            <a:ext cx="4648200" cy="46782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A-Label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[F-Label(s)]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S-Label                               | TC  |S|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IOAM Indicator Label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IOAM HDR Length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solidFill>
                  <a:srgbClr val="C00000"/>
                </a:solidFill>
                <a:latin typeface="Courier" pitchFamily="2" charset="0"/>
              </a:rPr>
              <a:t>   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|0 0 0 0| Sequence Number (</a:t>
            </a:r>
            <a:r>
              <a:rPr lang="en-CA" sz="800" dirty="0" err="1">
                <a:solidFill>
                  <a:srgbClr val="0070C0"/>
                </a:solidFill>
                <a:latin typeface="Courier" pitchFamily="2" charset="0"/>
              </a:rPr>
              <a:t>DetNet</a:t>
            </a:r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Control Word)                 |</a:t>
            </a:r>
          </a:p>
          <a:p>
            <a:r>
              <a:rPr lang="en-CA" sz="800" dirty="0">
                <a:solidFill>
                  <a:srgbClr val="0070C0"/>
                </a:solidFill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Flow   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~                 Payload Packet   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 </a:t>
            </a:r>
          </a:p>
          <a:p>
            <a:r>
              <a:rPr lang="en-CA" sz="800" dirty="0">
                <a:latin typeface="Courier" pitchFamily="2" charset="0"/>
              </a:rPr>
              <a:t>  Figure: Example MPLS Encapsulation with </a:t>
            </a:r>
            <a:r>
              <a:rPr lang="en-CA" sz="800" dirty="0" err="1">
                <a:latin typeface="Courier" pitchFamily="2" charset="0"/>
              </a:rPr>
              <a:t>DetNet</a:t>
            </a:r>
            <a:r>
              <a:rPr lang="en-CA" sz="800" dirty="0">
                <a:latin typeface="Courier" pitchFamily="2" charset="0"/>
              </a:rPr>
              <a:t> with IOAM Data Fields</a:t>
            </a:r>
            <a:endParaRPr lang="en-CA" sz="8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011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255E-BE42-5348-AC0F-6257873B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653"/>
            <a:ext cx="9124208" cy="717589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Generic Delivery Function </a:t>
            </a:r>
            <a:r>
              <a:rPr lang="en-US" sz="24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Encap</a:t>
            </a:r>
            <a:r>
              <a:rPr lang="en-US" sz="24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with IOAM Data Fields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CC82-C055-3645-9254-87CEC1C4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110</a:t>
            </a:r>
            <a:r>
              <a:rPr lang="en-US" altLang="zh-CN" baseline="30000" dirty="0"/>
              <a:t>th</a:t>
            </a:r>
            <a:r>
              <a:rPr lang="en-US" altLang="zh-CN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F7D69-BCF6-2D4A-A3F1-2D32C593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31</a:t>
            </a:fld>
            <a:endParaRPr lang="en-US" altLang="zh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14F343-6DC2-A943-8496-BE1E2B6072CE}"/>
              </a:ext>
            </a:extLst>
          </p:cNvPr>
          <p:cNvSpPr/>
          <p:nvPr/>
        </p:nvSpPr>
        <p:spPr>
          <a:xfrm>
            <a:off x="19792" y="666750"/>
            <a:ext cx="4493623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 |0 0 0 0| </a:t>
            </a:r>
            <a:r>
              <a:rPr lang="en-CA" sz="800" dirty="0" err="1">
                <a:latin typeface="Courier" pitchFamily="2" charset="0"/>
              </a:rPr>
              <a:t>Rsved</a:t>
            </a:r>
            <a:r>
              <a:rPr lang="en-CA" sz="800" dirty="0">
                <a:latin typeface="Courier" pitchFamily="2" charset="0"/>
              </a:rPr>
              <a:t> | </a:t>
            </a:r>
            <a:r>
              <a:rPr lang="en-CA" sz="800" b="1" dirty="0">
                <a:latin typeface="Courier" pitchFamily="2" charset="0"/>
              </a:rPr>
              <a:t>This HDR=IOAM </a:t>
            </a:r>
            <a:r>
              <a:rPr lang="en-CA" sz="800" dirty="0">
                <a:latin typeface="Courier" pitchFamily="2" charset="0"/>
              </a:rPr>
              <a:t>| Header Length |  </a:t>
            </a:r>
            <a:r>
              <a:rPr lang="en-CA" sz="800" b="1" dirty="0">
                <a:latin typeface="Courier" pitchFamily="2" charset="0"/>
              </a:rPr>
              <a:t>Next Header 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</a:t>
            </a:r>
          </a:p>
          <a:p>
            <a:r>
              <a:rPr lang="en-CA" sz="800">
                <a:latin typeface="Courier" pitchFamily="2" charset="0"/>
              </a:rPr>
              <a:t>   | Reserved      </a:t>
            </a:r>
            <a:r>
              <a:rPr lang="en-CA" sz="800" dirty="0">
                <a:latin typeface="Courier" pitchFamily="2" charset="0"/>
              </a:rPr>
              <a:t>| Block Number  | </a:t>
            </a:r>
            <a:r>
              <a:rPr lang="en-CA" sz="800">
                <a:latin typeface="Courier" pitchFamily="2" charset="0"/>
              </a:rPr>
              <a:t>IOAM-OPT-Type |  Reserved     </a:t>
            </a:r>
            <a:r>
              <a:rPr lang="en-CA" sz="800" dirty="0">
                <a:latin typeface="Courier" pitchFamily="2" charset="0"/>
              </a:rPr>
              <a:t>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1FCCDE-D57E-354B-B5ED-CBA378AA7CFB}"/>
              </a:ext>
            </a:extLst>
          </p:cNvPr>
          <p:cNvSpPr/>
          <p:nvPr/>
        </p:nvSpPr>
        <p:spPr>
          <a:xfrm>
            <a:off x="4533206" y="666749"/>
            <a:ext cx="4591001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8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8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800" dirty="0">
                <a:latin typeface="Courier" pitchFamily="2" charset="0"/>
              </a:rPr>
              <a:t>   | Indicator Label                       | TC  |1|  TTL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800" dirty="0">
                <a:latin typeface="Courier" pitchFamily="2" charset="0"/>
              </a:rPr>
              <a:t>   |0 0 0 1|Version| Reserved      | IOAM G-</a:t>
            </a:r>
            <a:r>
              <a:rPr lang="en-CA" sz="800" dirty="0" err="1">
                <a:latin typeface="Courier" pitchFamily="2" charset="0"/>
              </a:rPr>
              <a:t>ACh</a:t>
            </a:r>
            <a:r>
              <a:rPr lang="en-CA" sz="800" dirty="0">
                <a:latin typeface="Courier" pitchFamily="2" charset="0"/>
              </a:rPr>
              <a:t> (Type TBA3)        |  | 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8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8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800" dirty="0">
                <a:latin typeface="Courier" pitchFamily="2" charset="0"/>
              </a:rPr>
              <a:t>   +-+-+-+-+-+-+-+-+-+-+-+-+-+-+-+-+-+-+-+-+-+-+-+-+-+-+-+-+-+-+-+-+</a:t>
            </a:r>
          </a:p>
        </p:txBody>
      </p:sp>
    </p:spTree>
    <p:extLst>
      <p:ext uri="{BB962C8B-B14F-4D97-AF65-F5344CB8AC3E}">
        <p14:creationId xmlns:p14="http://schemas.microsoft.com/office/powerpoint/2010/main" val="4008361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57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Updates Since Version-04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95349"/>
            <a:ext cx="8077200" cy="3788569"/>
          </a:xfrm>
        </p:spPr>
        <p:txBody>
          <a:bodyPr/>
          <a:lstStyle/>
          <a:p>
            <a:pPr marL="0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Updates: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Addressed MPLS-RT expert review comments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IOAM G-</a:t>
            </a:r>
            <a:r>
              <a:rPr lang="en-US" sz="1600" dirty="0" err="1"/>
              <a:t>ACh</a:t>
            </a:r>
            <a:r>
              <a:rPr lang="en-US" sz="1600" dirty="0"/>
              <a:t> header</a:t>
            </a:r>
          </a:p>
          <a:p>
            <a:pPr lvl="2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Elaborate the IOAM procedures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Clarified E2E and </a:t>
            </a:r>
            <a:r>
              <a:rPr lang="en-US" sz="1600" dirty="0" err="1"/>
              <a:t>HbH</a:t>
            </a:r>
            <a:r>
              <a:rPr lang="en-US" sz="1600" dirty="0"/>
              <a:t> Indicator Labels usage for different IOAM Option-Types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Added multiple G-</a:t>
            </a:r>
            <a:r>
              <a:rPr lang="en-US" sz="1600" dirty="0" err="1"/>
              <a:t>ACh</a:t>
            </a:r>
            <a:r>
              <a:rPr lang="en-US" sz="1600" dirty="0"/>
              <a:t> / Control Word handling</a:t>
            </a:r>
          </a:p>
          <a:p>
            <a:pPr lvl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sz="1600" dirty="0"/>
              <a:t>Editorial changes (e.g., cleanup SR text)</a:t>
            </a:r>
          </a:p>
          <a:p>
            <a:pPr marL="0" lvl="1" indent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Open Items:</a:t>
            </a:r>
          </a:p>
          <a:p>
            <a:pPr marL="742950" lvl="2" indent="-34290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sz="1600" dirty="0"/>
              <a:t>Discuss multiple G-</a:t>
            </a:r>
            <a:r>
              <a:rPr lang="en-US" sz="1600" dirty="0" err="1"/>
              <a:t>ACh</a:t>
            </a:r>
            <a:r>
              <a:rPr lang="en-US" sz="1600" dirty="0"/>
              <a:t> / Control Word headers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339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MPLS Extensions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564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0125-5A9E-9D48-9391-85FBD0E60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30865"/>
            <a:ext cx="8001000" cy="599270"/>
          </a:xfrm>
        </p:spPr>
        <p:txBody>
          <a:bodyPr/>
          <a:lstStyle/>
          <a:p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CA" sz="32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CA" sz="3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for IOAM Data Fields</a:t>
            </a:r>
            <a:endParaRPr lang="en-US" sz="3200" dirty="0">
              <a:solidFill>
                <a:srgbClr val="0070C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13FCD-3B47-804D-B373-DAB61FB5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81550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1408B-9195-EC4D-8131-A3F5CC05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ED4007-3A19-0E4E-8496-6CECEEA363EB}"/>
              </a:ext>
            </a:extLst>
          </p:cNvPr>
          <p:cNvSpPr/>
          <p:nvPr/>
        </p:nvSpPr>
        <p:spPr>
          <a:xfrm>
            <a:off x="1676400" y="996218"/>
            <a:ext cx="57912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CA" sz="1000" dirty="0">
                <a:latin typeface="Courier" pitchFamily="2" charset="0"/>
              </a:rPr>
              <a:t>   0                   1                   2                   3</a:t>
            </a:r>
          </a:p>
          <a:p>
            <a:r>
              <a:rPr lang="en-CA" sz="1000" dirty="0">
                <a:latin typeface="Courier" pitchFamily="2" charset="0"/>
              </a:rPr>
              <a:t>   0 1 2 3 4 5 6 7 8 9 0 1 2 3 4 5 6 7 8 9 0 1 2 3 4 5 6 7 8 9 0 1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 </a:t>
            </a:r>
          </a:p>
          <a:p>
            <a:r>
              <a:rPr lang="en-CA" sz="1000" dirty="0">
                <a:latin typeface="Courier" pitchFamily="2" charset="0"/>
              </a:rPr>
              <a:t>   |0 0 0 1|Version| Reserved      |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(Type TBA3)        |  | 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| </a:t>
            </a:r>
          </a:p>
          <a:p>
            <a:r>
              <a:rPr lang="en-CA" sz="1000" dirty="0">
                <a:latin typeface="Courier" pitchFamily="2" charset="0"/>
              </a:rPr>
              <a:t>   | Reserved      | Block Number  | IOAM-OPT-Type |IOAM HDR Length|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  I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O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A</a:t>
            </a:r>
          </a:p>
          <a:p>
            <a:r>
              <a:rPr lang="en-CA" sz="1000" dirty="0">
                <a:latin typeface="Courier" pitchFamily="2" charset="0"/>
              </a:rPr>
              <a:t>   ~                 IOAM Option and Data Space                    ~  M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+-+-+-+-+-+-+-+-+-+-+-+-+-+-+-+-+-+-+-+-+-+-+-+-+-+-+-+-+-+-+-+-+&lt;-+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~                 Payload + Padding                             ~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|                                                               |</a:t>
            </a:r>
          </a:p>
          <a:p>
            <a:r>
              <a:rPr lang="en-CA" sz="1000" dirty="0">
                <a:latin typeface="Courier" pitchFamily="2" charset="0"/>
              </a:rPr>
              <a:t>   +-+-+-+-+-+-+-+-+-+-+-+-+-+-+-+-+-+-+-+-+-+-+-+-+-+-+-+-+-+-+-+-+</a:t>
            </a:r>
          </a:p>
          <a:p>
            <a:r>
              <a:rPr lang="en-CA" sz="1000" dirty="0">
                <a:latin typeface="Courier" pitchFamily="2" charset="0"/>
              </a:rPr>
              <a:t> </a:t>
            </a:r>
          </a:p>
          <a:p>
            <a:r>
              <a:rPr lang="en-CA" sz="1000" dirty="0">
                <a:latin typeface="Courier" pitchFamily="2" charset="0"/>
              </a:rPr>
              <a:t>                  Figure: IOAM G-</a:t>
            </a:r>
            <a:r>
              <a:rPr lang="en-CA" sz="1000" dirty="0" err="1">
                <a:latin typeface="Courier" pitchFamily="2" charset="0"/>
              </a:rPr>
              <a:t>ACh</a:t>
            </a:r>
            <a:r>
              <a:rPr lang="en-CA" sz="1000" dirty="0">
                <a:latin typeface="Courier" pitchFamily="2" charset="0"/>
              </a:rPr>
              <a:t> for IOAM Data Fields</a:t>
            </a:r>
            <a:endParaRPr lang="en-CA" sz="1000" dirty="0">
              <a:latin typeface="Courier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0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G-</a:t>
            </a:r>
            <a:r>
              <a:rPr lang="en-US" sz="3600" dirty="0" err="1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ACh</a:t>
            </a:r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971550"/>
            <a:ext cx="8153400" cy="3238501"/>
          </a:xfrm>
        </p:spPr>
        <p:txBody>
          <a:bodyPr/>
          <a:lstStyle/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New Generic Associated Channel (G-</a:t>
            </a:r>
            <a:r>
              <a:rPr lang="en-CA" sz="1800" dirty="0" err="1"/>
              <a:t>ACh</a:t>
            </a:r>
            <a:r>
              <a:rPr lang="en-CA" sz="1800" dirty="0"/>
              <a:t>) Type (value </a:t>
            </a:r>
            <a:r>
              <a:rPr lang="en-CA" sz="1800" dirty="0">
                <a:solidFill>
                  <a:srgbClr val="0070C0"/>
                </a:solidFill>
              </a:rPr>
              <a:t>TBA3</a:t>
            </a:r>
            <a:r>
              <a:rPr lang="en-CA" sz="1800" dirty="0"/>
              <a:t>) defined for IOAM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Protocol value </a:t>
            </a:r>
            <a:r>
              <a:rPr lang="en-CA" sz="1800" i="1" dirty="0"/>
              <a:t>0001b</a:t>
            </a:r>
            <a:r>
              <a:rPr lang="en-CA" sz="1800" dirty="0"/>
              <a:t> allows to avoid incorrect IP header based hashing over ECMP paths</a:t>
            </a:r>
          </a:p>
          <a:p>
            <a:pPr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Block Number can be used to: 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Aggregate IOAM data collected in data plane, e.g. compute measurement metrics for each block of a flow</a:t>
            </a:r>
          </a:p>
          <a:p>
            <a:pPr lvl="1">
              <a:lnSpc>
                <a:spcPts val="2020"/>
              </a:lnSpc>
              <a:spcBef>
                <a:spcPts val="600"/>
              </a:spcBef>
            </a:pPr>
            <a:r>
              <a:rPr lang="en-CA" sz="1800" dirty="0"/>
              <a:t>Correlate IOAM data from different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B0DEE-E361-1046-85F0-03B8346DB4B8}"/>
              </a:ext>
            </a:extLst>
          </p:cNvPr>
          <p:cNvSpPr/>
          <p:nvPr/>
        </p:nvSpPr>
        <p:spPr>
          <a:xfrm>
            <a:off x="571500" y="4278775"/>
            <a:ext cx="80009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www.iana.org</a:t>
            </a:r>
            <a:r>
              <a:rPr lang="en-US" sz="1400" dirty="0"/>
              <a:t>/assignments/g-ach-parameters/</a:t>
            </a:r>
            <a:r>
              <a:rPr lang="en-US" sz="1400" dirty="0" err="1"/>
              <a:t>g-ach-parameters.xhtml#mpls-g-ach-types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91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IOAM Indicator 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48" y="887129"/>
            <a:ext cx="8229600" cy="3437222"/>
          </a:xfrm>
        </p:spPr>
        <p:txBody>
          <a:bodyPr/>
          <a:lstStyle/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“IOAM Indicator Label” is used to indicate the presence of the IOAM data fields after EOS in the MPLS Encapsulation. 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Separate Indicator Labels are defined for E2E IOAM (for edge nodes) and </a:t>
            </a:r>
            <a:r>
              <a:rPr lang="en-CA" sz="1400" dirty="0" err="1"/>
              <a:t>HbH</a:t>
            </a:r>
            <a:r>
              <a:rPr lang="en-CA" sz="1400" dirty="0"/>
              <a:t> IOAM (</a:t>
            </a:r>
            <a:r>
              <a:rPr lang="en-CA" sz="1400" i="1" dirty="0"/>
              <a:t>for edge and intermediate nodes</a:t>
            </a:r>
            <a:r>
              <a:rPr lang="en-CA" sz="1400" dirty="0"/>
              <a:t>). </a:t>
            </a:r>
          </a:p>
          <a:p>
            <a:pPr lvl="1"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The E2E IOAM Label allows to bypass IOAM processing on intermediate nodes in case of E2E IOAM.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E2E IOAM, the IOAM Option-Type(s) in the data packets are processed on edge nodes only. The intermediate nodes ignore the IOAM Option-Type(s) carried by the data packets. </a:t>
            </a:r>
            <a:r>
              <a:rPr lang="en-CA" sz="1400" b="1" dirty="0"/>
              <a:t>Hence, only E2E Option-Type is carried in the IOAM data field.</a:t>
            </a:r>
          </a:p>
          <a:p>
            <a:pPr>
              <a:lnSpc>
                <a:spcPts val="2320"/>
              </a:lnSpc>
              <a:spcBef>
                <a:spcPts val="600"/>
              </a:spcBef>
            </a:pPr>
            <a:r>
              <a:rPr lang="en-CA" sz="1400" dirty="0"/>
              <a:t>In case of </a:t>
            </a:r>
            <a:r>
              <a:rPr lang="en-CA" sz="1400" dirty="0" err="1"/>
              <a:t>HbH</a:t>
            </a:r>
            <a:r>
              <a:rPr lang="en-CA" sz="1400" dirty="0"/>
              <a:t> IOAM, the IOAM Option-Type(s) in the data packets are processed on intermediate and edge nodes. </a:t>
            </a:r>
            <a:r>
              <a:rPr lang="en-CA" sz="1400" b="1" dirty="0"/>
              <a:t>Hence, both </a:t>
            </a:r>
            <a:r>
              <a:rPr lang="en-CA" sz="1400" b="1" dirty="0" err="1"/>
              <a:t>HbH</a:t>
            </a:r>
            <a:r>
              <a:rPr lang="en-CA" sz="1400" b="1" dirty="0"/>
              <a:t> and E2E Option-Types can be carried in the IOAM data field(s).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93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7315"/>
            <a:ext cx="2895600" cy="357188"/>
          </a:xfrm>
        </p:spPr>
        <p:txBody>
          <a:bodyPr/>
          <a:lstStyle/>
          <a:p>
            <a:r>
              <a:rPr lang="en-CA" dirty="0"/>
              <a:t>110</a:t>
            </a:r>
            <a:r>
              <a:rPr lang="en-CA" baseline="30000" dirty="0"/>
              <a:t>th</a:t>
            </a:r>
            <a:r>
              <a:rPr lang="en-CA" dirty="0"/>
              <a:t> IETF Online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202049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E2E IOAM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48988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7796</TotalTime>
  <Words>3496</Words>
  <Application>Microsoft Macintosh PowerPoint</Application>
  <PresentationFormat>On-screen Show (16:9)</PresentationFormat>
  <Paragraphs>525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</vt:lpstr>
      <vt:lpstr>Wingdings</vt:lpstr>
      <vt:lpstr>Default Design</vt:lpstr>
      <vt:lpstr>MPLS Data Plane Encapsulation for In-situ OAM Data</vt:lpstr>
      <vt:lpstr>Agenda</vt:lpstr>
      <vt:lpstr>Requirements and Scope</vt:lpstr>
      <vt:lpstr>Updates Since Version-04</vt:lpstr>
      <vt:lpstr>PowerPoint Presentation</vt:lpstr>
      <vt:lpstr>IOAM G-ACh for IOAM Data Fields</vt:lpstr>
      <vt:lpstr>IOAM G-ACh Header</vt:lpstr>
      <vt:lpstr>IOAM Indicator Labels</vt:lpstr>
      <vt:lpstr>PowerPoint Presentation</vt:lpstr>
      <vt:lpstr>MPLS Encapsulation with E2E IOAM Data Fields</vt:lpstr>
      <vt:lpstr>E2E IOAM Indicator Label Allocation Methods</vt:lpstr>
      <vt:lpstr>E2E IOAM Indicator Label - Comparisons</vt:lpstr>
      <vt:lpstr>E2E IOAM Procedure</vt:lpstr>
      <vt:lpstr>PowerPoint Presentation</vt:lpstr>
      <vt:lpstr>MPLS Encapsulation with HbH IOAM Data Fields</vt:lpstr>
      <vt:lpstr>HbH IOAM Indicator Label Allocation Methods</vt:lpstr>
      <vt:lpstr>HbH IOAM Indicator Label - Comparisons</vt:lpstr>
      <vt:lpstr>HbH IOAM Procedure</vt:lpstr>
      <vt:lpstr>PowerPoint Presentation</vt:lpstr>
      <vt:lpstr>IOAM Data Fields with Control Word and Another G-ACh</vt:lpstr>
      <vt:lpstr>Generic PW Control Word [RFC4385] with IOAM Data Fields</vt:lpstr>
      <vt:lpstr>MPLS Encap with Another G-ACh [RFC5586] with IOAM Data Fields</vt:lpstr>
      <vt:lpstr>Next Steps</vt:lpstr>
      <vt:lpstr>PowerPoint Presentation</vt:lpstr>
      <vt:lpstr>PowerPoint Presentation</vt:lpstr>
      <vt:lpstr>Example 1 - SR-MPLS Encapsulation with IOAM Data Fields</vt:lpstr>
      <vt:lpstr>Example 2 - Generic Delivery Function Encap with IOAM Data Fields</vt:lpstr>
      <vt:lpstr>Example 3 - DetNet Control Word [RFC8964] with IOAM Data Fields </vt:lpstr>
      <vt:lpstr>PowerPoint Presentation</vt:lpstr>
      <vt:lpstr>Example 4 - DetNet Control Word [RFC8964] with IOAM Data Fields</vt:lpstr>
      <vt:lpstr>Generic Delivery Function Encap with IOAM Data Fields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 (rgandhi)</cp:lastModifiedBy>
  <cp:revision>1852</cp:revision>
  <dcterms:created xsi:type="dcterms:W3CDTF">2010-06-30T04:12:48Z</dcterms:created>
  <dcterms:modified xsi:type="dcterms:W3CDTF">2021-02-22T22:32:25Z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