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99" r:id="rId3"/>
    <p:sldId id="315" r:id="rId4"/>
    <p:sldId id="1653" r:id="rId5"/>
    <p:sldId id="1668" r:id="rId6"/>
    <p:sldId id="319" r:id="rId7"/>
    <p:sldId id="1659" r:id="rId8"/>
    <p:sldId id="1655" r:id="rId9"/>
    <p:sldId id="1658" r:id="rId10"/>
    <p:sldId id="1664" r:id="rId11"/>
    <p:sldId id="1662" r:id="rId12"/>
    <p:sldId id="1663" r:id="rId13"/>
    <p:sldId id="320" r:id="rId14"/>
    <p:sldId id="1667" r:id="rId15"/>
    <p:sldId id="1666" r:id="rId16"/>
    <p:sldId id="1661" r:id="rId17"/>
    <p:sldId id="303" r:id="rId18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8"/>
    <p:restoredTop sz="93061" autoAdjust="0"/>
  </p:normalViewPr>
  <p:slideViewPr>
    <p:cSldViewPr>
      <p:cViewPr varScale="1">
        <p:scale>
          <a:sx n="159" d="100"/>
          <a:sy n="159" d="100"/>
        </p:scale>
        <p:origin x="1136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77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11/7/20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06571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49738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0580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2689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1860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6731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0384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6677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1790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Voitek_Kozak@comcast.com" TargetMode="External"/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in_Wen@cable.comcast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fbrockne@cisco.com" TargetMode="External"/><Relationship Id="rId5" Type="http://schemas.openxmlformats.org/officeDocument/2006/relationships/hyperlink" Target="mailto:cfilsfil@cisco.com" TargetMode="External"/><Relationship Id="rId4" Type="http://schemas.openxmlformats.org/officeDocument/2006/relationships/hyperlink" Target="mailto:zali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312821"/>
            <a:ext cx="71628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MPLS Data Plane Encapsulation for In-situ OAM Data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885950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draft-gandhi-mpls-ioam-sr-03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286000" y="2593309"/>
            <a:ext cx="4876800" cy="1569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Zafar Ali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zali@cisco.com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cfilsfil@cisco.com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Frank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Brockners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6"/>
              </a:rPr>
              <a:t>fbrockne@cisco.com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Bin Wen - Comcast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7"/>
              </a:rPr>
              <a:t>Bin_Wen@cable.comcast.com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CA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Voitek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 Kozak - Comcast (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Voitek_Kozak@comcast.com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 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09900" y="4803357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Edge-to-edge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857250"/>
            <a:ext cx="7982607" cy="3543300"/>
          </a:xfrm>
        </p:spPr>
        <p:txBody>
          <a:bodyPr/>
          <a:lstStyle/>
          <a:p>
            <a:pPr marL="457200" lvl="0" indent="-457200">
              <a:lnSpc>
                <a:spcPts val="26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2000" dirty="0"/>
              <a:t>The encapsulating node inserts an edge-to-edge Indicator Label and one or more IOAM data field(s) in the MPLS header.</a:t>
            </a:r>
          </a:p>
          <a:p>
            <a:pPr marL="457200" lvl="0" indent="-457200">
              <a:lnSpc>
                <a:spcPts val="26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2000" dirty="0"/>
              <a:t>The decapsulating node for edge-to-edge IOAM "forwards and punts the timestamped copy" of the data packet including IOAM data field(s). </a:t>
            </a:r>
          </a:p>
          <a:p>
            <a:pPr marL="857250" lvl="1" indent="-457200">
              <a:lnSpc>
                <a:spcPts val="2640"/>
              </a:lnSpc>
              <a:spcBef>
                <a:spcPts val="600"/>
              </a:spcBef>
              <a:buFont typeface="Wingdings" pitchFamily="2" charset="2"/>
              <a:buChar char="§"/>
            </a:pPr>
            <a:r>
              <a:rPr lang="en-CA" sz="2000" dirty="0"/>
              <a:t>The decapsulating node for edge-to-edge IOAM also pops the IOAM Indicator Label and the IOAM data field(s) from the MPLS header.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6245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95525"/>
            <a:ext cx="7924800" cy="3429000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CA" sz="2000" dirty="0"/>
              <a:t>Label assigned by IANA with values TBA1 and TBA2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2000" dirty="0"/>
              <a:t>From Extended Special Purpose Labels (</a:t>
            </a:r>
            <a:r>
              <a:rPr lang="en-CA" sz="2000" dirty="0" err="1"/>
              <a:t>eSPL</a:t>
            </a:r>
            <a:r>
              <a:rPr lang="en-CA" sz="2000" dirty="0"/>
              <a:t>) range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2000" dirty="0"/>
              <a:t>Global Label allocated by a controller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2000" dirty="0"/>
              <a:t>The controller provisions the label on encapsulating and decapsulating nodes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2000" dirty="0">
                <a:solidFill>
                  <a:srgbClr val="0070C0"/>
                </a:solidFill>
              </a:rPr>
              <a:t>The label allocated by the decapsulating node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2000" dirty="0">
                <a:solidFill>
                  <a:srgbClr val="0070C0"/>
                </a:solidFill>
              </a:rPr>
              <a:t>Signaling mechanism used to convey the label to all encapsulating 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94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Hob-by-hop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857250"/>
            <a:ext cx="7982607" cy="3543300"/>
          </a:xfrm>
        </p:spPr>
        <p:txBody>
          <a:bodyPr/>
          <a:lstStyle/>
          <a:p>
            <a:pPr marL="457200" lvl="0" indent="-457200">
              <a:lnSpc>
                <a:spcPts val="26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800" dirty="0"/>
              <a:t>The encapsulating node inserts a hop-by-hop Indicator Label and one or more IOAM data field(s) in the MPLS header.</a:t>
            </a:r>
          </a:p>
          <a:p>
            <a:pPr marL="457200" indent="-457200">
              <a:lnSpc>
                <a:spcPts val="26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800" dirty="0">
                <a:solidFill>
                  <a:srgbClr val="0070C0"/>
                </a:solidFill>
              </a:rPr>
              <a:t>The transit node for hop-by-hop IOAM "forwards and punts the timestamped copy" of the data packet including IOAM data field(s). </a:t>
            </a:r>
          </a:p>
          <a:p>
            <a:pPr marL="457200" lvl="0" indent="-457200">
              <a:lnSpc>
                <a:spcPts val="26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800" dirty="0"/>
              <a:t>The decapsulating node for hop-by-hop IOAM "forwards and punts the timestamped copy" of the data packet including IOAM data field(s). </a:t>
            </a:r>
          </a:p>
          <a:p>
            <a:pPr marL="857250" lvl="1" indent="-457200">
              <a:lnSpc>
                <a:spcPts val="2640"/>
              </a:lnSpc>
              <a:spcBef>
                <a:spcPts val="600"/>
              </a:spcBef>
              <a:buFont typeface="Wingdings" pitchFamily="2" charset="2"/>
              <a:buChar char="§"/>
            </a:pPr>
            <a:r>
              <a:rPr lang="en-CA" sz="1800" dirty="0"/>
              <a:t>The decapsulating node for hop-by-hop IOAM also pops the IOAM Indicator Label and the IOAM data field(s) from the MPLS header.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7469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01685"/>
            <a:ext cx="7924800" cy="3140129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CA" sz="2000" dirty="0"/>
              <a:t>Label assigned by IANA with values TBA3 and TBA4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2000" dirty="0"/>
              <a:t>From Extended Special Purpose Labels (</a:t>
            </a:r>
            <a:r>
              <a:rPr lang="en-CA" sz="2000" dirty="0" err="1"/>
              <a:t>eSPL</a:t>
            </a:r>
            <a:r>
              <a:rPr lang="en-CA" sz="2000" dirty="0"/>
              <a:t>) range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2000" dirty="0"/>
              <a:t>Global Label allocated by a controller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2000" dirty="0"/>
              <a:t>The controller provisions the label on encapsulating, </a:t>
            </a:r>
            <a:r>
              <a:rPr lang="en-CA" sz="2000" dirty="0">
                <a:solidFill>
                  <a:srgbClr val="0070C0"/>
                </a:solidFill>
              </a:rPr>
              <a:t>transit </a:t>
            </a:r>
            <a:r>
              <a:rPr lang="en-CA" sz="2000" dirty="0"/>
              <a:t>and decapsulating 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835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17621"/>
            <a:ext cx="8077200" cy="599270"/>
          </a:xfrm>
        </p:spPr>
        <p:txBody>
          <a:bodyPr/>
          <a:lstStyle/>
          <a:p>
            <a:pPr algn="l"/>
            <a:r>
              <a:rPr lang="en-CA" sz="27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Encapsulation Example with SR-MPLS Header</a:t>
            </a:r>
            <a:endParaRPr lang="en-US" sz="27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943100" y="627191"/>
            <a:ext cx="5257800" cy="41088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Label(1)               | TC  |S|      TTL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Label(n)               | TC  |S|      TTL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PSID                   | TC  |S|      TTL      | 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IOAM Indicator Label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900" dirty="0">
                <a:latin typeface="Courier" pitchFamily="2" charset="0"/>
              </a:rPr>
              <a:t>   |  IOAM-Type    | IOAM HDR LEN  |    RESERVED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       Figure: IOAM Encapsulation Example with SR-MPLS Header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742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17621"/>
            <a:ext cx="8915400" cy="599270"/>
          </a:xfrm>
        </p:spPr>
        <p:txBody>
          <a:bodyPr/>
          <a:lstStyle/>
          <a:p>
            <a:pPr algn="l"/>
            <a:r>
              <a:rPr lang="en-CA" sz="25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Encapsulation with Flow Label Example with SR-MPLS Header</a:t>
            </a:r>
            <a:endParaRPr lang="en-US" sz="25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62513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2076450" y="485208"/>
            <a:ext cx="5219700" cy="43927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Label(1)               | TC  |S|      TTL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Label(n)               | TC  |S|      TTL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PSID                   | TC  |S|      TTL      | 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IOAM and Flow Indicator Label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|0 0 1 0|      Flow label                       | Block Number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900" dirty="0">
                <a:latin typeface="Courier" pitchFamily="2" charset="0"/>
              </a:rPr>
              <a:t>   |  IOAM-Type    | IOAM HDR LEN  |    RESERVED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Figure: IOAM Encapsulation with Flow Label Example with SR-MPLS Header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013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00150"/>
            <a:ext cx="7772400" cy="2743200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Requesting MPLS WG adoption</a:t>
            </a:r>
          </a:p>
          <a:p>
            <a:pPr>
              <a:lnSpc>
                <a:spcPts val="2500"/>
              </a:lnSpc>
              <a:spcBef>
                <a:spcPts val="600"/>
              </a:spcBef>
            </a:pPr>
            <a:r>
              <a:rPr lang="en-US" sz="2400" dirty="0"/>
              <a:t>Keep SPRING WG in the loop for SR aspects</a:t>
            </a:r>
          </a:p>
          <a:p>
            <a:pPr>
              <a:lnSpc>
                <a:spcPts val="2500"/>
              </a:lnSpc>
              <a:spcBef>
                <a:spcPts val="600"/>
              </a:spcBef>
            </a:pPr>
            <a:r>
              <a:rPr lang="en-US" sz="2400" dirty="0"/>
              <a:t>Inform IPPM WG about the milestones</a:t>
            </a:r>
          </a:p>
          <a:p>
            <a:pPr lvl="1">
              <a:lnSpc>
                <a:spcPts val="2500"/>
              </a:lnSpc>
              <a:spcBef>
                <a:spcPts val="600"/>
              </a:spcBef>
            </a:pPr>
            <a:r>
              <a:rPr lang="en-US" sz="2400" dirty="0"/>
              <a:t>IOAM base work is done in IPPM WG</a:t>
            </a:r>
          </a:p>
          <a:p>
            <a:pPr lvl="0">
              <a:lnSpc>
                <a:spcPts val="2500"/>
              </a:lnSpc>
              <a:spcBef>
                <a:spcPts val="600"/>
              </a:spcBef>
            </a:pPr>
            <a:endParaRPr lang="en-US" sz="2400" dirty="0"/>
          </a:p>
          <a:p>
            <a:endParaRPr lang="en-US" sz="2400" dirty="0"/>
          </a:p>
          <a:p>
            <a:pPr lvl="0"/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7508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009650"/>
            <a:ext cx="7772401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IETF-108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5433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Transport In-situ OAM (IOAM) data fields with MPLS Encapsulation</a:t>
            </a:r>
          </a:p>
          <a:p>
            <a:pPr lvl="2">
              <a:buFont typeface="Wingdings" charset="2"/>
              <a:buChar char="§"/>
            </a:pPr>
            <a:r>
              <a:rPr lang="en-US" sz="1800" dirty="0"/>
              <a:t>OAM information (e.g. timestamps) carried by data traffic</a:t>
            </a:r>
          </a:p>
          <a:p>
            <a:pPr marL="0" lvl="1" indent="0">
              <a:buNone/>
            </a:pPr>
            <a:r>
              <a:rPr lang="en-US" sz="18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Using data fields defined in:</a:t>
            </a:r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-data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-direct-export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-flags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Edge-to-edge (E2E) IOAM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Hop-by-hop (</a:t>
            </a:r>
            <a:r>
              <a:rPr lang="en-CA" sz="1800" dirty="0" err="1"/>
              <a:t>HbH</a:t>
            </a:r>
            <a:r>
              <a:rPr lang="en-CA" sz="1800" dirty="0"/>
              <a:t>) IOAM</a:t>
            </a:r>
          </a:p>
          <a:p>
            <a:pPr lvl="1">
              <a:buFont typeface="Wingdings" charset="2"/>
              <a:buChar char="§"/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8253"/>
            <a:ext cx="8229600" cy="3619500"/>
          </a:xfrm>
        </p:spPr>
        <p:txBody>
          <a:bodyPr/>
          <a:lstStyle/>
          <a:p>
            <a:r>
              <a:rPr lang="en-US" sz="1200" dirty="0"/>
              <a:t>Oct 2018</a:t>
            </a:r>
          </a:p>
          <a:p>
            <a:pPr lvl="1"/>
            <a:r>
              <a:rPr lang="en-US" sz="1200" dirty="0"/>
              <a:t>Draft was published </a:t>
            </a:r>
            <a:r>
              <a:rPr lang="en-US" sz="1200" i="1" dirty="0"/>
              <a:t>draft-gandhi-spring-ioam-sr-mpls-00</a:t>
            </a:r>
          </a:p>
          <a:p>
            <a:r>
              <a:rPr lang="en-US" sz="1200" dirty="0"/>
              <a:t>Nov 2018 and March 2019 </a:t>
            </a:r>
            <a:endParaRPr lang="en-US" sz="1200" i="1" dirty="0"/>
          </a:p>
          <a:p>
            <a:pPr lvl="1"/>
            <a:r>
              <a:rPr lang="en-US" sz="1200" dirty="0"/>
              <a:t>Draft was discussed in IPPM WG meetings as part of the IOAM updates</a:t>
            </a:r>
          </a:p>
          <a:p>
            <a:r>
              <a:rPr lang="en-US" sz="1200" dirty="0"/>
              <a:t>July 2019</a:t>
            </a:r>
          </a:p>
          <a:p>
            <a:pPr lvl="1"/>
            <a:r>
              <a:rPr lang="en-US" sz="1200" dirty="0"/>
              <a:t>Presented </a:t>
            </a:r>
            <a:r>
              <a:rPr lang="en-US" sz="1200" i="1" dirty="0"/>
              <a:t>draft-gandhi-spring-ioam-sr-mpls-01 </a:t>
            </a:r>
            <a:r>
              <a:rPr lang="en-US" sz="1200" dirty="0"/>
              <a:t>at IETF 105 Montreal in SPRING and MPLS WGs</a:t>
            </a:r>
          </a:p>
          <a:p>
            <a:r>
              <a:rPr lang="en-US" sz="1200" dirty="0"/>
              <a:t>Oct 2019</a:t>
            </a:r>
          </a:p>
          <a:p>
            <a:pPr lvl="1"/>
            <a:r>
              <a:rPr lang="en-US" sz="1200" dirty="0"/>
              <a:t>Chairs agreed to progress the work in MPLS WG</a:t>
            </a:r>
          </a:p>
          <a:p>
            <a:pPr lvl="1"/>
            <a:r>
              <a:rPr lang="en-US" sz="1200" dirty="0"/>
              <a:t>Draft renamed to </a:t>
            </a:r>
            <a:r>
              <a:rPr lang="en-US" sz="1200" i="1" dirty="0"/>
              <a:t>draft-gandhi-mpls-ioam-sr-00 </a:t>
            </a:r>
          </a:p>
          <a:p>
            <a:r>
              <a:rPr lang="en-US" sz="1200" dirty="0"/>
              <a:t>Nov 2019</a:t>
            </a:r>
          </a:p>
          <a:p>
            <a:pPr lvl="1"/>
            <a:r>
              <a:rPr lang="en-US" sz="1200" dirty="0"/>
              <a:t>Presented </a:t>
            </a:r>
            <a:r>
              <a:rPr lang="en-US" sz="1200" i="1" dirty="0"/>
              <a:t>draft-gandhi-mpls-ioam-sr-00</a:t>
            </a:r>
            <a:r>
              <a:rPr lang="en-US" sz="1200" dirty="0"/>
              <a:t> at IETF 106 Singapore in MPLS WG</a:t>
            </a:r>
          </a:p>
          <a:p>
            <a:r>
              <a:rPr lang="en-CA" sz="1200" dirty="0"/>
              <a:t>Apr 2020</a:t>
            </a:r>
          </a:p>
          <a:p>
            <a:pPr lvl="1"/>
            <a:r>
              <a:rPr lang="en-US" sz="1200" dirty="0"/>
              <a:t>Presented </a:t>
            </a:r>
            <a:r>
              <a:rPr lang="en-US" sz="1200" i="1" dirty="0"/>
              <a:t>draft-gandhi-mpls-ioam-sr-02 </a:t>
            </a:r>
            <a:r>
              <a:rPr lang="en-US" sz="1200" dirty="0"/>
              <a:t>at IETF 107 in MPLS WG Interim (ran out of time)</a:t>
            </a:r>
          </a:p>
          <a:p>
            <a:r>
              <a:rPr lang="en-US" sz="1200" dirty="0"/>
              <a:t>Jul 2020</a:t>
            </a:r>
          </a:p>
          <a:p>
            <a:pPr lvl="1"/>
            <a:r>
              <a:rPr lang="en-US" sz="1200" dirty="0"/>
              <a:t>Presented </a:t>
            </a:r>
            <a:r>
              <a:rPr lang="en-US" sz="1200" i="1" dirty="0"/>
              <a:t>draft-gandhi-mpls-ioam-sr-02 </a:t>
            </a:r>
            <a:r>
              <a:rPr lang="en-US" sz="1200" dirty="0"/>
              <a:t>at IETF 108 in MPLS WG</a:t>
            </a:r>
          </a:p>
          <a:p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8729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IETF-108 (Version-02)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26319"/>
            <a:ext cx="8229600" cy="309086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Updates: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/>
              <a:t>Protocol type field 0010b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/>
              <a:t>Need for different </a:t>
            </a:r>
            <a:r>
              <a:rPr lang="en-US" sz="2000" dirty="0" err="1"/>
              <a:t>HbH</a:t>
            </a:r>
            <a:r>
              <a:rPr lang="en-US" sz="2000" dirty="0"/>
              <a:t> and E2E Indicator Labels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/>
              <a:t>Added MSD consideration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/>
              <a:t>Various editorial changes	</a:t>
            </a:r>
          </a:p>
          <a:p>
            <a:pPr marL="0" lvl="1" indent="0">
              <a:buNone/>
            </a:pPr>
            <a:endParaRPr lang="en-US" sz="2000" dirty="0"/>
          </a:p>
          <a:p>
            <a:pPr marL="0" lvl="1" indent="0">
              <a:buNone/>
            </a:pPr>
            <a:r>
              <a:rPr lang="en-US" sz="2000" dirty="0"/>
              <a:t>Open Items: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20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1514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30865"/>
            <a:ext cx="8001000" cy="599270"/>
          </a:xfrm>
        </p:spPr>
        <p:txBody>
          <a:bodyPr/>
          <a:lstStyle/>
          <a:p>
            <a:pPr algn="l"/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Data Field Encapsulation in MPLS Header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76400" y="935490"/>
            <a:ext cx="5791200" cy="33239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  </a:t>
            </a:r>
            <a:r>
              <a:rPr lang="en-CA" sz="1000" b="1" dirty="0">
                <a:latin typeface="Courier" pitchFamily="2" charset="0"/>
              </a:rPr>
              <a:t>IOAM Indicator Label                 </a:t>
            </a:r>
            <a:r>
              <a:rPr lang="en-CA" sz="1000" dirty="0">
                <a:latin typeface="Courier" pitchFamily="2" charset="0"/>
              </a:rPr>
              <a:t>| TC  |1|  TTL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  IOAM-Type    | IOAM HDR LEN  |    RESERVED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      Figure: IOAM Encapsulation in MPLS Header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895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Indicator Label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3314700"/>
          </a:xfrm>
        </p:spPr>
        <p:txBody>
          <a:bodyPr/>
          <a:lstStyle/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2000" dirty="0"/>
              <a:t>“IOAM Indicator Label” is used to indicate the presence of the IOAM data fields in the MPLS header.  </a:t>
            </a:r>
          </a:p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2000" dirty="0"/>
              <a:t>Separate Label values are used for edge-to-edge and hop-by-hop IOAM:</a:t>
            </a:r>
          </a:p>
          <a:p>
            <a:pPr lvl="1">
              <a:lnSpc>
                <a:spcPts val="2320"/>
              </a:lnSpc>
              <a:spcBef>
                <a:spcPts val="600"/>
              </a:spcBef>
            </a:pPr>
            <a:r>
              <a:rPr lang="en-CA" sz="2000" dirty="0"/>
              <a:t>Edge-to-edge TBA1 </a:t>
            </a:r>
          </a:p>
          <a:p>
            <a:pPr lvl="1">
              <a:lnSpc>
                <a:spcPts val="2320"/>
              </a:lnSpc>
              <a:spcBef>
                <a:spcPts val="600"/>
              </a:spcBef>
            </a:pPr>
            <a:r>
              <a:rPr lang="en-CA" sz="2000" dirty="0"/>
              <a:t>Hop-by-hop TBA3</a:t>
            </a:r>
          </a:p>
          <a:p>
            <a:pPr marL="0" indent="0">
              <a:lnSpc>
                <a:spcPts val="2320"/>
              </a:lnSpc>
              <a:buNone/>
            </a:pPr>
            <a:endParaRPr lang="en-CA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0992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80010"/>
            <a:ext cx="9296400" cy="599270"/>
          </a:xfrm>
        </p:spPr>
        <p:txBody>
          <a:bodyPr/>
          <a:lstStyle/>
          <a:p>
            <a:pPr algn="l"/>
            <a:r>
              <a:rPr lang="en-CA" sz="27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Data Field Encapsulation with </a:t>
            </a:r>
            <a:r>
              <a:rPr lang="en-CA" sz="2700" b="1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Flow Label </a:t>
            </a:r>
            <a:r>
              <a:rPr lang="en-CA" sz="27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 MPLS Header</a:t>
            </a:r>
            <a:endParaRPr lang="en-US" sz="27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76400" y="837589"/>
            <a:ext cx="5715000" cy="36317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</a:t>
            </a:r>
            <a:r>
              <a:rPr lang="en-CA" sz="1000" b="1" dirty="0">
                <a:latin typeface="Courier" pitchFamily="2" charset="0"/>
              </a:rPr>
              <a:t>|  IOAM and Flow Indicator Label        </a:t>
            </a:r>
            <a:r>
              <a:rPr lang="en-CA" sz="1000" dirty="0">
                <a:latin typeface="Courier" pitchFamily="2" charset="0"/>
              </a:rPr>
              <a:t>| TC  |1|  TTL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</a:t>
            </a:r>
            <a:r>
              <a:rPr lang="en-CA" sz="1000" b="1" dirty="0">
                <a:latin typeface="Courier" pitchFamily="2" charset="0"/>
              </a:rPr>
              <a:t>0 0 1 0|      Flow label                       | Block Number  </a:t>
            </a:r>
            <a:r>
              <a:rPr lang="en-CA" sz="1000" dirty="0">
                <a:latin typeface="Courier" pitchFamily="2" charset="0"/>
              </a:rPr>
              <a:t>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  IOAM-Type    | IOAM HDR LEN  |    RESERVED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Figure: IOAM Encapsulation with Flow Label in MPLS Header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812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and Flow Indicator Label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19149"/>
            <a:ext cx="8229600" cy="3864769"/>
          </a:xfrm>
        </p:spPr>
        <p:txBody>
          <a:bodyPr/>
          <a:lstStyle/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400" dirty="0"/>
              <a:t>“IOAM and Flow Indicator Label” is used to indicate the presence of the IOAM data fields with Flow Label in the MPLS header.  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400" dirty="0"/>
              <a:t>Separate Label values are used for edge-to-edge and hop-by-hop IOAM:</a:t>
            </a:r>
          </a:p>
          <a:p>
            <a:pPr lvl="1">
              <a:lnSpc>
                <a:spcPts val="2120"/>
              </a:lnSpc>
              <a:spcBef>
                <a:spcPts val="600"/>
              </a:spcBef>
            </a:pPr>
            <a:r>
              <a:rPr lang="en-CA" sz="1400" dirty="0"/>
              <a:t>Edge-to-edge TBA2</a:t>
            </a:r>
          </a:p>
          <a:p>
            <a:pPr lvl="1">
              <a:lnSpc>
                <a:spcPts val="2120"/>
              </a:lnSpc>
              <a:spcBef>
                <a:spcPts val="600"/>
              </a:spcBef>
            </a:pPr>
            <a:r>
              <a:rPr lang="en-CA" sz="1400" dirty="0"/>
              <a:t>Hop-by-hop TBA4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400" b="1" dirty="0"/>
              <a:t>Protocol</a:t>
            </a:r>
            <a:r>
              <a:rPr lang="en-CA" sz="1400" dirty="0"/>
              <a:t> value 0010b allows to avoid incorrect IP header based hashing over ECMP paths</a:t>
            </a:r>
          </a:p>
          <a:p>
            <a:pPr lvl="1">
              <a:lnSpc>
                <a:spcPts val="2120"/>
              </a:lnSpc>
              <a:spcBef>
                <a:spcPts val="600"/>
              </a:spcBef>
            </a:pPr>
            <a:r>
              <a:rPr lang="en-CA" sz="1400" dirty="0"/>
              <a:t>Using RFC 4928 defined procedure. This is similar to RFC 4385 for Generic PW MPLS Control Word.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400" b="1" dirty="0"/>
              <a:t>Flow Label</a:t>
            </a:r>
            <a:r>
              <a:rPr lang="en-CA" sz="1400" dirty="0"/>
              <a:t> identifies the traffic flow that can be used for IOAM purpose.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400" b="1" dirty="0"/>
              <a:t>Block Number </a:t>
            </a:r>
            <a:r>
              <a:rPr lang="en-CA" sz="1400" dirty="0"/>
              <a:t>can be used to </a:t>
            </a:r>
          </a:p>
          <a:p>
            <a:pPr lvl="1">
              <a:lnSpc>
                <a:spcPts val="2120"/>
              </a:lnSpc>
              <a:spcBef>
                <a:spcPts val="600"/>
              </a:spcBef>
            </a:pPr>
            <a:r>
              <a:rPr lang="en-CA" sz="1400" b="1" dirty="0"/>
              <a:t>Aggregate</a:t>
            </a:r>
            <a:r>
              <a:rPr lang="en-CA" sz="1400" dirty="0"/>
              <a:t> IOAM data collected in data plane, e.g. compute measurement metrics for each block of a flow</a:t>
            </a:r>
          </a:p>
          <a:p>
            <a:pPr lvl="1">
              <a:lnSpc>
                <a:spcPts val="2120"/>
              </a:lnSpc>
              <a:spcBef>
                <a:spcPts val="600"/>
              </a:spcBef>
            </a:pPr>
            <a:r>
              <a:rPr lang="en-CA" sz="1400" b="1" dirty="0"/>
              <a:t>Correlate</a:t>
            </a:r>
            <a:r>
              <a:rPr lang="en-CA" sz="1400" dirty="0"/>
              <a:t> IOAM data from different 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759915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6506</TotalTime>
  <Words>1497</Words>
  <Application>Microsoft Macintosh PowerPoint</Application>
  <PresentationFormat>On-screen Show (16:9)</PresentationFormat>
  <Paragraphs>251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</vt:lpstr>
      <vt:lpstr>Wingdings</vt:lpstr>
      <vt:lpstr>Default Design</vt:lpstr>
      <vt:lpstr>MPLS Data Plane Encapsulation for In-situ OAM Data</vt:lpstr>
      <vt:lpstr>Agenda</vt:lpstr>
      <vt:lpstr>Requirements and Scope</vt:lpstr>
      <vt:lpstr>History of the Draft</vt:lpstr>
      <vt:lpstr>Updates Since IETF-108 (Version-02)</vt:lpstr>
      <vt:lpstr>IOAM Data Field Encapsulation in MPLS Header</vt:lpstr>
      <vt:lpstr>IOAM Indicator Label</vt:lpstr>
      <vt:lpstr>IOAM Data Field Encapsulation with Flow Label in MPLS Header</vt:lpstr>
      <vt:lpstr>IOAM and Flow Indicator Label</vt:lpstr>
      <vt:lpstr>Edge-to-edge IOAM Procedure</vt:lpstr>
      <vt:lpstr>E2E Indicator Label Allocation Methods</vt:lpstr>
      <vt:lpstr>Hob-by-hop IOAM Procedure</vt:lpstr>
      <vt:lpstr>HbH Indicator Label Allocation Methods</vt:lpstr>
      <vt:lpstr>IOAM Encapsulation Example with SR-MPLS Header</vt:lpstr>
      <vt:lpstr>IOAM Encapsulation with Flow Label Example with SR-MPLS Header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1344</cp:revision>
  <dcterms:created xsi:type="dcterms:W3CDTF">2010-06-30T04:12:48Z</dcterms:created>
  <dcterms:modified xsi:type="dcterms:W3CDTF">2020-11-08T00:31:37Z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