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1661" r:id="rId2"/>
    <p:sldId id="1662" r:id="rId3"/>
    <p:sldId id="1663" r:id="rId4"/>
    <p:sldId id="1653" r:id="rId5"/>
    <p:sldId id="1665" r:id="rId6"/>
    <p:sldId id="1666" r:id="rId7"/>
    <p:sldId id="1667" r:id="rId8"/>
    <p:sldId id="1668" r:id="rId9"/>
    <p:sldId id="1669" r:id="rId10"/>
    <p:sldId id="321" r:id="rId11"/>
    <p:sldId id="1670" r:id="rId12"/>
    <p:sldId id="1671" r:id="rId13"/>
    <p:sldId id="1672" r:id="rId14"/>
    <p:sldId id="1652" r:id="rId15"/>
    <p:sldId id="1657" r:id="rId16"/>
    <p:sldId id="322" r:id="rId17"/>
    <p:sldId id="320" r:id="rId18"/>
    <p:sldId id="1658" r:id="rId19"/>
    <p:sldId id="1655" r:id="rId20"/>
    <p:sldId id="1649" r:id="rId21"/>
    <p:sldId id="1654" r:id="rId22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25"/>
    <p:restoredTop sz="93083" autoAdjust="0"/>
  </p:normalViewPr>
  <p:slideViewPr>
    <p:cSldViewPr>
      <p:cViewPr varScale="1">
        <p:scale>
          <a:sx n="171" d="100"/>
          <a:sy n="171" d="100"/>
        </p:scale>
        <p:origin x="808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5/7/20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71327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275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2815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9811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5332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483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270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125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9CDA23-CCA9-F541-BE90-59F811F8F6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</p:spTree>
    <p:extLst>
      <p:ext uri="{BB962C8B-B14F-4D97-AF65-F5344CB8AC3E}">
        <p14:creationId xmlns:p14="http://schemas.microsoft.com/office/powerpoint/2010/main" val="3676580163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Using STAMP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929607"/>
            <a:ext cx="7696200" cy="755649"/>
          </a:xfrm>
        </p:spPr>
        <p:txBody>
          <a:bodyPr/>
          <a:lstStyle/>
          <a:p>
            <a:r>
              <a:rPr lang="en-US" sz="1800" i="1" dirty="0"/>
              <a:t>draft-gandhi-spring-stamp-srpm-01</a:t>
            </a:r>
          </a:p>
          <a:p>
            <a:r>
              <a:rPr lang="en-US" sz="1800" i="1" dirty="0"/>
              <a:t>(</a:t>
            </a:r>
            <a:r>
              <a:rPr lang="en-US" sz="1800" dirty="0"/>
              <a:t>previously </a:t>
            </a:r>
            <a:r>
              <a:rPr lang="en-US" sz="1800" i="1" dirty="0"/>
              <a:t>draft-gandhi-spring-twamp-srpm-07)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800350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09550"/>
            <a:ext cx="3962400" cy="845539"/>
          </a:xfrm>
        </p:spPr>
        <p:txBody>
          <a:bodyPr/>
          <a:lstStyle/>
          <a:p>
            <a:pPr algn="l"/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Stand-alone LM Message Format for STAMP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48577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sz="1200" dirty="0"/>
              <a:t>107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Vancouver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91548" y="1276350"/>
            <a:ext cx="4356652" cy="297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400" kern="0" dirty="0"/>
              <a:t>Loss Measurement (LM) message defined</a:t>
            </a:r>
          </a:p>
          <a:p>
            <a:pPr lvl="1"/>
            <a:r>
              <a:rPr lang="en-US" sz="1400" kern="0" dirty="0"/>
              <a:t>Hardware efficient counter-stamping</a:t>
            </a:r>
          </a:p>
          <a:p>
            <a:pPr lvl="2"/>
            <a:r>
              <a:rPr lang="en-US" sz="1400" kern="0" dirty="0"/>
              <a:t>Well-known locations for transmit and receive traffic counters</a:t>
            </a:r>
          </a:p>
          <a:p>
            <a:pPr lvl="1"/>
            <a:r>
              <a:rPr lang="en-US" sz="1400" kern="0" dirty="0"/>
              <a:t>Stand-alone LM message, not tied to DM</a:t>
            </a:r>
          </a:p>
          <a:p>
            <a:r>
              <a:rPr lang="en-US" sz="1400" kern="0" dirty="0"/>
              <a:t>LM message format is also defined for authenticated mode</a:t>
            </a:r>
          </a:p>
          <a:p>
            <a:r>
              <a:rPr lang="en-US" sz="1400" kern="0" dirty="0"/>
              <a:t>User-configured destination UDP </a:t>
            </a:r>
            <a:r>
              <a:rPr lang="en-US" sz="1400" b="1" kern="0" dirty="0">
                <a:solidFill>
                  <a:srgbClr val="0070C0"/>
                </a:solidFill>
              </a:rPr>
              <a:t>Port2</a:t>
            </a:r>
            <a:r>
              <a:rPr lang="en-US" sz="1400" kern="0" dirty="0"/>
              <a:t> is used for identifying LM probe packets</a:t>
            </a:r>
          </a:p>
          <a:p>
            <a:r>
              <a:rPr lang="en-US" sz="1400" kern="0" dirty="0">
                <a:solidFill>
                  <a:schemeClr val="tx2"/>
                </a:solidFill>
              </a:rPr>
              <a:t>Does not modify existing STAMP (which is for DM) procedure as different UDP destination </a:t>
            </a:r>
            <a:r>
              <a:rPr lang="en-US" sz="1400" kern="0" dirty="0">
                <a:solidFill>
                  <a:srgbClr val="0070C0"/>
                </a:solidFill>
              </a:rPr>
              <a:t>Port2</a:t>
            </a:r>
            <a:r>
              <a:rPr lang="en-US" sz="1400" kern="0" dirty="0">
                <a:solidFill>
                  <a:schemeClr val="tx2"/>
                </a:solidFill>
              </a:rPr>
              <a:t> is used for LM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A78EA58-D2E5-2049-B04D-B08F3B442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552" y="262148"/>
            <a:ext cx="4152900" cy="43550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0                   1                   2                   3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0 1 2 3 4 5 6 7 8 9 0 1 2 3 4 5 6 7 8 9 0 1 2 3 4 5 6 7 8 9 0 1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IP Header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IP Address = Sender IPv4 or IPv6 Address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IP Address = Reflector IPv4 or IPv6 Address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Router Alert Option Not Set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Port = As chosen by Sender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Port = User-configured </a:t>
            </a:r>
            <a:r>
              <a:rPr kumimoji="0" lang="en-US" altLang="en-US" sz="8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Port2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for Loss Measurement.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Sequence Number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Transmit Counter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|X|B| Reserved  | Block Number  | SSID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Receive Counter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Sender Sequence Number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Sender Counter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|X|B| Reserved  |Sender Block Nu| MBZ           |Re Control Code|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Sender TTL   |      MBZ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  <a:r>
              <a:rPr kumimoji="0" lang="en-US" altLang="en-US" sz="6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</a:rPr>
              <a:t> </a:t>
            </a:r>
            <a:endParaRPr kumimoji="0" lang="en-US" altLang="en-US" sz="180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054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Implementation exists</a:t>
            </a:r>
          </a:p>
          <a:p>
            <a:r>
              <a:rPr lang="en-US" sz="2400" dirty="0"/>
              <a:t>In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WG adoption (SPRING WG) queue</a:t>
            </a:r>
          </a:p>
          <a:p>
            <a:r>
              <a:rPr lang="en-US" sz="2400" dirty="0"/>
              <a:t>Keep IPPM WG in the loop about the milestones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002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1639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680408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983711"/>
            <a:ext cx="70104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Destination UDP Port            /  \         Destination UDP port</a:t>
            </a:r>
          </a:p>
          <a:p>
            <a:r>
              <a:rPr lang="en-CA" sz="1200" dirty="0">
                <a:latin typeface="Courier" pitchFamily="2" charset="0"/>
              </a:rPr>
              <a:t>  Measurement Protocol           /    \        Measurement Protocol</a:t>
            </a:r>
          </a:p>
          <a:p>
            <a:r>
              <a:rPr lang="en-CA" sz="1200" dirty="0">
                <a:latin typeface="Courier" pitchFamily="2" charset="0"/>
              </a:rPr>
              <a:t>  Measurement Type              /      \       Measurement Type</a:t>
            </a:r>
          </a:p>
          <a:p>
            <a:r>
              <a:rPr lang="en-CA" sz="1200" dirty="0">
                <a:latin typeface="Courier" pitchFamily="2" charset="0"/>
              </a:rPr>
              <a:t>     Delay/Loss                /        \        Delay/Loss</a:t>
            </a:r>
          </a:p>
          <a:p>
            <a:r>
              <a:rPr lang="en-CA" sz="1200" dirty="0">
                <a:latin typeface="Courier" pitchFamily="2" charset="0"/>
              </a:rPr>
              <a:t>  Authentication Mode &amp; Key   /          \     Authentication Mode &amp; Key</a:t>
            </a:r>
          </a:p>
          <a:p>
            <a:r>
              <a:rPr lang="en-CA" sz="1200" dirty="0">
                <a:latin typeface="Courier" pitchFamily="2" charset="0"/>
              </a:rPr>
              <a:t>  Timestamp Format           /            \    Loss Measurement Mode</a:t>
            </a:r>
          </a:p>
          <a:p>
            <a:r>
              <a:rPr lang="en-CA" sz="1200" dirty="0">
                <a:latin typeface="Courier" pitchFamily="2" charset="0"/>
              </a:rPr>
              <a:t>  Delay Measurement Mode    /              \ </a:t>
            </a:r>
          </a:p>
          <a:p>
            <a:r>
              <a:rPr lang="en-CA" sz="1200" dirty="0">
                <a:latin typeface="Courier" pitchFamily="2" charset="0"/>
              </a:rPr>
              <a:t>  Loss Measurement Mode    /  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|   R1  |------------|   R5  |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 Sender              Reflector</a:t>
            </a:r>
          </a:p>
        </p:txBody>
      </p:sp>
    </p:spTree>
    <p:extLst>
      <p:ext uri="{BB962C8B-B14F-4D97-AF65-F5344CB8AC3E}">
        <p14:creationId xmlns:p14="http://schemas.microsoft.com/office/powerpoint/2010/main" val="674982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5800" y="766665"/>
            <a:ext cx="8001000" cy="659568"/>
          </a:xfrm>
        </p:spPr>
        <p:txBody>
          <a:bodyPr/>
          <a:lstStyle/>
          <a:p>
            <a:r>
              <a:rPr lang="en-US" sz="1600" dirty="0"/>
              <a:t>User-configured destination UDP </a:t>
            </a:r>
            <a:r>
              <a:rPr lang="en-US" sz="1600" b="1" dirty="0"/>
              <a:t>port1</a:t>
            </a:r>
            <a:r>
              <a:rPr lang="en-US" sz="1600" dirty="0"/>
              <a:t> is used for DM probe messages and </a:t>
            </a:r>
            <a:r>
              <a:rPr lang="en-US" sz="1600" b="1" dirty="0"/>
              <a:t>port2</a:t>
            </a:r>
            <a:r>
              <a:rPr lang="en-US" sz="1600" dirty="0"/>
              <a:t> is used for LM probe messages, both in unauthenticated mode.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1971675" y="1572719"/>
            <a:ext cx="520065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IP Address = Sender IPv4 or IPv6 Address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IP Address = Reflector IPv4 or IPv6 Address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10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1000" dirty="0">
                <a:latin typeface="Courier" pitchFamily="2" charset="0"/>
              </a:rPr>
              <a:t>DM Message as specified in Section 4.2 of RFC 8762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Payload = </a:t>
            </a:r>
            <a:r>
              <a:rPr lang="en-CA" sz="1000" dirty="0">
                <a:latin typeface="Courier" pitchFamily="2" charset="0"/>
              </a:rPr>
              <a:t>LM Message as specified in Figure 7 or 8        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ourier" charset="0"/>
                <a:cs typeface="Courier" charset="0"/>
              </a:rPr>
              <a:t>                   Figure: Probe Query Message</a:t>
            </a: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687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2211"/>
            <a:ext cx="3962400" cy="845539"/>
          </a:xfrm>
        </p:spPr>
        <p:txBody>
          <a:bodyPr/>
          <a:lstStyle/>
          <a:p>
            <a:pPr algn="l"/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169569" y="57150"/>
            <a:ext cx="4136231" cy="2062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0                   1                   2                   3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|   Message for DM or LM Query with IP/UDP Header               |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     Figure: Example Probe Query Message for SR-MPLS 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07169" y="1461909"/>
            <a:ext cx="3907631" cy="2641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dirty="0"/>
              <a:t>For </a:t>
            </a:r>
            <a:r>
              <a:rPr lang="en-US" sz="1600" b="1" dirty="0"/>
              <a:t>end-to-end </a:t>
            </a:r>
            <a:r>
              <a:rPr lang="en-US" sz="1600" dirty="0"/>
              <a:t>performance delay/loss measurement of SR Policy, the probe query messages are sent on the SR Policy path with: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MPLS label stack for SR-MPLS Policies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SRv6 SRH [</a:t>
            </a:r>
            <a:r>
              <a:rPr lang="en-CA" sz="1600" dirty="0"/>
              <a:t>RFC 8754</a:t>
            </a:r>
            <a:r>
              <a:rPr lang="en-US" sz="1600" dirty="0"/>
              <a:t>] with SID list for SRv6 Policies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0F96A1-646E-FF46-8FB4-8962B822EE32}"/>
              </a:ext>
            </a:extLst>
          </p:cNvPr>
          <p:cNvSpPr/>
          <p:nvPr/>
        </p:nvSpPr>
        <p:spPr>
          <a:xfrm>
            <a:off x="4169568" y="2224028"/>
            <a:ext cx="4136231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0                   1                   2                   3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Sender IPv6 Address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Next Hop IPv6 </a:t>
            </a:r>
            <a:r>
              <a:rPr lang="en-US" sz="750">
                <a:latin typeface="Courier" pitchFamily="2" charset="0"/>
                <a:ea typeface="Courier" charset="0"/>
                <a:cs typeface="Courier" charset="0"/>
              </a:rPr>
              <a:t>Address           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CA" sz="750" dirty="0">
                <a:latin typeface="Courier" pitchFamily="2" charset="0"/>
              </a:rPr>
              <a:t>.  Next Header = 43 (Routing Header)                            .</a:t>
            </a:r>
            <a:endParaRPr lang="en-US" sz="75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SRH                              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&lt;SID List&gt;                                                    .</a:t>
            </a:r>
          </a:p>
          <a:p>
            <a:r>
              <a:rPr lang="en-CA" sz="750" dirty="0">
                <a:latin typeface="Courier" pitchFamily="2" charset="0"/>
              </a:rPr>
              <a:t>.  Next Header = 17 (UDP)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Message for DM or LM Query     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Figure: Example Probe Query Message for SRv6 Policy</a:t>
            </a:r>
          </a:p>
        </p:txBody>
      </p:sp>
    </p:spTree>
    <p:extLst>
      <p:ext uri="{BB962C8B-B14F-4D97-AF65-F5344CB8AC3E}">
        <p14:creationId xmlns:p14="http://schemas.microsoft.com/office/powerpoint/2010/main" val="2459644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Response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742950"/>
            <a:ext cx="7848600" cy="775363"/>
          </a:xfrm>
        </p:spPr>
        <p:txBody>
          <a:bodyPr/>
          <a:lstStyle/>
          <a:p>
            <a:r>
              <a:rPr lang="en-US" sz="2000" dirty="0"/>
              <a:t>The probe response message is sent using the IP/UDP information from the probe query message.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6400" y="1618759"/>
            <a:ext cx="55626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Source IP Address = Reflector IPv4 or IPv6 Address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Destination IP Address = Source IP Address from Query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Source Port = As chosen by Reflector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Destination Port = Source Port from Query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Payload = DM Response Message |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Payload = LM Response Message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                   Figure: Probe Response Message</a:t>
            </a:r>
            <a:endParaRPr lang="en-US" sz="10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4318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1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Path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PM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PM probe messages.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destination address in IPv4 header (e.g. 127/8)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0821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1607707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71550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IETF-106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8712" y="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DM Message with Direct Measurement TLV </a:t>
            </a:r>
            <a:b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(DM+LM Combined Probe Message)</a:t>
            </a:r>
          </a:p>
        </p:txBody>
      </p:sp>
      <p:sp>
        <p:nvSpPr>
          <p:cNvPr id="5" name="Rectangle 4"/>
          <p:cNvSpPr/>
          <p:nvPr/>
        </p:nvSpPr>
        <p:spPr>
          <a:xfrm>
            <a:off x="240655" y="733725"/>
            <a:ext cx="4310743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Error Estimate        |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MBZ (30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Direct Measurement Type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Session-Sender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Rx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solidFill>
                <a:srgbClr val="0070C0"/>
              </a:solidFill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    Figure: Sender Message Format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507855" y="733725"/>
            <a:ext cx="4368799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Error Estimate    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</a:t>
            </a:r>
            <a:r>
              <a:rPr lang="en-US" sz="750" dirty="0" err="1">
                <a:latin typeface="Courier" pitchFamily="2" charset="0"/>
                <a:ea typeface="Courier" charset="0"/>
                <a:cs typeface="Courier" charset="0"/>
              </a:rPr>
              <a:t>Ses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-Sender TTL |                  MBZ2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Direct Measurement Type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Session-Sender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Rx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    Figure: Reflector Message Format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467099" y="4844952"/>
            <a:ext cx="2324095" cy="29854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200" dirty="0"/>
              <a:t>107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Vancouver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43800" y="4745366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20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9B10AD-8D48-D148-91E8-65E3279D89CE}"/>
              </a:ext>
            </a:extLst>
          </p:cNvPr>
          <p:cNvCxnSpPr>
            <a:cxnSpLocks/>
          </p:cNvCxnSpPr>
          <p:nvPr/>
        </p:nvCxnSpPr>
        <p:spPr>
          <a:xfrm>
            <a:off x="4660255" y="733725"/>
            <a:ext cx="0" cy="401648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752305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90891"/>
            <a:ext cx="7772400" cy="32385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Delay and Loss Performance Measurement (PM) </a:t>
            </a:r>
          </a:p>
          <a:p>
            <a:pPr lvl="2">
              <a:buFont typeface="Wingdings" pitchFamily="2" charset="2"/>
              <a:buChar char="ü"/>
            </a:pPr>
            <a:r>
              <a:rPr lang="en-US" sz="1600" dirty="0"/>
              <a:t>Links and End-to-end P2P/P2MP SR Paths</a:t>
            </a:r>
          </a:p>
          <a:p>
            <a:pPr lvl="2">
              <a:buFont typeface="Wingdings" charset="2"/>
              <a:buChar char="ü"/>
            </a:pPr>
            <a:r>
              <a:rPr lang="en-US" sz="16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Handle ECMP for SR Paths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stand-alone direct-mode loss measurement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STAMP [</a:t>
            </a:r>
            <a:r>
              <a:rPr lang="en-CA" sz="1600" dirty="0"/>
              <a:t>RFC 8762</a:t>
            </a:r>
            <a:r>
              <a:rPr lang="en-US" sz="1600" dirty="0"/>
              <a:t>]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STAMP TLVs [</a:t>
            </a:r>
            <a:r>
              <a:rPr lang="en-CA" sz="1600" dirty="0"/>
              <a:t>draft-</a:t>
            </a:r>
            <a:r>
              <a:rPr lang="en-CA" sz="1600" dirty="0" err="1"/>
              <a:t>ietf</a:t>
            </a:r>
            <a:r>
              <a:rPr lang="en-CA" sz="1600" dirty="0"/>
              <a:t>-</a:t>
            </a:r>
            <a:r>
              <a:rPr lang="en-CA" sz="1600" dirty="0" err="1"/>
              <a:t>ippm</a:t>
            </a:r>
            <a:r>
              <a:rPr lang="en-CA" sz="1600" dirty="0"/>
              <a:t>-stamp-option-</a:t>
            </a:r>
            <a:r>
              <a:rPr lang="en-CA" sz="1600" dirty="0" err="1"/>
              <a:t>tlv</a:t>
            </a:r>
            <a:r>
              <a:rPr lang="en-CA" sz="1600" dirty="0"/>
              <a:t>]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0"/>
            <a:ext cx="8229600" cy="3645176"/>
          </a:xfrm>
        </p:spPr>
        <p:txBody>
          <a:bodyPr/>
          <a:lstStyle/>
          <a:p>
            <a:r>
              <a:rPr lang="en-US" sz="1100" dirty="0"/>
              <a:t>Feb 2019</a:t>
            </a:r>
          </a:p>
          <a:p>
            <a:pPr lvl="1"/>
            <a:r>
              <a:rPr lang="en-US" sz="1100" dirty="0"/>
              <a:t>Draft was published - </a:t>
            </a:r>
            <a:r>
              <a:rPr lang="en-US" sz="1100" i="1" dirty="0"/>
              <a:t>draft-gandhi-spring-twamp-srpm-00</a:t>
            </a:r>
            <a:endParaRPr lang="en-US" sz="1100" dirty="0"/>
          </a:p>
          <a:p>
            <a:r>
              <a:rPr lang="en-US" sz="1100" dirty="0"/>
              <a:t>Mar 2019</a:t>
            </a:r>
          </a:p>
          <a:p>
            <a:pPr lvl="1"/>
            <a:r>
              <a:rPr lang="en-US" sz="1100" dirty="0"/>
              <a:t>Presented </a:t>
            </a:r>
            <a:r>
              <a:rPr lang="en-US" sz="1100" i="1" dirty="0"/>
              <a:t>draft-gandhi-spring-twamp-srpm-00</a:t>
            </a:r>
            <a:r>
              <a:rPr lang="en-US" sz="1100" dirty="0"/>
              <a:t> at IETF 104 Prague in SPRING WG</a:t>
            </a:r>
          </a:p>
          <a:p>
            <a:r>
              <a:rPr lang="en-US" sz="1100" dirty="0"/>
              <a:t>May 2019</a:t>
            </a:r>
          </a:p>
          <a:p>
            <a:pPr lvl="1"/>
            <a:r>
              <a:rPr lang="en-US" sz="1100" dirty="0"/>
              <a:t>Added STAMP TLV for Return Path </a:t>
            </a:r>
          </a:p>
          <a:p>
            <a:r>
              <a:rPr lang="en-US" sz="1100" dirty="0"/>
              <a:t>July 2019</a:t>
            </a:r>
          </a:p>
          <a:p>
            <a:pPr lvl="1"/>
            <a:r>
              <a:rPr lang="en-US" sz="1100" dirty="0"/>
              <a:t>Presented </a:t>
            </a:r>
            <a:r>
              <a:rPr lang="en-US" sz="1100" i="1" dirty="0"/>
              <a:t>draft-gandhi-spring-twamp-srpm-01</a:t>
            </a:r>
            <a:r>
              <a:rPr lang="en-US" sz="1100" dirty="0"/>
              <a:t> at IETF 105 Montreal in IPPM WG</a:t>
            </a:r>
          </a:p>
          <a:p>
            <a:pPr lvl="2"/>
            <a:r>
              <a:rPr lang="en-US" sz="1100" dirty="0"/>
              <a:t>Slide 9 Titled - </a:t>
            </a:r>
            <a:r>
              <a:rPr lang="en-CA" sz="1100" dirty="0"/>
              <a:t>Applicability of STAMP – STAMP is supported</a:t>
            </a:r>
            <a:endParaRPr lang="en-US" sz="1100" dirty="0"/>
          </a:p>
          <a:p>
            <a:r>
              <a:rPr lang="en-US" sz="1100" dirty="0"/>
              <a:t>Aug 2019</a:t>
            </a:r>
          </a:p>
          <a:p>
            <a:pPr lvl="1"/>
            <a:r>
              <a:rPr lang="en-US" sz="1100" i="1" dirty="0"/>
              <a:t>draft-gandhi-spring-twamp-srpm-02</a:t>
            </a:r>
            <a:r>
              <a:rPr lang="en-US" sz="1100" dirty="0"/>
              <a:t> included stand-alone LM messages</a:t>
            </a:r>
          </a:p>
          <a:p>
            <a:r>
              <a:rPr lang="en-US" sz="1100" dirty="0"/>
              <a:t>Nov 2019</a:t>
            </a:r>
          </a:p>
          <a:p>
            <a:pPr lvl="1"/>
            <a:r>
              <a:rPr lang="en-US" sz="1100" b="1" dirty="0"/>
              <a:t>SPRING Chairs announced in the meeting the agreement with IPPM chairs to progress the draft in SPRING WG</a:t>
            </a:r>
          </a:p>
          <a:p>
            <a:pPr lvl="1"/>
            <a:r>
              <a:rPr lang="en-US" sz="1100" dirty="0"/>
              <a:t>Presented </a:t>
            </a:r>
            <a:r>
              <a:rPr lang="en-US" sz="1100" i="1" dirty="0"/>
              <a:t>draft-gandhi-spring-twamp-srpm-04</a:t>
            </a:r>
            <a:r>
              <a:rPr lang="en-US" sz="1100" dirty="0"/>
              <a:t> at IETF 106 Singapore in SPRING WG</a:t>
            </a:r>
          </a:p>
          <a:p>
            <a:r>
              <a:rPr lang="en-US" sz="1100" dirty="0"/>
              <a:t>Mar 2020</a:t>
            </a:r>
          </a:p>
          <a:p>
            <a:pPr lvl="1"/>
            <a:r>
              <a:rPr lang="en-US" sz="1100" dirty="0"/>
              <a:t>Moved STAMP support to </a:t>
            </a:r>
            <a:r>
              <a:rPr lang="en-US" sz="1100" i="1" dirty="0"/>
              <a:t>draft-</a:t>
            </a:r>
            <a:r>
              <a:rPr lang="en-US" sz="1100" i="1" dirty="0" err="1"/>
              <a:t>gandhi</a:t>
            </a:r>
            <a:r>
              <a:rPr lang="en-US" sz="1100" i="1" dirty="0"/>
              <a:t>--spring-</a:t>
            </a:r>
            <a:r>
              <a:rPr lang="en-US" sz="1100" b="1" i="1" dirty="0"/>
              <a:t>stamp</a:t>
            </a:r>
            <a:r>
              <a:rPr lang="en-US" sz="1100" i="1" dirty="0"/>
              <a:t>-srpm-00</a:t>
            </a:r>
          </a:p>
          <a:p>
            <a:pPr lvl="1"/>
            <a:r>
              <a:rPr lang="en-US" sz="1100" dirty="0"/>
              <a:t>Keep TWAMP Light support as informational in </a:t>
            </a:r>
            <a:r>
              <a:rPr lang="en-US" sz="1100" i="1" dirty="0"/>
              <a:t>draft-gandhi-spring-</a:t>
            </a:r>
            <a:r>
              <a:rPr lang="en-US" sz="1100" b="1" i="1" dirty="0"/>
              <a:t>twamp</a:t>
            </a:r>
            <a:r>
              <a:rPr lang="en-US" sz="1100" i="1" dirty="0"/>
              <a:t>-srpm-08</a:t>
            </a:r>
          </a:p>
          <a:p>
            <a:pPr lvl="1"/>
            <a:endParaRPr lang="en-US" sz="11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2321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IETF-106 (Version-04)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4290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Updates: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Defined Control Code for “In-band Response Requested” for STAMP</a:t>
            </a:r>
          </a:p>
          <a:p>
            <a:pPr lvl="2">
              <a:buFont typeface="Wingdings" pitchFamily="2" charset="2"/>
              <a:buChar char="ü"/>
            </a:pPr>
            <a:r>
              <a:rPr lang="en-CA" sz="1600" dirty="0"/>
              <a:t>Updated Two-way mode procedure using the Control Code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Defined Destination Address in STAMP Node Address TLV to identify the intended Destination node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Added Return Address Sub-TLV in the STAMP Return Path TLV to send response to a specific node </a:t>
            </a:r>
            <a:endParaRPr lang="en-US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Updated IANA registry action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Various editorial changes 	</a:t>
            </a:r>
          </a:p>
          <a:p>
            <a:pPr marL="0" lvl="1" indent="0">
              <a:buNone/>
            </a:pPr>
            <a:r>
              <a:rPr lang="en-US" sz="1600" dirty="0"/>
              <a:t>Open Items:</a:t>
            </a:r>
          </a:p>
          <a:p>
            <a:pPr marL="685800" lvl="2" indent="-285750">
              <a:buFont typeface="Wingdings" pitchFamily="2" charset="2"/>
              <a:buChar char="§"/>
            </a:pPr>
            <a:r>
              <a:rPr lang="en-US" sz="16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4465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23" y="-83105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300123" y="850105"/>
            <a:ext cx="4648200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      Timestamp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Error Estimate        | Session ID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MBZ                                   |Se Control Code|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            Figure: Sender Control Code in STAMP DM Message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195677" y="676752"/>
            <a:ext cx="394531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Query: Sender Control Code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Out-of-band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also the default behavior.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query has been sent over a bidirectional path and the probe response is required over the same path in reverse direction.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bidirectional path does not have to be an SR path.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Response: Reflector Control Code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Error - Invalid Message.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the operation failed because the received query message could not be processed.</a:t>
            </a:r>
          </a:p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0xN: Additional Error will be defined in future.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7371AF-F957-2941-AF40-6119D5511EDD}"/>
              </a:ext>
            </a:extLst>
          </p:cNvPr>
          <p:cNvSpPr/>
          <p:nvPr/>
        </p:nvSpPr>
        <p:spPr>
          <a:xfrm>
            <a:off x="4300123" y="2875123"/>
            <a:ext cx="4648200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Session-Sender Error Estimate | MBZ           |Re Control Code|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</a:t>
            </a:r>
            <a:r>
              <a:rPr lang="en-CA" sz="800" dirty="0" err="1">
                <a:latin typeface="Courier" pitchFamily="2" charset="0"/>
              </a:rPr>
              <a:t>Ses</a:t>
            </a:r>
            <a:r>
              <a:rPr lang="en-CA" sz="800" dirty="0">
                <a:latin typeface="Courier" pitchFamily="2" charset="0"/>
              </a:rPr>
              <a:t>-Sender TTL |                 MBZ    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            Figure: Reflector Control Code in STAMP DM Message</a:t>
            </a:r>
          </a:p>
        </p:txBody>
      </p:sp>
    </p:spTree>
    <p:extLst>
      <p:ext uri="{BB962C8B-B14F-4D97-AF65-F5344CB8AC3E}">
        <p14:creationId xmlns:p14="http://schemas.microsoft.com/office/powerpoint/2010/main" val="2704808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12474" y="895350"/>
            <a:ext cx="8319052" cy="31242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“out of band” on IP/UDP path by default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“in-band” on reverse SR path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Based on Control Code from the probe query message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Use Return Path TLV for STAMP from the probe query message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Loopback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Probe message carries the return path in the header of the packet</a:t>
            </a:r>
          </a:p>
        </p:txBody>
      </p:sp>
    </p:spTree>
    <p:extLst>
      <p:ext uri="{BB962C8B-B14F-4D97-AF65-F5344CB8AC3E}">
        <p14:creationId xmlns:p14="http://schemas.microsoft.com/office/powerpoint/2010/main" val="1026821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0187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Destination Address in STAMP Node Address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168140" y="1655608"/>
            <a:ext cx="4648200" cy="16158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|     Type                      |        Length        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|     Reserved                  |        Address Family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~                           Address                             ~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                   Figure: Node Address TLV Format </a:t>
            </a:r>
            <a:endParaRPr lang="en-US" sz="9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4B8E2-831D-5C4C-9AA6-259F0AB5BE90}"/>
              </a:ext>
            </a:extLst>
          </p:cNvPr>
          <p:cNvSpPr/>
          <p:nvPr/>
        </p:nvSpPr>
        <p:spPr>
          <a:xfrm>
            <a:off x="304800" y="1047750"/>
            <a:ext cx="3657600" cy="2502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Destination Node Address (value TBA1):</a:t>
            </a:r>
          </a:p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Indicates the address of the intended recipient node of the query message.  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The reflector node MUST NOT send response if it is not the intended destination node of the query.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Useful when query is sent with 127/8 destination address.</a:t>
            </a:r>
          </a:p>
        </p:txBody>
      </p:sp>
    </p:spTree>
    <p:extLst>
      <p:ext uri="{BB962C8B-B14F-4D97-AF65-F5344CB8AC3E}">
        <p14:creationId xmlns:p14="http://schemas.microsoft.com/office/powerpoint/2010/main" val="2343000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8968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 Address in STAMP Return Path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343400" y="837063"/>
            <a:ext cx="4572000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Type = TBA2                  |  Length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Return Path Sub-TLVs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           Figure: Return Path TLV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AC919A-376F-2044-ADF3-0CCFB1FD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85158"/>
            <a:ext cx="4114800" cy="3350617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CA" sz="14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Return Path (value TBA2):</a:t>
            </a:r>
            <a:endParaRPr lang="en-CA" sz="1400" b="1" dirty="0"/>
          </a:p>
          <a:p>
            <a:pPr marL="0" indent="0">
              <a:spcBef>
                <a:spcPts val="600"/>
              </a:spcBef>
              <a:buNone/>
            </a:pPr>
            <a:r>
              <a:rPr lang="en-CA" sz="1400" dirty="0"/>
              <a:t>Sub-TLVs Types:</a:t>
            </a:r>
          </a:p>
          <a:p>
            <a:pPr>
              <a:spcBef>
                <a:spcPts val="600"/>
              </a:spcBef>
            </a:pPr>
            <a:r>
              <a:rPr lang="en-CA" sz="1400" dirty="0">
                <a:solidFill>
                  <a:srgbClr val="0070C0"/>
                </a:solidFill>
              </a:rPr>
              <a:t>Type (value 0): Return Address. Target node address of the response different than the Source Address in the query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1): SR-MPLS Label Stack of the Reverse SR Path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2): SR-MPLS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3): SRv6 Segment List of the Reverse SR Path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4): SRv6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4D7E52-9ADA-114D-877F-E1C7CA482275}"/>
              </a:ext>
            </a:extLst>
          </p:cNvPr>
          <p:cNvSpPr/>
          <p:nvPr/>
        </p:nvSpPr>
        <p:spPr>
          <a:xfrm>
            <a:off x="4343400" y="2385355"/>
            <a:ext cx="4572000" cy="21852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Type                      |    Length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Segment(1)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Segment(n)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Figure: Segment List Sub-TLV in Return Path TLV</a:t>
            </a:r>
            <a:endParaRPr lang="en-US" sz="800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09863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6997</TotalTime>
  <Words>2433</Words>
  <Application>Microsoft Macintosh PowerPoint</Application>
  <PresentationFormat>On-screen Show (16:9)</PresentationFormat>
  <Paragraphs>438</Paragraphs>
  <Slides>21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Performance Measurement Using STAMP for Segment Routing Networks</vt:lpstr>
      <vt:lpstr>Agenda</vt:lpstr>
      <vt:lpstr>Requirements and Scope</vt:lpstr>
      <vt:lpstr>History of the Draft</vt:lpstr>
      <vt:lpstr>Updates Since IETF-106 (Version-04)</vt:lpstr>
      <vt:lpstr>STAMP Control Code Field</vt:lpstr>
      <vt:lpstr>Performance Measurement Modes</vt:lpstr>
      <vt:lpstr>Destination Address in STAMP Node Address TLV</vt:lpstr>
      <vt:lpstr>Return Address in STAMP Return Path TLV</vt:lpstr>
      <vt:lpstr>Stand-alone LM Message Format for STAMP</vt:lpstr>
      <vt:lpstr>Next Steps</vt:lpstr>
      <vt:lpstr>PowerPoint Presentation</vt:lpstr>
      <vt:lpstr>Backup</vt:lpstr>
      <vt:lpstr>Example Provisioning Model</vt:lpstr>
      <vt:lpstr>Probe Query for Links</vt:lpstr>
      <vt:lpstr>Probe Query for SR-MPLS and SRv6 Policy</vt:lpstr>
      <vt:lpstr>Probe Response Message</vt:lpstr>
      <vt:lpstr>ECMP Support for SR Path</vt:lpstr>
      <vt:lpstr>Backup</vt:lpstr>
      <vt:lpstr>STAMP DM Message with Direct Measurement TLV  (DM+LM Combined Probe Message)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1590</cp:revision>
  <dcterms:created xsi:type="dcterms:W3CDTF">2010-06-30T04:12:48Z</dcterms:created>
  <dcterms:modified xsi:type="dcterms:W3CDTF">2020-05-08T02:32:23Z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