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9" r:id="rId3"/>
    <p:sldId id="315" r:id="rId4"/>
    <p:sldId id="1673" r:id="rId5"/>
    <p:sldId id="326" r:id="rId6"/>
    <p:sldId id="1659" r:id="rId7"/>
    <p:sldId id="1662" r:id="rId8"/>
    <p:sldId id="1674" r:id="rId9"/>
    <p:sldId id="1669" r:id="rId10"/>
    <p:sldId id="1658" r:id="rId11"/>
    <p:sldId id="1663" r:id="rId12"/>
    <p:sldId id="318" r:id="rId13"/>
    <p:sldId id="303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7"/>
    <p:restoredTop sz="93083" autoAdjust="0"/>
  </p:normalViewPr>
  <p:slideViewPr>
    <p:cSldViewPr>
      <p:cViewPr varScale="1">
        <p:scale>
          <a:sx n="164" d="100"/>
          <a:sy n="164" d="100"/>
        </p:scale>
        <p:origin x="160" y="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52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079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778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4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1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9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146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01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107</a:t>
            </a:r>
            <a:r>
              <a:rPr lang="en-US" altLang="zh-CN" baseline="30000" dirty="0"/>
              <a:t>th</a:t>
            </a:r>
            <a:r>
              <a:rPr lang="en-US" altLang="zh-CN" dirty="0"/>
              <a:t> IETF @ Vancouver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oses.Nagarajah@team.telstra.com" TargetMode="External"/><Relationship Id="rId5" Type="http://schemas.openxmlformats.org/officeDocument/2006/relationships/hyperlink" Target="mailto:Navin.Vaghamshi@ril.com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43815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Enhanced Performance Delay and Liveness Monitoring in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051579"/>
            <a:ext cx="7696200" cy="578643"/>
          </a:xfrm>
        </p:spPr>
        <p:txBody>
          <a:bodyPr/>
          <a:lstStyle/>
          <a:p>
            <a:r>
              <a:rPr lang="en-US" sz="2400" i="1" dirty="0"/>
              <a:t>draft-gandhi-spring-sr-enhanced-plm-02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2730977"/>
            <a:ext cx="6248400" cy="121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cfilsfil@cisco.com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Navin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Vaghamshi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Reliance (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Navin.Vaghamshi@ril.com</a:t>
            </a:r>
            <a:r>
              <a:rPr lang="en-US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Moses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Nagarajah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 - Telstra (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Moses.Nagarajah@team.telstra.com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0"/>
            <a:ext cx="8305800" cy="3564549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SR Paths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destination address in IPv4 header (e.g. 127/8) if return path is </a:t>
            </a:r>
            <a:r>
              <a:rPr lang="en-US" sz="1600" b="1" dirty="0"/>
              <a:t>also</a:t>
            </a:r>
            <a:r>
              <a:rPr lang="en-US" sz="1600" dirty="0"/>
              <a:t> SR-MPLS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6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51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4236-AC14-394A-A36C-F2BD8CED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53591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Provisioning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60E-CC3C-EB46-A6F1-43B8E2996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368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868AE-B105-7547-A646-14FCDF9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E66CA-28BC-2C4A-BC04-4600D8FEBF3B}"/>
              </a:ext>
            </a:extLst>
          </p:cNvPr>
          <p:cNvSpPr/>
          <p:nvPr/>
        </p:nvSpPr>
        <p:spPr>
          <a:xfrm>
            <a:off x="1257300" y="649394"/>
            <a:ext cx="6629400" cy="4184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| Controller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  +------------+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PDLM Mode                     /    \      Network Programming Label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LB or Enhanced Mode        /      \       Timestamp2 Offset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Measurement Protocol        /        \    Timestamp Format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Missed Probe Message Count /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Network Programming Label /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Timestamp Format         /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 /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 /                  \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   v                    v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       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R1  |============|   R5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|       |  SR Path   |       |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+-------+            +-------+</a:t>
            </a: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     Sender              Reflector</a:t>
            </a:r>
          </a:p>
          <a:p>
            <a:pPr>
              <a:lnSpc>
                <a:spcPts val="1640"/>
              </a:lnSpc>
            </a:pPr>
            <a:endParaRPr lang="en-CA" sz="1100" dirty="0">
              <a:latin typeface="Courier" pitchFamily="2" charset="0"/>
            </a:endParaRPr>
          </a:p>
          <a:p>
            <a:pPr>
              <a:lnSpc>
                <a:spcPts val="1640"/>
              </a:lnSpc>
            </a:pPr>
            <a:r>
              <a:rPr lang="en-CA" sz="1100" dirty="0">
                <a:latin typeface="Courier" pitchFamily="2" charset="0"/>
              </a:rPr>
              <a:t>                   Figure 2: Example Provisioning Model</a:t>
            </a:r>
          </a:p>
        </p:txBody>
      </p:sp>
    </p:spTree>
    <p:extLst>
      <p:ext uri="{BB962C8B-B14F-4D97-AF65-F5344CB8AC3E}">
        <p14:creationId xmlns:p14="http://schemas.microsoft.com/office/powerpoint/2010/main" val="2190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Requesting SPRING WG adoption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9160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157288"/>
            <a:ext cx="8113059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8001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Performance Delay &amp; Liveness Monitoring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End-to-end P2P/P2MP SR paths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Applicable to SR-MPLS/SRv6 data planes</a:t>
            </a:r>
          </a:p>
          <a:p>
            <a:pPr lvl="2">
              <a:buFont typeface="Wingdings" charset="2"/>
              <a:buChar char="ü"/>
            </a:pPr>
            <a:r>
              <a:rPr lang="en-US" sz="1400" dirty="0"/>
              <a:t>Support ECMP SR paths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Running single protocol for liveness detection and performance measurement in SR networks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 Simplify deployment and reduce operational complexity</a:t>
            </a:r>
          </a:p>
          <a:p>
            <a:pPr lvl="1">
              <a:buFont typeface="Wingdings" pitchFamily="2" charset="2"/>
              <a:buChar char="§"/>
            </a:pPr>
            <a:r>
              <a:rPr lang="en-US" sz="1400" dirty="0"/>
              <a:t>No endpoint dependency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Stateless on endpoint (e.g. endpoint unaware of the probe protocol)</a:t>
            </a:r>
          </a:p>
          <a:p>
            <a:pPr lvl="2">
              <a:buFont typeface="Wingdings" pitchFamily="2" charset="2"/>
              <a:buChar char="ü"/>
            </a:pPr>
            <a:r>
              <a:rPr lang="en-US" sz="1400" dirty="0"/>
              <a:t>Higher scale and faster detection interval (e.g. packets not punted from fast-path in forwarding)</a:t>
            </a:r>
          </a:p>
          <a:p>
            <a:pPr marL="0" lvl="1" indent="0">
              <a:buNone/>
            </a:pPr>
            <a:r>
              <a:rPr lang="en-US" sz="14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5357 (TWAMP Light) defined probe messages</a:t>
            </a:r>
          </a:p>
          <a:p>
            <a:pPr lvl="1">
              <a:buFont typeface="Wingdings" charset="2"/>
              <a:buChar char="§"/>
            </a:pPr>
            <a:r>
              <a:rPr lang="en-US" sz="1400" dirty="0"/>
              <a:t>RFC 8762 (STAMP) defined probe messages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2941618"/>
          </a:xfrm>
        </p:spPr>
        <p:txBody>
          <a:bodyPr/>
          <a:lstStyle/>
          <a:p>
            <a:r>
              <a:rPr lang="en-US" sz="1600" dirty="0"/>
              <a:t>March 2020</a:t>
            </a:r>
          </a:p>
          <a:p>
            <a:pPr lvl="1"/>
            <a:r>
              <a:rPr lang="en-US" sz="1600" dirty="0"/>
              <a:t>Draft was published</a:t>
            </a:r>
          </a:p>
          <a:p>
            <a:r>
              <a:rPr lang="en-US" sz="1600" dirty="0"/>
              <a:t>April 2020</a:t>
            </a:r>
          </a:p>
          <a:p>
            <a:pPr lvl="1"/>
            <a:r>
              <a:rPr lang="en-US" sz="1600" dirty="0"/>
              <a:t>Presented </a:t>
            </a:r>
            <a:r>
              <a:rPr lang="en-US" sz="1600" i="1" dirty="0"/>
              <a:t>version 00</a:t>
            </a:r>
            <a:r>
              <a:rPr lang="en-US" sz="1600" dirty="0"/>
              <a:t> in IETF MPLS WG Virtual Meeting</a:t>
            </a:r>
          </a:p>
          <a:p>
            <a:endParaRPr lang="en-US" sz="16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91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716757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05494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3768" y="2864597"/>
            <a:ext cx="8319052" cy="1971394"/>
          </a:xfrm>
        </p:spPr>
        <p:txBody>
          <a:bodyPr/>
          <a:lstStyle/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Using PM probes (TWAMP Light/STAMP delay measurement messages) in Loopback Mode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sent using Segment List(s) of the SR Policy Candidate Path(s)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Probe messages are not punted on the reflector node out of fast-path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r>
              <a:rPr lang="en-US" sz="1400" dirty="0"/>
              <a:t>Round-trip delay (t4 - t1) metrics are notified when consecutive M number of probe messages have delay values exceed the configured thresholds</a:t>
            </a:r>
          </a:p>
          <a:p>
            <a:pPr>
              <a:lnSpc>
                <a:spcPts val="1960"/>
              </a:lnSpc>
              <a:spcBef>
                <a:spcPts val="0"/>
              </a:spcBef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2209800" y="686133"/>
            <a:ext cx="3733800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t1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/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Probe       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 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R1  |====================||  R5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|       |&lt;- - - - - - - - - - |       |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+-------+      Return Probe   +-------+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\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t4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Sender                      Reflector</a:t>
            </a: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(Simply Forward)</a:t>
            </a:r>
          </a:p>
          <a:p>
            <a:pPr>
              <a:spcAft>
                <a:spcPts val="0"/>
              </a:spcAft>
            </a:pP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CA" sz="1000" dirty="0">
                <a:latin typeface="Courier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Figure: Loopback Mode</a:t>
            </a:r>
            <a:endParaRPr lang="en-CA" sz="1000" dirty="0">
              <a:effectLst/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D476F52-EE2A-D340-BC0B-FF970B35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504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0"/>
            <a:ext cx="9029700" cy="710446"/>
          </a:xfrm>
        </p:spPr>
        <p:txBody>
          <a:bodyPr/>
          <a:lstStyle/>
          <a:p>
            <a:r>
              <a:rPr lang="en-US" sz="26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Enhanced</a:t>
            </a:r>
            <a:r>
              <a:rPr lang="en-US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Performance Delay and Liveness Monitoring of SR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74374" y="2775680"/>
            <a:ext cx="8395252" cy="2138362"/>
          </a:xfrm>
        </p:spPr>
        <p:txBody>
          <a:bodyPr/>
          <a:lstStyle/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Using PM probes in loopback mode enabled with network programming function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The network programming function optimizes the "operations of punt, add receive timestamp and inject the probe packet" on the reflector node</a:t>
            </a:r>
          </a:p>
          <a:p>
            <a:pPr lvl="0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Reflector node adds the receive timestamp in the payload of the received probe message without punting the message</a:t>
            </a:r>
          </a:p>
          <a:p>
            <a:pPr lvl="1">
              <a:lnSpc>
                <a:spcPts val="1580"/>
              </a:lnSpc>
              <a:spcBef>
                <a:spcPts val="600"/>
              </a:spcBef>
            </a:pPr>
            <a:r>
              <a:rPr lang="en-CA" sz="1200" dirty="0"/>
              <a:t>Only adds the receive timestamp if the source address or destination address in the probe message matches the local node address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Liveness failure is notified when consecutive N number of return probe messages are not received at the sender</a:t>
            </a:r>
          </a:p>
          <a:p>
            <a:pPr>
              <a:lnSpc>
                <a:spcPts val="1580"/>
              </a:lnSpc>
              <a:spcBef>
                <a:spcPts val="600"/>
              </a:spcBef>
            </a:pPr>
            <a:r>
              <a:rPr lang="en-US" sz="1200" dirty="0"/>
              <a:t>One-way delay (t2 – t1) metrics are notified when consecutive M number of probe messages have delay values exceed the configured thresholds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B17E9C-96E0-344B-B58B-37B6A946A9B7}"/>
              </a:ext>
            </a:extLst>
          </p:cNvPr>
          <p:cNvSpPr/>
          <p:nvPr/>
        </p:nvSpPr>
        <p:spPr>
          <a:xfrm>
            <a:off x="1905000" y="618771"/>
            <a:ext cx="4800600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CA" sz="1100" dirty="0">
                <a:latin typeface="Courier" pitchFamily="2" charset="0"/>
              </a:rPr>
              <a:t>             t1                t2</a:t>
            </a:r>
          </a:p>
          <a:p>
            <a:r>
              <a:rPr lang="en-CA" sz="1100" dirty="0">
                <a:latin typeface="Courier" pitchFamily="2" charset="0"/>
              </a:rPr>
              <a:t>            /                   \</a:t>
            </a:r>
            <a:br>
              <a:rPr lang="en-CA" sz="1100" dirty="0">
                <a:latin typeface="Courier" pitchFamily="2" charset="0"/>
              </a:rPr>
            </a:br>
            <a:r>
              <a:rPr lang="en-CA" sz="1100" dirty="0">
                <a:latin typeface="Courier" pitchFamily="2" charset="0"/>
              </a:rPr>
              <a:t>   +-------+       Probe         +-------+</a:t>
            </a:r>
          </a:p>
          <a:p>
            <a:r>
              <a:rPr lang="en-CA" sz="1100" dirty="0">
                <a:latin typeface="Courier" pitchFamily="2" charset="0"/>
              </a:rPr>
              <a:t>   |       | 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|   R1  |====================||  R5   |</a:t>
            </a:r>
          </a:p>
          <a:p>
            <a:r>
              <a:rPr lang="en-CA" sz="1100" dirty="0">
                <a:latin typeface="Courier" pitchFamily="2" charset="0"/>
              </a:rPr>
              <a:t>   |       |&lt;- - - - - - - - - - |       |</a:t>
            </a:r>
          </a:p>
          <a:p>
            <a:r>
              <a:rPr lang="en-CA" sz="1100" dirty="0">
                <a:latin typeface="Courier" pitchFamily="2" charset="0"/>
              </a:rPr>
              <a:t>   +-------+      Return Probe   +-------+</a:t>
            </a:r>
          </a:p>
          <a:p>
            <a:r>
              <a:rPr lang="en-CA" sz="1100" dirty="0">
                <a:latin typeface="Courier" pitchFamily="2" charset="0"/>
              </a:rPr>
              <a:t>    Sender                       Reflector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(Timestamp,</a:t>
            </a:r>
          </a:p>
          <a:p>
            <a:r>
              <a:rPr lang="en-CA" sz="1100" dirty="0">
                <a:latin typeface="Courier" pitchFamily="2" charset="0"/>
              </a:rPr>
              <a:t>                                  Pop and Forward)</a:t>
            </a:r>
          </a:p>
          <a:p>
            <a:r>
              <a:rPr lang="en-CA" sz="1100" dirty="0">
                <a:latin typeface="Courier" pitchFamily="2" charset="0"/>
              </a:rPr>
              <a:t> </a:t>
            </a:r>
          </a:p>
          <a:p>
            <a:r>
              <a:rPr lang="en-CA" sz="1100" dirty="0">
                <a:latin typeface="Courier" pitchFamily="2" charset="0"/>
              </a:rPr>
              <a:t>Figure: Loopback Mode Enabled with Network Programming 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B8A35F-BB55-F94F-9CE5-879C79FD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22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9050"/>
            <a:ext cx="8686800" cy="731027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Message for Timestamp and Forward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16648" y="1764596"/>
            <a:ext cx="4089826" cy="30931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MBZ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Receive Timestamp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~                      Padding                                  ~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Figure: TWAMP Light Probe Message Format</a:t>
            </a:r>
            <a:endParaRPr lang="en-US" sz="75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2" y="669114"/>
            <a:ext cx="8433225" cy="988236"/>
          </a:xfrm>
        </p:spPr>
        <p:txBody>
          <a:bodyPr/>
          <a:lstStyle/>
          <a:p>
            <a:r>
              <a:rPr lang="en-US" sz="1400" dirty="0"/>
              <a:t>Sender adds Transmit Timestamp (t1)</a:t>
            </a:r>
          </a:p>
          <a:p>
            <a:r>
              <a:rPr lang="en-US" sz="1400" dirty="0"/>
              <a:t>Reflector adds Receive Timestamp (t2) at fixed offset in payload locally provisioned (consistently in the network)</a:t>
            </a:r>
          </a:p>
          <a:p>
            <a:pPr lvl="1"/>
            <a:r>
              <a:rPr lang="en-US" sz="1400" dirty="0"/>
              <a:t>E.g. offset-byte 16 from the start of the payload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9A9A6A-2ADE-4772-8A9B-054CD2389A6C}"/>
              </a:ext>
            </a:extLst>
          </p:cNvPr>
          <p:cNvSpPr/>
          <p:nvPr/>
        </p:nvSpPr>
        <p:spPr>
          <a:xfrm>
            <a:off x="4673174" y="1769060"/>
            <a:ext cx="4089826" cy="2631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750" dirty="0">
                <a:latin typeface="Courier" pitchFamily="2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Sequence Number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Transmit Timestamp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Error Estimate        |    </a:t>
            </a:r>
            <a:r>
              <a:rPr lang="en-US" sz="750" b="1" dirty="0">
                <a:latin typeface="Courier" pitchFamily="2" charset="0"/>
                <a:ea typeface="Courier" charset="0"/>
                <a:cs typeface="Courier" charset="0"/>
              </a:rPr>
              <a:t>SSID</a:t>
            </a: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Receive Timestamp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|                      Sender Sequence Number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Sender Timestamp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    Sender Error Estimate    |           MBZ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|  Sender TTL   |      MBZ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75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  <a:ea typeface="Courier" charset="0"/>
                <a:cs typeface="Courier" charset="0"/>
              </a:rPr>
              <a:t>  +-+-+-+-+-+-+-+-+-+-+-+-+-+-+-+-+-+-+-+-+-+-+-+-+-+-+-+-+-+-+-+-+</a:t>
            </a:r>
          </a:p>
          <a:p>
            <a:pPr>
              <a:spcAft>
                <a:spcPts val="0"/>
              </a:spcAft>
            </a:pPr>
            <a:endParaRPr lang="en-CA" sz="750" dirty="0">
              <a:solidFill>
                <a:schemeClr val="bg2">
                  <a:lumMod val="50000"/>
                </a:schemeClr>
              </a:solidFill>
              <a:latin typeface="Courier" pitchFamily="2" charset="0"/>
            </a:endParaRPr>
          </a:p>
          <a:p>
            <a:r>
              <a:rPr lang="en-CA" sz="750" dirty="0">
                <a:latin typeface="Courier" pitchFamily="2" charset="0"/>
              </a:rPr>
              <a:t>                  Figure: STAMP Probe Message Format</a:t>
            </a:r>
            <a:endParaRPr lang="en-US" sz="75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6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SR-MPLS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32214" y="615197"/>
            <a:ext cx="4696986" cy="41088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0 1 2 3 4 5 6 7 8 9 0 1 2 3 4 5 6 7 8 9 0 1 2 3 4 5 6 7 8 9 0 1   +-+-+-+-+-+-+-+-+-+-+-+-+-+-+-+-+-+-+-+-+-+-+-+-+-+-+-+-+-+-+-+-+ |            Label(1)                   | TC  |S|      TTL      | +-+-+-+-+-+-+-+-+-+-+-+-+-+-+-+-+-+-+-+-+-+-+-+-+-+-+-+-+-+-+-+-+ .                                                               . .                                                               . .                                                               . +-+-+-+-+-+-+-+-+-+-+-+-+-+-+-+-+-+-+-+-+-+-+-+-+-+-+-+-+-+-+-+-+ |            Label(n)                   | TC  |S|      TTL      | +-+-+-+-+-+-+-+-+-+-+-+-+-+-+-+-+-+-+-+-+-+-+-+-+-+-+-+-+-+-+-+-+ |            </a:t>
            </a:r>
            <a:r>
              <a:rPr lang="en-CA" sz="900" b="1" dirty="0">
                <a:latin typeface="Courier" pitchFamily="2" charset="0"/>
              </a:rPr>
              <a:t>Timestamp Label (TBA1)     </a:t>
            </a:r>
            <a:r>
              <a:rPr lang="en-CA" sz="900" dirty="0">
                <a:latin typeface="Courier" pitchFamily="2" charset="0"/>
              </a:rPr>
              <a:t>| TC  |S|      TTL      | +-+-+-+-+-+-+-+-+-+-+-+-+-+-+-+-+-+-+-+-+-+-+-+-+-+-+-+-+-+-+-+-+ | IP Header                                                     |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IPv4 or IPv6 Address           .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IPv4 or IPv6 Address         . .  Protocol = UDP                                               . .                                                               . +---------------------------------------------------------------+ | UDP Header                                                    | .  Source Port = As chosen by Sender                            . .  Destination Port = As chosen by Sender                       . .                                                               . +---------------------------------------------------------------+ |  Payload as defined in Section 4.2.1 of RFC 5357 Or           | |  Payload as defined in Section 4.2 of RFC 8762                | .                                                               .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  </a:t>
            </a:r>
          </a:p>
          <a:p>
            <a:r>
              <a:rPr lang="en-CA" sz="900" dirty="0">
                <a:latin typeface="Courier" pitchFamily="2" charset="0"/>
              </a:rPr>
              <a:t>     Example Probe Message with Timestamp Label for SR-MPLS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1123950"/>
            <a:ext cx="3678973" cy="2590800"/>
          </a:xfrm>
        </p:spPr>
        <p:txBody>
          <a:bodyPr/>
          <a:lstStyle/>
          <a:p>
            <a:r>
              <a:rPr lang="en-US" sz="1600" dirty="0"/>
              <a:t>Extended Special-purpose label (TBA1) is defined for Timestamp and Forward network programming</a:t>
            </a:r>
          </a:p>
          <a:p>
            <a:r>
              <a:rPr lang="en-US" sz="1600" dirty="0"/>
              <a:t>Reverse Path can be IP or SR-MPLS</a:t>
            </a:r>
          </a:p>
          <a:p>
            <a:r>
              <a:rPr lang="en-US" sz="1600" dirty="0"/>
              <a:t>Source and Destination Addresses are swapped to represent the Reverse direction path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5799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0642"/>
          </a:xfrm>
        </p:spPr>
        <p:txBody>
          <a:bodyPr/>
          <a:lstStyle/>
          <a:p>
            <a:r>
              <a:rPr lang="en-US" sz="30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SRv6 with Timestamp and Forward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36126" y="4786312"/>
            <a:ext cx="2895600" cy="357188"/>
          </a:xfrm>
        </p:spPr>
        <p:txBody>
          <a:bodyPr/>
          <a:lstStyle/>
          <a:p>
            <a:r>
              <a:rPr lang="en-CA" dirty="0"/>
              <a:t>108</a:t>
            </a:r>
            <a:r>
              <a:rPr lang="en-CA" baseline="30000" dirty="0"/>
              <a:t>th</a:t>
            </a:r>
            <a:r>
              <a:rPr lang="en-CA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5A4CE-6545-5142-97A8-EDA8B07CB60B}"/>
              </a:ext>
            </a:extLst>
          </p:cNvPr>
          <p:cNvSpPr/>
          <p:nvPr/>
        </p:nvSpPr>
        <p:spPr>
          <a:xfrm>
            <a:off x="309966" y="742950"/>
            <a:ext cx="4936919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Sender IPv6 Address   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Destination IPv6 Address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SRH as specified in RFC 8754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&lt;Segment List&gt;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END.TSF with Target SID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IP Header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IP Address = </a:t>
            </a:r>
            <a:r>
              <a:rPr lang="en-CA" sz="900" b="1" dirty="0">
                <a:latin typeface="Courier" pitchFamily="2" charset="0"/>
              </a:rPr>
              <a:t>Reflector</a:t>
            </a:r>
            <a:r>
              <a:rPr lang="en-CA" sz="900" dirty="0">
                <a:latin typeface="Courier" pitchFamily="2" charset="0"/>
              </a:rPr>
              <a:t> IPv6 Address                   .</a:t>
            </a:r>
          </a:p>
          <a:p>
            <a:r>
              <a:rPr lang="en-CA" sz="900" dirty="0">
                <a:latin typeface="Courier" pitchFamily="2" charset="0"/>
              </a:rPr>
              <a:t>  .  Destination IP Address = </a:t>
            </a:r>
            <a:r>
              <a:rPr lang="en-CA" sz="900" b="1" dirty="0">
                <a:latin typeface="Courier" pitchFamily="2" charset="0"/>
              </a:rPr>
              <a:t>Sender</a:t>
            </a:r>
            <a:r>
              <a:rPr lang="en-CA" sz="900" dirty="0">
                <a:latin typeface="Courier" pitchFamily="2" charset="0"/>
              </a:rPr>
              <a:t> IPv6 Address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UDP Header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.  Source Port = As chosen by Sender                            . </a:t>
            </a:r>
          </a:p>
          <a:p>
            <a:r>
              <a:rPr lang="en-CA" sz="900" dirty="0">
                <a:latin typeface="Courier" pitchFamily="2" charset="0"/>
              </a:rPr>
              <a:t>  .  Destination Port = As chosen by Sender                       .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4.2.1 of RFC 5357 Or           |</a:t>
            </a:r>
          </a:p>
          <a:p>
            <a:r>
              <a:rPr lang="en-CA" sz="900" dirty="0">
                <a:latin typeface="Courier" pitchFamily="2" charset="0"/>
              </a:rPr>
              <a:t>  |  Payload as defined in Section 4.2 of RFC 8762                |</a:t>
            </a:r>
          </a:p>
          <a:p>
            <a:r>
              <a:rPr lang="en-CA" sz="900" dirty="0">
                <a:latin typeface="Courier" pitchFamily="2" charset="0"/>
              </a:rPr>
              <a:t>  .                                                               .</a:t>
            </a:r>
          </a:p>
          <a:p>
            <a:r>
              <a:rPr lang="en-CA" sz="900" dirty="0">
                <a:latin typeface="Courier" pitchFamily="2" charset="0"/>
              </a:rPr>
              <a:t>  +---------------------------------------------------------------+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   Example Probe Message with Endpoint Function for SRv6</a:t>
            </a:r>
            <a:endParaRPr lang="en-US" sz="900" dirty="0">
              <a:latin typeface="Courier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6E1890-536D-9D49-8207-C42BBF301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85" y="989897"/>
            <a:ext cx="3678973" cy="3276600"/>
          </a:xfrm>
        </p:spPr>
        <p:txBody>
          <a:bodyPr/>
          <a:lstStyle/>
          <a:p>
            <a:r>
              <a:rPr lang="en-US" sz="1400" dirty="0"/>
              <a:t>Endpoint Function END.TSF is defined for Timestamp and Forward network programming and is carried for the Reflector node SID</a:t>
            </a:r>
          </a:p>
          <a:p>
            <a:r>
              <a:rPr lang="en-US" sz="1400" dirty="0"/>
              <a:t>Reverse path can be IP</a:t>
            </a:r>
          </a:p>
          <a:p>
            <a:pPr lvl="1"/>
            <a:r>
              <a:rPr lang="en-US" sz="1400" dirty="0"/>
              <a:t>Reflector node removes SRH</a:t>
            </a:r>
          </a:p>
          <a:p>
            <a:r>
              <a:rPr lang="en-US" sz="1400" dirty="0"/>
              <a:t>Reverse path can be SR</a:t>
            </a:r>
          </a:p>
          <a:p>
            <a:pPr lvl="1"/>
            <a:r>
              <a:rPr lang="en-US" sz="1400" dirty="0"/>
              <a:t>Reverse direction SR path carried in SRH</a:t>
            </a:r>
          </a:p>
          <a:p>
            <a:pPr lvl="1"/>
            <a:r>
              <a:rPr lang="en-US" sz="1400" dirty="0"/>
              <a:t>Reflector node does not remove the SRH</a:t>
            </a:r>
          </a:p>
          <a:p>
            <a:r>
              <a:rPr lang="en-US" sz="1400" dirty="0"/>
              <a:t>Source and Destination Addresses are swapped to represent the Reverse direction path in the inner IPv6 header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04366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7649</TotalTime>
  <Words>1491</Words>
  <Application>Microsoft Macintosh PowerPoint</Application>
  <PresentationFormat>On-screen Show (16:9)</PresentationFormat>
  <Paragraphs>231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Wingdings</vt:lpstr>
      <vt:lpstr>Default Design</vt:lpstr>
      <vt:lpstr>Enhanced Performance Delay and Liveness Monitoring in Segment Routing Networks</vt:lpstr>
      <vt:lpstr>Agenda</vt:lpstr>
      <vt:lpstr>Requirements and Scope</vt:lpstr>
      <vt:lpstr>History of the Draft</vt:lpstr>
      <vt:lpstr>Performance Delay and Liveness Monitoring of SR Policy</vt:lpstr>
      <vt:lpstr>Enhanced Performance Delay and Liveness Monitoring of SR Policy</vt:lpstr>
      <vt:lpstr>Probe Message for Timestamp and Forward Function</vt:lpstr>
      <vt:lpstr>SR-MPLS with Timestamp and Forward Function</vt:lpstr>
      <vt:lpstr>SRv6 with Timestamp and Forward Function</vt:lpstr>
      <vt:lpstr>ECMP Support for SR Paths</vt:lpstr>
      <vt:lpstr>Example Provisioning Model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1698</cp:revision>
  <dcterms:created xsi:type="dcterms:W3CDTF">2010-06-30T04:12:48Z</dcterms:created>
  <dcterms:modified xsi:type="dcterms:W3CDTF">2020-06-19T14:45:44Z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