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67" r:id="rId15"/>
    <p:sldId id="168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702" r:id="rId24"/>
    <p:sldId id="1669" r:id="rId25"/>
    <p:sldId id="1697" r:id="rId26"/>
    <p:sldId id="1690" r:id="rId27"/>
    <p:sldId id="1695" r:id="rId28"/>
    <p:sldId id="1699" r:id="rId2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921187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5576"/>
            <a:ext cx="7924800" cy="3676474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Extension Label (15) and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Global Label allocated by a controller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controller provisions the label on encapsulating and decapsulating nodes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IOAM Label allocated by the decapsulating node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671263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For example 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E2E IOAM includes IOAM processing on encapsulating and decapsulating nodes.</a:t>
            </a:r>
            <a:r>
              <a:rPr lang="en-CA" sz="1400" b="1" dirty="0"/>
              <a:t> </a:t>
            </a:r>
          </a:p>
          <a:p>
            <a:pPr marL="857250" lvl="1" indent="-457200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Only E2E Option-Type is carried in the IOAM data field.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intermediate (intermediate) nodes do not process IOAM data.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“punts the timestamped copy” of the data packet including IOAM data field(s). 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0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22088"/>
            <a:ext cx="8001000" cy="3689372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Extension Label (15) and Label assigned by IANA with value </a:t>
            </a:r>
            <a:r>
              <a:rPr lang="en-CA" sz="1400" dirty="0">
                <a:solidFill>
                  <a:srgbClr val="0070C0"/>
                </a:solidFill>
              </a:rPr>
              <a:t>TBA2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From Extended Special Purpose Labels (</a:t>
            </a:r>
            <a:r>
              <a:rPr lang="en-CA" sz="1400" dirty="0" err="1"/>
              <a:t>eSPL</a:t>
            </a:r>
            <a:r>
              <a:rPr lang="en-CA" sz="1400" dirty="0"/>
              <a:t>) range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Both Labels are carried at the </a:t>
            </a:r>
            <a:r>
              <a:rPr lang="en-CA" sz="1400" b="1" dirty="0"/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Global Label allocated by a controller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controller provisions the label on encapsulating,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b="1" dirty="0"/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IOAM Label allocated by the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Signaling/advertisement extensions needed to convey the label to all encapsulating nodes (out of scope)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b="1" dirty="0"/>
              <a:t>top</a:t>
            </a:r>
            <a:r>
              <a:rPr lang="en-CA" sz="14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344852"/>
              </p:ext>
            </p:extLst>
          </p:nvPr>
        </p:nvGraphicFramePr>
        <p:xfrm>
          <a:off x="4572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 with and without IOAM Enabled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49"/>
            <a:ext cx="8229600" cy="3750221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Pre-allocated, Incremental, Proof of Transit and E2E Option-Types are carried in the IOAM data field(s).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Discussions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Additional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9885"/>
            <a:ext cx="7924800" cy="358139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600" dirty="0"/>
              <a:t>encapsulation after the MPLS header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additional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600" dirty="0"/>
              <a:t>encapsulation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05000" y="795941"/>
            <a:ext cx="51054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Additional G-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709737" y="812304"/>
            <a:ext cx="5605463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Additional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81200" y="628292"/>
            <a:ext cx="5105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 S-Label                               | TC  |S|  TTL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438400" y="713601"/>
            <a:ext cx="57150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-19050" y="4073717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1"/>
            <a:ext cx="8153400" cy="2514600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New Generic Associated Channel (G-</a:t>
            </a:r>
            <a:r>
              <a:rPr lang="en-CA" sz="1600" dirty="0" err="1"/>
              <a:t>ACh</a:t>
            </a:r>
            <a:r>
              <a:rPr lang="en-CA" sz="1600" dirty="0"/>
              <a:t>) Type (value </a:t>
            </a:r>
            <a:r>
              <a:rPr lang="en-CA" sz="1600" dirty="0">
                <a:solidFill>
                  <a:srgbClr val="0070C0"/>
                </a:solidFill>
              </a:rPr>
              <a:t>TBA3</a:t>
            </a:r>
            <a:r>
              <a:rPr lang="en-CA" sz="16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Protocol value </a:t>
            </a:r>
            <a:r>
              <a:rPr lang="en-CA" sz="1600" i="1" dirty="0"/>
              <a:t>0001b</a:t>
            </a:r>
            <a:r>
              <a:rPr lang="en-CA" sz="16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Note: GAL with G-</a:t>
            </a:r>
            <a:r>
              <a:rPr lang="en-CA" sz="1600" dirty="0" err="1"/>
              <a:t>ACh</a:t>
            </a:r>
            <a:r>
              <a:rPr lang="en-CA" sz="1600" dirty="0"/>
              <a:t> is used for control-channel/OAM packets whereas IOAM Label with G-</a:t>
            </a:r>
            <a:r>
              <a:rPr lang="en-CA" sz="1600" dirty="0" err="1"/>
              <a:t>ACh</a:t>
            </a:r>
            <a:r>
              <a:rPr lang="en-CA" sz="1600" dirty="0"/>
              <a:t> is used for user data packets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Block Number is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8"/>
            <a:ext cx="8229600" cy="3665821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Separate Indicator Labels are defined for E2E IOAM (for edge nodes) and </a:t>
            </a:r>
            <a:r>
              <a:rPr lang="en-CA" sz="1600" dirty="0" err="1"/>
              <a:t>HbH</a:t>
            </a:r>
            <a:r>
              <a:rPr lang="en-CA" sz="1600" dirty="0"/>
              <a:t> IOAM (</a:t>
            </a:r>
            <a:r>
              <a:rPr lang="en-CA" sz="1600" i="1" dirty="0"/>
              <a:t>for edge and intermediate nodes</a:t>
            </a:r>
            <a:r>
              <a:rPr lang="en-CA" sz="1600" dirty="0"/>
              <a:t>). </a:t>
            </a:r>
          </a:p>
          <a:p>
            <a:pPr lvl="1"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The E2E IOAM Label allows to bypass IOAM processing on intermediate nodes in case of E2E IOAM.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E2E IOAM, the IOAM Option-Type(s) in the data packets are processed on edge nodes only. The intermediate nodes ignore the IOAM Option-Type(s) carried by the data packets.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</a:t>
            </a:r>
            <a:r>
              <a:rPr lang="en-CA" sz="1600" dirty="0" err="1"/>
              <a:t>HbH</a:t>
            </a:r>
            <a:r>
              <a:rPr lang="en-CA" sz="1600" dirty="0"/>
              <a:t> IOAM, the IOAM Option-Type(s) in the data packets are processed on intermediate and edge nodes.</a:t>
            </a:r>
            <a:endParaRPr lang="en-CA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7884</TotalTime>
  <Words>2772</Words>
  <Application>Microsoft Macintosh PowerPoint</Application>
  <PresentationFormat>On-screen Show (16:9)</PresentationFormat>
  <Paragraphs>415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Example - SR-MPLS Encapsulation with IOAM Data Fields</vt:lpstr>
      <vt:lpstr>PowerPoint Presentation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Additional G-ACh</vt:lpstr>
      <vt:lpstr>Generic PW Control Word [RFC4385] with IOAM Data Fields</vt:lpstr>
      <vt:lpstr>MPLS Encap with Additional G-ACh [RFC5586] with IOAM Data Fields</vt:lpstr>
      <vt:lpstr>Next Steps</vt:lpstr>
      <vt:lpstr>PowerPoint Presentation</vt:lpstr>
      <vt:lpstr>PowerPoint Presentation</vt:lpstr>
      <vt:lpstr>Example - DetNet Control Word [RFC8964] with IOAM Data Fields </vt:lpstr>
      <vt:lpstr>Example - 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1898</cp:revision>
  <dcterms:created xsi:type="dcterms:W3CDTF">2010-06-30T04:12:48Z</dcterms:created>
  <dcterms:modified xsi:type="dcterms:W3CDTF">2021-02-24T22:10:18Z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