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99" r:id="rId3"/>
    <p:sldId id="315" r:id="rId4"/>
    <p:sldId id="1661" r:id="rId5"/>
    <p:sldId id="317" r:id="rId6"/>
    <p:sldId id="1660" r:id="rId7"/>
    <p:sldId id="326" r:id="rId8"/>
    <p:sldId id="318" r:id="rId9"/>
    <p:sldId id="303" r:id="rId10"/>
    <p:sldId id="1655" r:id="rId11"/>
    <p:sldId id="1652" r:id="rId12"/>
    <p:sldId id="1657" r:id="rId13"/>
    <p:sldId id="322" r:id="rId14"/>
    <p:sldId id="320" r:id="rId15"/>
    <p:sldId id="321" r:id="rId16"/>
    <p:sldId id="1658" r:id="rId17"/>
    <p:sldId id="1654" r:id="rId18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58"/>
    <p:restoredTop sz="93083" autoAdjust="0"/>
  </p:normalViewPr>
  <p:slideViewPr>
    <p:cSldViewPr>
      <p:cViewPr varScale="1">
        <p:scale>
          <a:sx n="171" d="100"/>
          <a:sy n="171" d="100"/>
        </p:scale>
        <p:origin x="912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8/4/20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525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452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9401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27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Using TWAMP Light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draft-gandhi-spring-twamp-srpm-10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828800" y="2791883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1607707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983711"/>
            <a:ext cx="70104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Destination UDP Port            /  \         Destination UDP port</a:t>
            </a:r>
          </a:p>
          <a:p>
            <a:r>
              <a:rPr lang="en-CA" sz="1200" dirty="0">
                <a:latin typeface="Courier" pitchFamily="2" charset="0"/>
              </a:rPr>
              <a:t>  Measurement Protocol           /    \        Measurement Protocol</a:t>
            </a:r>
          </a:p>
          <a:p>
            <a:r>
              <a:rPr lang="en-CA" sz="1200" dirty="0">
                <a:latin typeface="Courier" pitchFamily="2" charset="0"/>
              </a:rPr>
              <a:t>  Measurement Type              /      \       Measurement Type</a:t>
            </a:r>
          </a:p>
          <a:p>
            <a:r>
              <a:rPr lang="en-CA" sz="1200" dirty="0">
                <a:latin typeface="Courier" pitchFamily="2" charset="0"/>
              </a:rPr>
              <a:t>     Delay/Loss                /        \        Delay/Loss</a:t>
            </a:r>
          </a:p>
          <a:p>
            <a:r>
              <a:rPr lang="en-CA" sz="1200" dirty="0">
                <a:latin typeface="Courier" pitchFamily="2" charset="0"/>
              </a:rPr>
              <a:t>  Authentication Mode &amp; Key   /          \     Authentication Mode &amp; Key</a:t>
            </a:r>
          </a:p>
          <a:p>
            <a:r>
              <a:rPr lang="en-CA" sz="1200" dirty="0">
                <a:latin typeface="Courier" pitchFamily="2" charset="0"/>
              </a:rPr>
              <a:t>  Timestamp Format           /            \    Loss Measurement Mode</a:t>
            </a:r>
          </a:p>
          <a:p>
            <a:r>
              <a:rPr lang="en-CA" sz="1200" dirty="0">
                <a:latin typeface="Courier" pitchFamily="2" charset="0"/>
              </a:rPr>
              <a:t>  Delay Measurement Mode    /              \ </a:t>
            </a:r>
          </a:p>
          <a:p>
            <a:r>
              <a:rPr lang="en-CA" sz="1200" dirty="0">
                <a:latin typeface="Courier" pitchFamily="2" charset="0"/>
              </a:rPr>
              <a:t>  Loss Measurement Mode    /  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|   R1  |============|   R5  |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SR Path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Or Link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 Sender              Reflector</a:t>
            </a:r>
          </a:p>
        </p:txBody>
      </p:sp>
    </p:spTree>
    <p:extLst>
      <p:ext uri="{BB962C8B-B14F-4D97-AF65-F5344CB8AC3E}">
        <p14:creationId xmlns:p14="http://schemas.microsoft.com/office/powerpoint/2010/main" val="1805408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741825"/>
            <a:ext cx="8229600" cy="857250"/>
          </a:xfrm>
        </p:spPr>
        <p:txBody>
          <a:bodyPr/>
          <a:lstStyle/>
          <a:p>
            <a:r>
              <a:rPr lang="en-US" sz="1600" dirty="0"/>
              <a:t>User-configured destination UDP </a:t>
            </a:r>
            <a:r>
              <a:rPr lang="en-US" sz="1600" b="1" dirty="0"/>
              <a:t>port1</a:t>
            </a:r>
            <a:r>
              <a:rPr lang="en-US" sz="1600" dirty="0"/>
              <a:t> is used for DM probe messages and </a:t>
            </a:r>
            <a:r>
              <a:rPr lang="en-US" sz="1600" b="1" dirty="0"/>
              <a:t>port2</a:t>
            </a:r>
            <a:r>
              <a:rPr lang="en-US" sz="1600" dirty="0"/>
              <a:t> is used for LM probe messages (unauthenticated mode).</a:t>
            </a:r>
          </a:p>
          <a:p>
            <a:r>
              <a:rPr lang="en-US" sz="1600" dirty="0"/>
              <a:t>Applicable to physical, virtual, LAG and LAG member links – probe messages pre-routed over the links</a:t>
            </a:r>
          </a:p>
        </p:txBody>
      </p:sp>
      <p:sp>
        <p:nvSpPr>
          <p:cNvPr id="5" name="Rectangle 4"/>
          <p:cNvSpPr/>
          <p:nvPr/>
        </p:nvSpPr>
        <p:spPr>
          <a:xfrm>
            <a:off x="2133600" y="1837752"/>
            <a:ext cx="4657725" cy="27238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Source IP Address = Sender IPv4 or IPv6 Address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Destination IP Address = Reflector IPv4 or IPv6 Address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9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Payload = DM Message as specified in Section 4.2.1 of RFC 5357|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Payload = DM Message as specified in Section 4.1.2 of RFC 5357.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Payload = LM Message as specified in this document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90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ourier" charset="0"/>
                <a:cs typeface="Courier" charset="0"/>
              </a:rPr>
              <a:t>                   Figure: Probe Query Message</a:t>
            </a:r>
            <a:endParaRPr lang="en-US" sz="900" dirty="0"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067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2211"/>
            <a:ext cx="3962400" cy="845539"/>
          </a:xfrm>
        </p:spPr>
        <p:txBody>
          <a:bodyPr/>
          <a:lstStyle/>
          <a:p>
            <a:pPr algn="l"/>
            <a:r>
              <a:rPr lang="en-US" sz="3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4800600" y="57150"/>
            <a:ext cx="3962400" cy="18235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DM or LM Query Message including IP/UDP Header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Figure: Example Probe Query Message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311623"/>
            <a:ext cx="4343400" cy="3012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dirty="0"/>
              <a:t>For performance delay/loss measurement of </a:t>
            </a:r>
            <a:r>
              <a:rPr lang="en-US" sz="1600" b="1" dirty="0"/>
              <a:t>end-to-end</a:t>
            </a:r>
            <a:r>
              <a:rPr lang="en-US" sz="1600" dirty="0"/>
              <a:t> SR Policy, the probe query message is sent on the SR Policy with: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MPLS label stack of SR-MPLS Policy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SRv6 SRH [</a:t>
            </a:r>
            <a:r>
              <a:rPr lang="en-CA" sz="1600" dirty="0"/>
              <a:t>RFC 8754</a:t>
            </a:r>
            <a:r>
              <a:rPr lang="en-US" sz="1600" dirty="0"/>
              <a:t>] with Segment List of SRv6 Policy</a:t>
            </a:r>
          </a:p>
          <a:p>
            <a:pPr>
              <a:buFont typeface="+mj-lt"/>
              <a:buAutoNum type="arabicPeriod"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Same user-configured destination UDP </a:t>
            </a:r>
            <a:r>
              <a:rPr lang="en-US" sz="1600" b="1" dirty="0"/>
              <a:t>port1</a:t>
            </a:r>
            <a:r>
              <a:rPr lang="en-US" sz="1600" dirty="0"/>
              <a:t> is used for DM probe messages and </a:t>
            </a:r>
            <a:r>
              <a:rPr lang="en-US" sz="1600" b="1" dirty="0"/>
              <a:t>port2</a:t>
            </a:r>
            <a:r>
              <a:rPr lang="en-US" sz="1600" dirty="0"/>
              <a:t> is used for LM </a:t>
            </a:r>
            <a:r>
              <a:rPr lang="en-US" sz="1600"/>
              <a:t>probe messages (unauthenticated mode) – same as Links.</a:t>
            </a:r>
            <a:endParaRPr lang="en-US" sz="1600" dirty="0"/>
          </a:p>
          <a:p>
            <a:pPr>
              <a:buFont typeface="+mj-lt"/>
              <a:buAutoNum type="arabicPeriod"/>
            </a:pP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56D9B7-FCE9-1B49-8307-31CEB3BC42F4}"/>
              </a:ext>
            </a:extLst>
          </p:cNvPr>
          <p:cNvSpPr/>
          <p:nvPr/>
        </p:nvSpPr>
        <p:spPr>
          <a:xfrm>
            <a:off x="4800600" y="1972739"/>
            <a:ext cx="3962400" cy="32085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Sender IPv6 Address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Destination IPv6 Address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SRH as specified in RFC 8754     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&lt;Segment List&gt;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(if needed)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Sender IPv6 Address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Reflector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Payload = DM or LM Query Message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Figure: Example Probe Query Message for SRv6 Policy</a:t>
            </a:r>
          </a:p>
        </p:txBody>
      </p:sp>
    </p:spTree>
    <p:extLst>
      <p:ext uri="{BB962C8B-B14F-4D97-AF65-F5344CB8AC3E}">
        <p14:creationId xmlns:p14="http://schemas.microsoft.com/office/powerpoint/2010/main" val="1571250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Response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819150"/>
            <a:ext cx="8648700" cy="857250"/>
          </a:xfrm>
        </p:spPr>
        <p:txBody>
          <a:bodyPr/>
          <a:lstStyle/>
          <a:p>
            <a:r>
              <a:rPr lang="en-US" sz="1600" dirty="0"/>
              <a:t>The probe response message is sent using the IP/UDP information from the probe query message. </a:t>
            </a:r>
          </a:p>
          <a:p>
            <a:r>
              <a:rPr lang="en-US" sz="1600" dirty="0"/>
              <a:t>Based on Control Code from the probe query message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1981200" y="1710898"/>
            <a:ext cx="51816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IP Address = Reflector IPv4 or IPv6 Address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IP Address = Source IP Address from Query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Port = As chosen by Reflector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Port = Source Port from Query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Payload = DM Message specified in Section 4.2.1 of RFC 5357 |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Payload = LM Message specified in this document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              Figure: Probe Response Message</a:t>
            </a:r>
            <a:endParaRPr lang="en-US" sz="10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2777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09550"/>
            <a:ext cx="3962400" cy="845539"/>
          </a:xfrm>
        </p:spPr>
        <p:txBody>
          <a:bodyPr/>
          <a:lstStyle/>
          <a:p>
            <a:pPr algn="l"/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Stand-alone LM Message Format for TWAMP Light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4400" y="134124"/>
            <a:ext cx="4128052" cy="46474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IP Header                                                     |  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Source IP Address = Sender IPv4 or IPv6 Address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Destination IP Address = Reflector IPv4 or IPv6 Address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Source Port = As chosen by Sender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Destination Port = User-configured </a:t>
            </a:r>
            <a:r>
              <a:rPr lang="en-CA" sz="800" b="1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Port2</a:t>
            </a: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 for Loss Measurement.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Transmit Counter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cs typeface="Courier New" panose="02070309020205020404" pitchFamily="49" charset="0"/>
              </a:rPr>
              <a:t>|X|B| Reserved  | Block Number  | MBZ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Receive Counter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Sender Sequence Number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Sender Counter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|X|B| Reserved  |Sender Block Nu|   MBZ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Sender TTL   |  Padding (3 Bytes)                  </a:t>
            </a:r>
            <a:r>
              <a:rPr lang="en-CA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          </a:t>
            </a: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.                                                               .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.                          Padding                              .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.                                                               .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91548" y="1276350"/>
            <a:ext cx="4356652" cy="297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400" kern="0" dirty="0"/>
              <a:t>Loss Measurement (LM) message defined</a:t>
            </a:r>
          </a:p>
          <a:p>
            <a:pPr lvl="1"/>
            <a:r>
              <a:rPr lang="en-US" sz="1400" kern="0" dirty="0"/>
              <a:t>Hardware efficient counter-stamping</a:t>
            </a:r>
          </a:p>
          <a:p>
            <a:pPr lvl="2"/>
            <a:r>
              <a:rPr lang="en-US" sz="1400" kern="0" dirty="0"/>
              <a:t>Well-known locations for transmit and receive traffic counters</a:t>
            </a:r>
          </a:p>
          <a:p>
            <a:pPr lvl="1"/>
            <a:r>
              <a:rPr lang="en-US" sz="1400" kern="0" dirty="0"/>
              <a:t>Stand-alone LM message, not tied to DM</a:t>
            </a:r>
          </a:p>
          <a:p>
            <a:r>
              <a:rPr lang="en-US" sz="1400" kern="0" dirty="0"/>
              <a:t>LM message format is also defined for authenticated mode</a:t>
            </a:r>
          </a:p>
          <a:p>
            <a:r>
              <a:rPr lang="en-US" sz="1400" kern="0" dirty="0"/>
              <a:t>User-configured destination UDP </a:t>
            </a:r>
            <a:r>
              <a:rPr lang="en-US" sz="1400" b="1" kern="0" dirty="0">
                <a:solidFill>
                  <a:srgbClr val="0070C0"/>
                </a:solidFill>
              </a:rPr>
              <a:t>Port2</a:t>
            </a:r>
            <a:r>
              <a:rPr lang="en-US" sz="1400" kern="0" dirty="0"/>
              <a:t> is used for identifying LM probe packets</a:t>
            </a:r>
          </a:p>
          <a:p>
            <a:r>
              <a:rPr lang="en-US" sz="1400" kern="0" dirty="0"/>
              <a:t>Does not modify existing TWAMP Light  (which is for DM) procedure as different destination UDP is used for LM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478155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8489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1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Path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probe messages.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destination address in IPv4 header (e.g. 127/8)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512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71550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IETF-106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52500"/>
            <a:ext cx="7772400" cy="32385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Delay and Loss Performance Measurement (PM) 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Links and End-to-end P2P/P2MP SR Paths</a:t>
            </a:r>
          </a:p>
          <a:p>
            <a:pPr lvl="3">
              <a:buFont typeface="Wingdings" pitchFamily="2" charset="2"/>
              <a:buChar char="ü"/>
            </a:pPr>
            <a:r>
              <a:rPr lang="en-US" sz="1400" dirty="0"/>
              <a:t>Links include physical, virtual, LAG (bundles) and LAG member links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No need to signal to bootstrap PM session - spirit of SR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Stateless on egress node - spirit of SR 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State </a:t>
            </a:r>
            <a:r>
              <a:rPr lang="en-US" sz="1400"/>
              <a:t>is in the </a:t>
            </a:r>
            <a:r>
              <a:rPr lang="en-US" sz="1400" dirty="0"/>
              <a:t>probe message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Handle ECMP for SR Paths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Support stand-alone direct-mode loss measurement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5357 (TWAMP Light) defined probe messages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User-configured IP/UDP path for probe messages</a:t>
            </a:r>
          </a:p>
          <a:p>
            <a:pPr lvl="1">
              <a:buFont typeface="Wingdings" charset="2"/>
              <a:buChar char="§"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8934"/>
            <a:ext cx="8229600" cy="3543300"/>
          </a:xfrm>
        </p:spPr>
        <p:txBody>
          <a:bodyPr/>
          <a:lstStyle/>
          <a:p>
            <a:r>
              <a:rPr lang="en-US" sz="1200" dirty="0"/>
              <a:t>Feb 2019</a:t>
            </a:r>
          </a:p>
          <a:p>
            <a:pPr lvl="1"/>
            <a:r>
              <a:rPr lang="en-US" sz="1200" dirty="0"/>
              <a:t>Draft was published - </a:t>
            </a:r>
            <a:r>
              <a:rPr lang="en-US" sz="1200" i="1" dirty="0"/>
              <a:t>draft-gandhi-spring-twamp-srpm-00</a:t>
            </a:r>
            <a:endParaRPr lang="en-US" sz="1200" dirty="0"/>
          </a:p>
          <a:p>
            <a:r>
              <a:rPr lang="en-US" sz="1200" dirty="0"/>
              <a:t>Mar 2019</a:t>
            </a:r>
          </a:p>
          <a:p>
            <a:pPr lvl="1"/>
            <a:r>
              <a:rPr lang="en-US" sz="1200" dirty="0"/>
              <a:t>Presented </a:t>
            </a:r>
            <a:r>
              <a:rPr lang="en-US" sz="1200" i="1" dirty="0"/>
              <a:t>draft-gandhi-spring-twamp-srpm-00</a:t>
            </a:r>
            <a:r>
              <a:rPr lang="en-US" sz="1200" dirty="0"/>
              <a:t> at IETF 104 Prague in SPRING WG</a:t>
            </a:r>
          </a:p>
          <a:p>
            <a:r>
              <a:rPr lang="en-US" sz="1200" dirty="0"/>
              <a:t>July 2019</a:t>
            </a:r>
          </a:p>
          <a:p>
            <a:pPr lvl="1"/>
            <a:r>
              <a:rPr lang="en-US" sz="1200" dirty="0"/>
              <a:t>Presented </a:t>
            </a:r>
            <a:r>
              <a:rPr lang="en-US" sz="1200" i="1" dirty="0"/>
              <a:t>draft-gandhi-spring-twamp-srpm-01</a:t>
            </a:r>
            <a:r>
              <a:rPr lang="en-US" sz="1200" dirty="0"/>
              <a:t> at IETF 105 Montreal in IPPM WG</a:t>
            </a:r>
          </a:p>
          <a:p>
            <a:pPr lvl="2"/>
            <a:r>
              <a:rPr lang="en-US" sz="1200" dirty="0"/>
              <a:t>Slide 9 Titled - </a:t>
            </a:r>
            <a:r>
              <a:rPr lang="en-CA" sz="1200" dirty="0"/>
              <a:t>Applicability of STAMP</a:t>
            </a:r>
            <a:endParaRPr lang="en-US" sz="1200" dirty="0"/>
          </a:p>
          <a:p>
            <a:r>
              <a:rPr lang="en-US" sz="1200" dirty="0"/>
              <a:t>Nov 2019</a:t>
            </a:r>
          </a:p>
          <a:p>
            <a:pPr lvl="1"/>
            <a:r>
              <a:rPr lang="en-US" sz="1200" dirty="0"/>
              <a:t>SPRING Chairs announced in the meeting the agreement with IPPM chairs to progress the draft in SPRING WG</a:t>
            </a:r>
          </a:p>
          <a:p>
            <a:pPr lvl="1"/>
            <a:r>
              <a:rPr lang="en-US" sz="1200" dirty="0"/>
              <a:t>Presented </a:t>
            </a:r>
            <a:r>
              <a:rPr lang="en-US" sz="1200" i="1" dirty="0"/>
              <a:t>draft-gandhi-spring-twamp-srpm-04</a:t>
            </a:r>
            <a:r>
              <a:rPr lang="en-US" sz="1200" dirty="0"/>
              <a:t> at IETF 106 Singapore in SPRING WG</a:t>
            </a:r>
          </a:p>
          <a:p>
            <a:r>
              <a:rPr lang="en-US" sz="1200" dirty="0"/>
              <a:t>Mar 2020</a:t>
            </a:r>
          </a:p>
          <a:p>
            <a:pPr lvl="1"/>
            <a:r>
              <a:rPr lang="en-US" sz="1200" dirty="0"/>
              <a:t>Moved STAMP support to </a:t>
            </a:r>
            <a:r>
              <a:rPr lang="en-US" sz="1200" i="1" dirty="0"/>
              <a:t>draft-gandhi-spring-</a:t>
            </a:r>
            <a:r>
              <a:rPr lang="en-US" sz="1200" b="1" i="1" dirty="0"/>
              <a:t>stamp</a:t>
            </a:r>
            <a:r>
              <a:rPr lang="en-US" sz="1200" i="1" dirty="0"/>
              <a:t>-srpm-00</a:t>
            </a:r>
          </a:p>
          <a:p>
            <a:pPr lvl="1"/>
            <a:r>
              <a:rPr lang="en-US" sz="1200" dirty="0"/>
              <a:t>Keep TWAMP Light support as informational in </a:t>
            </a:r>
            <a:r>
              <a:rPr lang="en-US" sz="1200" i="1" dirty="0"/>
              <a:t>draft-gandhi-spring-</a:t>
            </a:r>
            <a:r>
              <a:rPr lang="en-US" sz="1200" b="1" i="1" dirty="0"/>
              <a:t>twamp</a:t>
            </a:r>
            <a:r>
              <a:rPr lang="en-US" sz="1200" i="1" dirty="0"/>
              <a:t>-srpm-08</a:t>
            </a:r>
          </a:p>
          <a:p>
            <a:r>
              <a:rPr lang="en-US" sz="1200" dirty="0"/>
              <a:t>Jul 2020</a:t>
            </a:r>
          </a:p>
          <a:p>
            <a:pPr lvl="1"/>
            <a:r>
              <a:rPr lang="en-US" sz="1200" dirty="0"/>
              <a:t>Presented </a:t>
            </a:r>
            <a:r>
              <a:rPr lang="en-US" sz="1200" i="1" dirty="0"/>
              <a:t>draft-gandhi-spring-twamp-srpm-09</a:t>
            </a:r>
            <a:r>
              <a:rPr lang="en-US" sz="1200" dirty="0"/>
              <a:t> at IETF 108 in IPPM WG </a:t>
            </a:r>
          </a:p>
          <a:p>
            <a:pPr marL="457200" lvl="1" indent="0">
              <a:buNone/>
            </a:pPr>
            <a:endParaRPr lang="en-US" sz="12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095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IETF-106 (Version-04)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4290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Updates: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Defined Control Code for “In-band Response Requested” for TWAMP Light</a:t>
            </a:r>
          </a:p>
          <a:p>
            <a:pPr lvl="2">
              <a:buFont typeface="Wingdings" pitchFamily="2" charset="2"/>
              <a:buChar char="ü"/>
            </a:pPr>
            <a:r>
              <a:rPr lang="en-CA" sz="1600" dirty="0"/>
              <a:t>Updated Two-way mode procedure using the Control Code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Moved STAMP support to a new draft - </a:t>
            </a:r>
            <a:r>
              <a:rPr lang="en-US" sz="1600" i="1" dirty="0"/>
              <a:t>draft-</a:t>
            </a:r>
            <a:r>
              <a:rPr lang="en-US" sz="1600" i="1" dirty="0" err="1"/>
              <a:t>gandhi</a:t>
            </a:r>
            <a:r>
              <a:rPr lang="en-US" sz="1600" i="1" dirty="0"/>
              <a:t>-spring-stamp-</a:t>
            </a:r>
            <a:r>
              <a:rPr lang="en-US" sz="1600" i="1" dirty="0" err="1"/>
              <a:t>srpm</a:t>
            </a:r>
            <a:endParaRPr lang="en-US" sz="1600" i="1" dirty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Informational draft - as TWAMP Light is informational, see Appendix I in RFC 5357 and Appendix A in RFC 8545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Various editorial changes 	</a:t>
            </a:r>
          </a:p>
          <a:p>
            <a:pPr marL="0" lvl="1" indent="0"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16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6972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61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TWAMP Light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038599" y="1047750"/>
            <a:ext cx="4648201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0 1 2 3 4 5 6 7 8 9 0 1 2 3 4 5 6 7 8 9 0 1 2 3 4 5 6 7 8 9 0 1  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|                        Sequence Number                        |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|                          Timestamp                            |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  <a:endParaRPr lang="en-US" altLang="en-US" sz="900" dirty="0">
              <a:latin typeface="Courier" pitchFamily="2" charset="0"/>
            </a:endParaRP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Error Estimate        |            MBZ                |</a:t>
            </a:r>
            <a:endParaRPr lang="en-US" altLang="en-US" sz="900" dirty="0">
              <a:latin typeface="Courier" pitchFamily="2" charset="0"/>
            </a:endParaRP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US" altLang="en-US" sz="900" dirty="0">
              <a:latin typeface="Courier" pitchFamily="2" charset="0"/>
            </a:endParaRP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MBZ                                   |</a:t>
            </a:r>
            <a:r>
              <a:rPr lang="en-US" altLang="en-US" sz="900" b="1" dirty="0">
                <a:solidFill>
                  <a:srgbClr val="0070C0"/>
                </a:solidFill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 Control Code</a:t>
            </a: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lang="en-US" altLang="en-US" sz="900" dirty="0">
              <a:latin typeface="Courier" pitchFamily="2" charset="0"/>
            </a:endParaRP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US" altLang="en-US" sz="900" dirty="0">
              <a:latin typeface="Courier" pitchFamily="2" charset="0"/>
              <a:ea typeface="Times New Roman" panose="02020603050405020304" pitchFamily="18" charset="0"/>
            </a:endParaRP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.                                                               .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.                          Padding                              .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.                                                               .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endParaRPr lang="en-CA" sz="900" dirty="0">
              <a:latin typeface="Courier" pitchFamily="2" charset="0"/>
            </a:endParaRPr>
          </a:p>
          <a:p>
            <a:r>
              <a:rPr lang="en-CA" sz="900" dirty="0">
                <a:latin typeface="Courier" pitchFamily="2" charset="0"/>
              </a:rPr>
              <a:t>  </a:t>
            </a:r>
          </a:p>
          <a:p>
            <a:r>
              <a:rPr lang="en-CA" sz="900" dirty="0">
                <a:latin typeface="Courier" pitchFamily="2" charset="0"/>
              </a:rPr>
              <a:t>          Figure: Control Code in TWAMP Light Query Message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228600" y="971550"/>
            <a:ext cx="37338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a Query: </a:t>
            </a:r>
            <a:r>
              <a:rPr lang="en-US" sz="1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Sender Control Code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Out-of-band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also the default behavior.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query has been sent over a bidirectional path and the probe response is required over the same path in the reverse direction. 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0x2: No Response Requested.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Also applicable to non-SR paths.</a:t>
            </a:r>
          </a:p>
        </p:txBody>
      </p:sp>
    </p:spTree>
    <p:extLst>
      <p:ext uri="{BB962C8B-B14F-4D97-AF65-F5344CB8AC3E}">
        <p14:creationId xmlns:p14="http://schemas.microsoft.com/office/powerpoint/2010/main" val="1566255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319052" cy="29718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“out of band” on IP/UDP path - default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“in-band” on reverse SR path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Based on Control Code from the probe query message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DC828B-4CBA-294F-B5C1-81EAE6971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Implementation exists</a:t>
            </a:r>
          </a:p>
          <a:p>
            <a:r>
              <a:rPr lang="en-US" sz="2400" dirty="0"/>
              <a:t>Request SPRING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WG adoption</a:t>
            </a:r>
          </a:p>
          <a:p>
            <a:r>
              <a:rPr lang="en-US" sz="2400" dirty="0"/>
              <a:t>Keep IPPM WG in the loop about the milestones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72838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7065</TotalTime>
  <Words>1641</Words>
  <Application>Microsoft Macintosh PowerPoint</Application>
  <PresentationFormat>On-screen Show (16:9)</PresentationFormat>
  <Paragraphs>305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</vt:lpstr>
      <vt:lpstr>Wingdings</vt:lpstr>
      <vt:lpstr>Default Design</vt:lpstr>
      <vt:lpstr>Performance Measurement Using TWAMP Light for Segment Routing Networks</vt:lpstr>
      <vt:lpstr>Agenda</vt:lpstr>
      <vt:lpstr>Requirements and Scope</vt:lpstr>
      <vt:lpstr>History of the Draft</vt:lpstr>
      <vt:lpstr>Updates Since IETF-106 (Version-04)</vt:lpstr>
      <vt:lpstr>TWAMP Light Control Code Field</vt:lpstr>
      <vt:lpstr>Performance Measurement Modes</vt:lpstr>
      <vt:lpstr>Next Steps</vt:lpstr>
      <vt:lpstr>PowerPoint Presentation</vt:lpstr>
      <vt:lpstr>Backup</vt:lpstr>
      <vt:lpstr>Example Provisioning Model</vt:lpstr>
      <vt:lpstr>Probe Query for Links</vt:lpstr>
      <vt:lpstr>Probe Query for SR-MPLS and SRv6 Policy</vt:lpstr>
      <vt:lpstr>Probe Response Message</vt:lpstr>
      <vt:lpstr>Stand-alone LM Message Format for TWAMP Light</vt:lpstr>
      <vt:lpstr>ECMP Support for SR Path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1628</cp:revision>
  <dcterms:created xsi:type="dcterms:W3CDTF">2010-06-30T04:12:48Z</dcterms:created>
  <dcterms:modified xsi:type="dcterms:W3CDTF">2020-08-05T00:34:54Z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