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2"/>
    <p:sldId id="299" r:id="rId3"/>
    <p:sldId id="315" r:id="rId4"/>
    <p:sldId id="1671" r:id="rId5"/>
    <p:sldId id="1658" r:id="rId6"/>
    <p:sldId id="1659" r:id="rId7"/>
    <p:sldId id="1672" r:id="rId8"/>
    <p:sldId id="1662" r:id="rId9"/>
    <p:sldId id="1681" r:id="rId10"/>
    <p:sldId id="1664" r:id="rId11"/>
    <p:sldId id="1673" r:id="rId12"/>
    <p:sldId id="320" r:id="rId13"/>
    <p:sldId id="1680" r:id="rId14"/>
    <p:sldId id="1663" r:id="rId15"/>
    <p:sldId id="1667" r:id="rId16"/>
    <p:sldId id="1661" r:id="rId17"/>
    <p:sldId id="303" r:id="rId18"/>
    <p:sldId id="1670" r:id="rId19"/>
    <p:sldId id="1676" r:id="rId20"/>
    <p:sldId id="1669" r:id="rId21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846"/>
    <p:restoredTop sz="93061" autoAdjust="0"/>
  </p:normalViewPr>
  <p:slideViewPr>
    <p:cSldViewPr>
      <p:cViewPr varScale="1">
        <p:scale>
          <a:sx n="135" d="100"/>
          <a:sy n="135" d="100"/>
        </p:scale>
        <p:origin x="176" y="96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779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9" d="100"/>
          <a:sy n="99" d="100"/>
        </p:scale>
        <p:origin x="4272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A3DB5-7722-3F4F-947D-12B203669AD7}" type="datetimeFigureOut">
              <a:rPr lang="en-US" smtClean="0"/>
              <a:t>1/17/21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5B9E5-08CC-D94C-81E0-097D6BAE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86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00938BD-FD70-4535-B0C2-13FC38CDF1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60547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405801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37724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101960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684181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555450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30209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248747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300036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317902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016072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249738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331465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latin typeface="Calibri" charset="0"/>
                <a:ea typeface="Calibri" charset="0"/>
                <a:cs typeface="Calibri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CE6D752-4E56-48AB-A37E-25EE21D0062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6827CD84-960F-4AAD-90FA-E459C430E4B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6B60B-4890-4F7E-982B-9DCF511159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31D3B-BCCC-496F-B9BC-AB26CB1ED4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E4BEF-7BD5-4D1B-98CB-7891CAD3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1ECC1-E6E9-49DE-AED4-F2EF67D20C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F373B-3827-40A6-843C-EBB8B9B5BF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D973C-D4ED-4CF4-A57C-C04038F535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88C0B-2A16-4F29-9E2B-495FAAE6AA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95BC5AD2-0FD4-40D8-A8FD-0D2ACF80F0E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charset="0"/>
          <a:ea typeface="Calibri" charset="0"/>
          <a:cs typeface="Calibri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mailto:Voitek_Kozak@comcast.com" TargetMode="External"/><Relationship Id="rId3" Type="http://schemas.openxmlformats.org/officeDocument/2006/relationships/hyperlink" Target="mailto:rgandhi@cisco.com" TargetMode="External"/><Relationship Id="rId7" Type="http://schemas.openxmlformats.org/officeDocument/2006/relationships/hyperlink" Target="mailto:Bin_Wen@cable.comcast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fbrockne@cisco.com" TargetMode="External"/><Relationship Id="rId5" Type="http://schemas.openxmlformats.org/officeDocument/2006/relationships/hyperlink" Target="mailto:cfilsfil@cisco.com" TargetMode="External"/><Relationship Id="rId4" Type="http://schemas.openxmlformats.org/officeDocument/2006/relationships/hyperlink" Target="mailto:zali@cisco.com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81075" y="737426"/>
            <a:ext cx="7181850" cy="1200015"/>
          </a:xfrm>
        </p:spPr>
        <p:txBody>
          <a:bodyPr>
            <a:normAutofit/>
          </a:bodyPr>
          <a:lstStyle/>
          <a:p>
            <a:r>
              <a:rPr lang="en-US" sz="3600" dirty="0"/>
              <a:t>MPLS Data Plane Encapsulation for In-situ OAM Data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23900" y="2032880"/>
            <a:ext cx="7696200" cy="578643"/>
          </a:xfrm>
        </p:spPr>
        <p:txBody>
          <a:bodyPr/>
          <a:lstStyle/>
          <a:p>
            <a:r>
              <a:rPr lang="en-US" sz="2000" i="1" dirty="0"/>
              <a:t>draft-gandhi-mpls-ioam-sr-05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2286000" y="2729916"/>
            <a:ext cx="4876800" cy="15692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ts val="1880"/>
              </a:lnSpc>
              <a:spcBef>
                <a:spcPts val="0"/>
              </a:spcBef>
            </a:pPr>
            <a:r>
              <a:rPr lang="en-US" altLang="zh-CN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Rakesh Gandhi - Cisco Systems (</a:t>
            </a:r>
            <a:r>
              <a:rPr lang="en-US" altLang="zh-CN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3"/>
              </a:rPr>
              <a:t>rgandhi@cisco.com</a:t>
            </a:r>
            <a:r>
              <a:rPr lang="en-US" altLang="zh-CN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 - Presenter</a:t>
            </a:r>
          </a:p>
          <a:p>
            <a:pPr>
              <a:lnSpc>
                <a:spcPts val="1880"/>
              </a:lnSpc>
              <a:spcBef>
                <a:spcPts val="0"/>
              </a:spcBef>
            </a:pPr>
            <a:r>
              <a:rPr lang="en-US" altLang="zh-CN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Zafar Ali - Cisco Systems (</a:t>
            </a:r>
            <a:r>
              <a:rPr lang="en-US" altLang="zh-CN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4"/>
              </a:rPr>
              <a:t>zali@cisco.com</a:t>
            </a:r>
            <a:r>
              <a:rPr lang="en-US" altLang="zh-CN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 </a:t>
            </a:r>
          </a:p>
          <a:p>
            <a:pPr>
              <a:lnSpc>
                <a:spcPts val="1880"/>
              </a:lnSpc>
              <a:spcBef>
                <a:spcPts val="0"/>
              </a:spcBef>
            </a:pP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Clarence </a:t>
            </a:r>
            <a:r>
              <a:rPr lang="en-US" sz="1400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Filsfils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Cisco Systems (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5"/>
              </a:rPr>
              <a:t>cfilsfil@cisco.com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pPr>
              <a:lnSpc>
                <a:spcPts val="1880"/>
              </a:lnSpc>
              <a:spcBef>
                <a:spcPts val="0"/>
              </a:spcBef>
            </a:pP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Frank </a:t>
            </a:r>
            <a:r>
              <a:rPr lang="en-US" sz="1400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Brockners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Cisco Systems (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6"/>
              </a:rPr>
              <a:t>fbrockne@cisco.com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pPr>
              <a:lnSpc>
                <a:spcPts val="1880"/>
              </a:lnSpc>
              <a:spcBef>
                <a:spcPts val="0"/>
              </a:spcBef>
            </a:pP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Bin Wen - Comcast (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7"/>
              </a:rPr>
              <a:t>Bin_Wen@cable.comcast.com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pPr>
              <a:lnSpc>
                <a:spcPts val="1880"/>
              </a:lnSpc>
              <a:spcBef>
                <a:spcPts val="0"/>
              </a:spcBef>
            </a:pPr>
            <a:r>
              <a:rPr lang="en-CA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Voitek</a:t>
            </a:r>
            <a:r>
              <a:rPr lang="en-CA" sz="1400" i="1" dirty="0">
                <a:latin typeface="Calibri" panose="020F0502020204030204" pitchFamily="34" charset="0"/>
                <a:cs typeface="Calibri" panose="020F0502020204030204" pitchFamily="34" charset="0"/>
              </a:rPr>
              <a:t> Kozak - Comcast (</a:t>
            </a:r>
            <a:r>
              <a:rPr lang="en-CA" sz="1400" i="1" dirty="0">
                <a:latin typeface="Calibri" panose="020F0502020204030204" pitchFamily="34" charset="0"/>
                <a:cs typeface="Calibri" panose="020F0502020204030204" pitchFamily="34" charset="0"/>
                <a:hlinkClick r:id="rId8"/>
              </a:rPr>
              <a:t>Voitek_Kozak@comcast.com</a:t>
            </a:r>
            <a:r>
              <a:rPr lang="en-CA" sz="1400" i="1" dirty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 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09900" y="4803357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1771"/>
            <a:ext cx="82296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E2E IOAM Procedure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399" y="857250"/>
            <a:ext cx="7982607" cy="3543300"/>
          </a:xfrm>
        </p:spPr>
        <p:txBody>
          <a:bodyPr/>
          <a:lstStyle/>
          <a:p>
            <a:pPr marL="457200" lvl="0" indent="-457200">
              <a:lnSpc>
                <a:spcPts val="244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800" dirty="0"/>
              <a:t>The encapsulating node inserts an E2E Indicator Label and one or more IOAM data field(s) in the MPLS header.</a:t>
            </a:r>
          </a:p>
          <a:p>
            <a:pPr marL="457200" lvl="0" indent="-457200">
              <a:lnSpc>
                <a:spcPts val="244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800" dirty="0"/>
              <a:t>The transit (intermediate) nodes do not process IOAM data.</a:t>
            </a:r>
          </a:p>
          <a:p>
            <a:pPr marL="457200" lvl="0" indent="-457200">
              <a:lnSpc>
                <a:spcPts val="244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800" dirty="0"/>
              <a:t>The decapsulating node "punts the timestamped copy" of the data packet including IOAM data field(s). </a:t>
            </a:r>
          </a:p>
          <a:p>
            <a:pPr marL="857250" lvl="1" indent="-457200">
              <a:lnSpc>
                <a:spcPts val="2440"/>
              </a:lnSpc>
              <a:spcBef>
                <a:spcPts val="600"/>
              </a:spcBef>
              <a:buFont typeface="+mj-lt"/>
              <a:buAutoNum type="alphaLcPeriod"/>
            </a:pPr>
            <a:r>
              <a:rPr lang="en-CA" sz="1800" dirty="0"/>
              <a:t>The decapsulating node for E2E IOAM also pops the IOAM Indicator Label and the IOAM data field(s) from the MPLS header.</a:t>
            </a:r>
          </a:p>
          <a:p>
            <a:pPr marL="857250" lvl="1" indent="-457200">
              <a:lnSpc>
                <a:spcPts val="2440"/>
              </a:lnSpc>
              <a:spcBef>
                <a:spcPts val="600"/>
              </a:spcBef>
              <a:buFont typeface="+mj-lt"/>
              <a:buAutoNum type="alphaLcPeriod"/>
            </a:pPr>
            <a:r>
              <a:rPr lang="en-CA" sz="1800" dirty="0"/>
              <a:t>The decapsulating node processes IOAM data field(s).</a:t>
            </a:r>
          </a:p>
          <a:p>
            <a:pPr marL="857250" lvl="1" indent="-457200">
              <a:lnSpc>
                <a:spcPts val="2440"/>
              </a:lnSpc>
              <a:spcBef>
                <a:spcPts val="600"/>
              </a:spcBef>
              <a:buFont typeface="+mj-lt"/>
              <a:buAutoNum type="alphaLcPeriod"/>
            </a:pPr>
            <a:r>
              <a:rPr lang="en-CA" sz="1800" dirty="0"/>
              <a:t>The decapsulating node forwards the data packet downstream.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543853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D0125-5A9E-9D48-9391-85FBD0E60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2393"/>
            <a:ext cx="7086600" cy="599270"/>
          </a:xfrm>
        </p:spPr>
        <p:txBody>
          <a:bodyPr/>
          <a:lstStyle/>
          <a:p>
            <a:pPr algn="l"/>
            <a:r>
              <a:rPr lang="en-CA" sz="32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HbH</a:t>
            </a:r>
            <a:r>
              <a:rPr lang="en-CA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IOAM Encapsulation in MPLS Header</a:t>
            </a:r>
            <a:endParaRPr lang="en-US" sz="320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713FCD-3B47-804D-B373-DAB61FB5F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1550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71408B-9195-EC4D-8131-A3F5CC059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ED4007-3A19-0E4E-8496-6CECEEA363EB}"/>
              </a:ext>
            </a:extLst>
          </p:cNvPr>
          <p:cNvSpPr/>
          <p:nvPr/>
        </p:nvSpPr>
        <p:spPr>
          <a:xfrm>
            <a:off x="1828800" y="1067452"/>
            <a:ext cx="5105400" cy="32778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900" dirty="0">
                <a:latin typeface="Courier" pitchFamily="2" charset="0"/>
              </a:rPr>
              <a:t>   0                   1                   2                   3</a:t>
            </a:r>
          </a:p>
          <a:p>
            <a:r>
              <a:rPr lang="en-CA" sz="900" dirty="0">
                <a:latin typeface="Courier" pitchFamily="2" charset="0"/>
              </a:rPr>
              <a:t>   0 1 2 3 4 5 6 7 8 9 0 1 2 3 4 5 6 7 8 9 0 1 2 3 4 5 6 7 8 9 0 1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  </a:t>
            </a:r>
            <a:r>
              <a:rPr lang="en-CA" sz="900" b="1" dirty="0" err="1">
                <a:latin typeface="Courier" pitchFamily="2" charset="0"/>
              </a:rPr>
              <a:t>HbH</a:t>
            </a:r>
            <a:r>
              <a:rPr lang="en-CA" sz="900" b="1" dirty="0">
                <a:latin typeface="Courier" pitchFamily="2" charset="0"/>
              </a:rPr>
              <a:t> IOAM Indicator Label             </a:t>
            </a:r>
            <a:r>
              <a:rPr lang="en-CA" sz="900" dirty="0">
                <a:latin typeface="Courier" pitchFamily="2" charset="0"/>
              </a:rPr>
              <a:t>| TC  |1|  TTL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+-+-+-+-+-+-+-+-+-+-+-+-+-+-+-+-+-+-+-+-+-+-+-+-+-+-+-+-+-+-+-+-+&lt;-+ </a:t>
            </a:r>
          </a:p>
          <a:p>
            <a:r>
              <a:rPr lang="en-CA" sz="900" dirty="0">
                <a:latin typeface="Courier" pitchFamily="2" charset="0"/>
              </a:rPr>
              <a:t>   |0 0 0 1|Version| Reserved      | IOAM G-</a:t>
            </a:r>
            <a:r>
              <a:rPr lang="en-CA" sz="900" dirty="0" err="1">
                <a:latin typeface="Courier" pitchFamily="2" charset="0"/>
              </a:rPr>
              <a:t>ACh</a:t>
            </a:r>
            <a:r>
              <a:rPr lang="en-CA" sz="900" dirty="0">
                <a:latin typeface="Courier" pitchFamily="2" charset="0"/>
              </a:rPr>
              <a:t>                    |  | 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  | </a:t>
            </a:r>
          </a:p>
          <a:p>
            <a:r>
              <a:rPr lang="en-CA" sz="900" dirty="0">
                <a:latin typeface="Courier" pitchFamily="2" charset="0"/>
              </a:rPr>
              <a:t>   | Reserved      | Block Number  | IOAM-OPT-Type |IOAM HDR Length|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  I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O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A</a:t>
            </a:r>
          </a:p>
          <a:p>
            <a:r>
              <a:rPr lang="en-CA" sz="900" dirty="0">
                <a:latin typeface="Courier" pitchFamily="2" charset="0"/>
              </a:rPr>
              <a:t>   ~                 IOAM Option and Data Space                    ~  M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~                 Payload + Padding                             ~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 </a:t>
            </a:r>
          </a:p>
          <a:p>
            <a:r>
              <a:rPr lang="en-CA" sz="900" dirty="0">
                <a:latin typeface="Courier" pitchFamily="2" charset="0"/>
              </a:rPr>
              <a:t>              Figure: </a:t>
            </a:r>
            <a:r>
              <a:rPr lang="en-CA" sz="900" dirty="0" err="1">
                <a:latin typeface="Courier" pitchFamily="2" charset="0"/>
              </a:rPr>
              <a:t>HbH</a:t>
            </a:r>
            <a:r>
              <a:rPr lang="en-CA" sz="900" dirty="0">
                <a:latin typeface="Courier" pitchFamily="2" charset="0"/>
              </a:rPr>
              <a:t> IOAM Encapsulation in MPLS Header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53904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2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HbH</a:t>
            </a:r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Indicator Label Allocation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01685"/>
            <a:ext cx="7924800" cy="3140129"/>
          </a:xfrm>
        </p:spPr>
        <p:txBody>
          <a:bodyPr/>
          <a:lstStyle/>
          <a:p>
            <a:pPr marL="457200" lvl="0" indent="-457200">
              <a:buFont typeface="+mj-lt"/>
              <a:buAutoNum type="arabicPeriod"/>
            </a:pPr>
            <a:r>
              <a:rPr lang="en-CA" sz="1800" dirty="0"/>
              <a:t>Extension Label (15) and Label assigned by IANA with value </a:t>
            </a:r>
            <a:r>
              <a:rPr lang="en-CA" sz="1800" dirty="0">
                <a:solidFill>
                  <a:srgbClr val="0070C0"/>
                </a:solidFill>
              </a:rPr>
              <a:t>TBA2</a:t>
            </a:r>
          </a:p>
          <a:p>
            <a:pPr lvl="1" indent="-342900">
              <a:buFont typeface="Wingdings" pitchFamily="2" charset="2"/>
              <a:buChar char="§"/>
            </a:pPr>
            <a:r>
              <a:rPr lang="en-CA" sz="1800" dirty="0"/>
              <a:t>From Extended Special Purpose Labels (</a:t>
            </a:r>
            <a:r>
              <a:rPr lang="en-CA" sz="1800" dirty="0" err="1"/>
              <a:t>eSPL</a:t>
            </a:r>
            <a:r>
              <a:rPr lang="en-CA" sz="1800" dirty="0"/>
              <a:t>) range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CA" sz="1800" dirty="0"/>
              <a:t>Global Label allocated by a controller</a:t>
            </a:r>
          </a:p>
          <a:p>
            <a:pPr lvl="1" indent="-342900">
              <a:buFont typeface="Wingdings" pitchFamily="2" charset="2"/>
              <a:buChar char="§"/>
            </a:pPr>
            <a:r>
              <a:rPr lang="en-CA" sz="1800" dirty="0"/>
              <a:t>The controller provisions the label on encapsulating, </a:t>
            </a:r>
            <a:r>
              <a:rPr lang="en-CA" sz="1800" dirty="0">
                <a:solidFill>
                  <a:srgbClr val="0070C0"/>
                </a:solidFill>
              </a:rPr>
              <a:t>transit </a:t>
            </a:r>
            <a:r>
              <a:rPr lang="en-CA" sz="1800" dirty="0"/>
              <a:t>and decapsulating nodes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CA" sz="1800" dirty="0">
                <a:solidFill>
                  <a:srgbClr val="0070C0"/>
                </a:solidFill>
              </a:rPr>
              <a:t>The IOAM Enabled Label allocated by the transit and decapsulating nodes</a:t>
            </a:r>
          </a:p>
          <a:p>
            <a:pPr lvl="1" indent="-342900">
              <a:buFont typeface="Wingdings" pitchFamily="2" charset="2"/>
              <a:buChar char="§"/>
            </a:pPr>
            <a:r>
              <a:rPr lang="en-CA" sz="1800" dirty="0">
                <a:solidFill>
                  <a:srgbClr val="0070C0"/>
                </a:solidFill>
              </a:rPr>
              <a:t>Signaling/advertisement extensions needed to convey the label to all encapsulating nodes (out of scope)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48359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C8BF5-BF7D-EE4A-9EB2-E0C69A39C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160"/>
            <a:ext cx="8229600" cy="757302"/>
          </a:xfrm>
        </p:spPr>
        <p:txBody>
          <a:bodyPr/>
          <a:lstStyle/>
          <a:p>
            <a:r>
              <a:rPr lang="en-US" sz="32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HbH</a:t>
            </a:r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Indicator Label Allocation Methods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5E5C625D-83BF-2B41-93D2-28785FC4F5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45696314"/>
              </p:ext>
            </p:extLst>
          </p:nvPr>
        </p:nvGraphicFramePr>
        <p:xfrm>
          <a:off x="228600" y="759462"/>
          <a:ext cx="8458198" cy="2574288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1188824465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1209939836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4011394575"/>
                    </a:ext>
                  </a:extLst>
                </a:gridCol>
                <a:gridCol w="1569819">
                  <a:extLst>
                    <a:ext uri="{9D8B030D-6E8A-4147-A177-3AD203B41FA5}">
                      <a16:colId xmlns:a16="http://schemas.microsoft.com/office/drawing/2014/main" val="1670730324"/>
                    </a:ext>
                  </a:extLst>
                </a:gridCol>
                <a:gridCol w="1543517">
                  <a:extLst>
                    <a:ext uri="{9D8B030D-6E8A-4147-A177-3AD203B41FA5}">
                      <a16:colId xmlns:a16="http://schemas.microsoft.com/office/drawing/2014/main" val="975737954"/>
                    </a:ext>
                  </a:extLst>
                </a:gridCol>
                <a:gridCol w="1687262">
                  <a:extLst>
                    <a:ext uri="{9D8B030D-6E8A-4147-A177-3AD203B41FA5}">
                      <a16:colId xmlns:a16="http://schemas.microsoft.com/office/drawing/2014/main" val="907496208"/>
                    </a:ext>
                  </a:extLst>
                </a:gridCol>
              </a:tblGrid>
              <a:tr h="750221">
                <a:tc>
                  <a:txBody>
                    <a:bodyPr/>
                    <a:lstStyle/>
                    <a:p>
                      <a:pPr algn="ctr"/>
                      <a:endParaRPr lang="en-US" sz="1400" b="0" i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Method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Extra Label Stack Size (Note 4)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Location on Stack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Scan Label Stack</a:t>
                      </a:r>
                    </a:p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(Notes 3)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Different FIB Entry for Local Label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5801765"/>
                  </a:ext>
                </a:extLst>
              </a:tr>
              <a:tr h="536923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eSPL</a:t>
                      </a:r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Labels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Bottom (Note 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Yes (Note 2)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9039908"/>
                  </a:ext>
                </a:extLst>
              </a:tr>
              <a:tr h="536923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Global Label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Bottom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Yes (Note 2)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0171723"/>
                  </a:ext>
                </a:extLst>
              </a:tr>
              <a:tr h="750221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Signal/Advertise Label (like SFL)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rgbClr val="0070C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Incoming Packet with Top Label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rgbClr val="0070C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rgbClr val="0070C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069925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7C0619-C85C-9C44-B6FF-9F5D419DD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3963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F208BB-326D-8C4E-B674-366BB71CD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18E1905-622E-3C47-B502-B0B087F33B26}"/>
              </a:ext>
            </a:extLst>
          </p:cNvPr>
          <p:cNvSpPr txBox="1">
            <a:spLocks/>
          </p:cNvSpPr>
          <p:nvPr/>
        </p:nvSpPr>
        <p:spPr bwMode="auto">
          <a:xfrm>
            <a:off x="304799" y="3397665"/>
            <a:ext cx="8305800" cy="1406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Font typeface="+mj-lt"/>
              <a:buAutoNum type="arabicPeriod"/>
            </a:pPr>
            <a:r>
              <a:rPr lang="en-CA" sz="1200" kern="0" dirty="0" err="1"/>
              <a:t>eSPL</a:t>
            </a:r>
            <a:r>
              <a:rPr lang="en-CA" sz="1200" kern="0" dirty="0"/>
              <a:t> at top of the label stack breaks MPLS forwarding in heterogenous network environment with and without IOAM capable nodes</a:t>
            </a:r>
          </a:p>
          <a:p>
            <a:pPr>
              <a:buFont typeface="+mj-lt"/>
              <a:buAutoNum type="arabicPeriod"/>
            </a:pPr>
            <a:r>
              <a:rPr lang="en-CA" sz="1200" kern="0" dirty="0"/>
              <a:t>Entropy Label similarly also requires transit nodes to scan label stack, however, entropy label processing is optional whereas IOAM processing is not optional. </a:t>
            </a:r>
          </a:p>
          <a:p>
            <a:pPr>
              <a:buFont typeface="+mj-lt"/>
              <a:buAutoNum type="arabicPeriod"/>
            </a:pPr>
            <a:r>
              <a:rPr lang="en-CA" sz="1200" kern="0" dirty="0"/>
              <a:t>A transit node may have a limit on how many labels it can scan. </a:t>
            </a:r>
            <a:r>
              <a:rPr lang="en-CA" sz="1200" dirty="0">
                <a:latin typeface="Calibri" panose="020F0502020204030204" pitchFamily="34" charset="0"/>
                <a:cs typeface="Calibri" panose="020F0502020204030204" pitchFamily="34" charset="0"/>
              </a:rPr>
              <a:t>With any indicator scheme, the node will have to look past EOS into the packet to find the IOAM data that needs to be processed</a:t>
            </a:r>
          </a:p>
          <a:p>
            <a:pPr>
              <a:buFont typeface="+mj-lt"/>
              <a:buAutoNum type="arabicPeriod"/>
            </a:pPr>
            <a:r>
              <a:rPr lang="en-CA" sz="1200" dirty="0">
                <a:latin typeface="Calibri" panose="020F0502020204030204" pitchFamily="34" charset="0"/>
                <a:cs typeface="Calibri" panose="020F0502020204030204" pitchFamily="34" charset="0"/>
              </a:rPr>
              <a:t>IOAM data packets may require Entropy label for ECMP</a:t>
            </a:r>
          </a:p>
        </p:txBody>
      </p:sp>
    </p:spTree>
    <p:extLst>
      <p:ext uri="{BB962C8B-B14F-4D97-AF65-F5344CB8AC3E}">
        <p14:creationId xmlns:p14="http://schemas.microsoft.com/office/powerpoint/2010/main" val="18191533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1771"/>
            <a:ext cx="8229600" cy="857250"/>
          </a:xfrm>
        </p:spPr>
        <p:txBody>
          <a:bodyPr/>
          <a:lstStyle/>
          <a:p>
            <a:r>
              <a:rPr lang="en-US" sz="32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HbH</a:t>
            </a:r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IOAM Procedure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17444"/>
            <a:ext cx="8229600" cy="3695700"/>
          </a:xfrm>
        </p:spPr>
        <p:txBody>
          <a:bodyPr/>
          <a:lstStyle/>
          <a:p>
            <a:pPr marL="457200" lvl="0" indent="-457200">
              <a:lnSpc>
                <a:spcPts val="214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400" dirty="0"/>
              <a:t>The encapsulating node inserts a </a:t>
            </a:r>
            <a:r>
              <a:rPr lang="en-CA" sz="1400" dirty="0" err="1"/>
              <a:t>HbH</a:t>
            </a:r>
            <a:r>
              <a:rPr lang="en-CA" sz="1400" dirty="0"/>
              <a:t> Indicator Label and one or more IOAM data field(s) in the MPLS header.</a:t>
            </a:r>
          </a:p>
          <a:p>
            <a:pPr marL="457200" indent="-457200">
              <a:lnSpc>
                <a:spcPts val="214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400" dirty="0">
                <a:solidFill>
                  <a:srgbClr val="0070C0"/>
                </a:solidFill>
              </a:rPr>
              <a:t>The transit (intermediate) node processes </a:t>
            </a:r>
            <a:r>
              <a:rPr lang="en-CA" sz="1400" dirty="0" err="1">
                <a:solidFill>
                  <a:srgbClr val="0070C0"/>
                </a:solidFill>
              </a:rPr>
              <a:t>HbH</a:t>
            </a:r>
            <a:r>
              <a:rPr lang="en-CA" sz="1400" dirty="0">
                <a:solidFill>
                  <a:srgbClr val="0070C0"/>
                </a:solidFill>
              </a:rPr>
              <a:t> IOAM data field(s) and forwards the data packet including updated IOAM data field(s). </a:t>
            </a:r>
          </a:p>
          <a:p>
            <a:pPr marL="857250" lvl="1" indent="-457200">
              <a:lnSpc>
                <a:spcPts val="2140"/>
              </a:lnSpc>
              <a:spcBef>
                <a:spcPts val="600"/>
              </a:spcBef>
              <a:buFont typeface="+mj-lt"/>
              <a:buAutoNum type="alphaLcPeriod"/>
            </a:pPr>
            <a:r>
              <a:rPr lang="en-CA" sz="1400" dirty="0">
                <a:solidFill>
                  <a:srgbClr val="0070C0"/>
                </a:solidFill>
              </a:rPr>
              <a:t>Transit node (intermediate) may punt the timestamped copy of the data packet for further IOAM processing</a:t>
            </a:r>
          </a:p>
          <a:p>
            <a:pPr marL="457200" lvl="0" indent="-457200">
              <a:lnSpc>
                <a:spcPts val="214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400" dirty="0"/>
              <a:t>The decapsulating node "punts the timestamped copy" of the data packet including IOAM data field(s). </a:t>
            </a:r>
          </a:p>
          <a:p>
            <a:pPr marL="857250" lvl="1" indent="-457200">
              <a:lnSpc>
                <a:spcPts val="2140"/>
              </a:lnSpc>
              <a:spcBef>
                <a:spcPts val="600"/>
              </a:spcBef>
              <a:buFont typeface="+mj-lt"/>
              <a:buAutoNum type="alphaLcPeriod"/>
            </a:pPr>
            <a:r>
              <a:rPr lang="en-CA" sz="1400" dirty="0"/>
              <a:t>The decapsulating node for E2E IOAM also pops the IOAM Indicator Label and the IOAM data field(s) from the MPLS header.</a:t>
            </a:r>
          </a:p>
          <a:p>
            <a:pPr marL="857250" lvl="1" indent="-457200">
              <a:lnSpc>
                <a:spcPts val="2140"/>
              </a:lnSpc>
              <a:spcBef>
                <a:spcPts val="600"/>
              </a:spcBef>
              <a:buFont typeface="+mj-lt"/>
              <a:buAutoNum type="alphaLcPeriod"/>
            </a:pPr>
            <a:r>
              <a:rPr lang="en-CA" sz="1400" dirty="0"/>
              <a:t>The decapsulating node processes IOAM data field(s).</a:t>
            </a:r>
          </a:p>
          <a:p>
            <a:pPr marL="857250" lvl="1" indent="-457200">
              <a:lnSpc>
                <a:spcPts val="2140"/>
              </a:lnSpc>
              <a:spcBef>
                <a:spcPts val="600"/>
              </a:spcBef>
              <a:buFont typeface="+mj-lt"/>
              <a:buAutoNum type="alphaLcPeriod"/>
            </a:pPr>
            <a:r>
              <a:rPr lang="en-CA" sz="1400" dirty="0"/>
              <a:t>The decapsulating node forwards the data packet downstream.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7315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534135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D0125-5A9E-9D48-9391-85FBD0E60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0"/>
            <a:ext cx="7315200" cy="599270"/>
          </a:xfrm>
        </p:spPr>
        <p:txBody>
          <a:bodyPr/>
          <a:lstStyle/>
          <a:p>
            <a:pPr algn="l"/>
            <a:r>
              <a:rPr lang="en-CA" sz="27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IOAM Encapsulation Example with SR-MPLS Header</a:t>
            </a:r>
            <a:endParaRPr lang="en-US" sz="270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713FCD-3B47-804D-B373-DAB61FB5F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71408B-9195-EC4D-8131-A3F5CC059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15</a:t>
            </a:fld>
            <a:endParaRPr lang="en-US" altLang="zh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ED4007-3A19-0E4E-8496-6CECEEA363EB}"/>
              </a:ext>
            </a:extLst>
          </p:cNvPr>
          <p:cNvSpPr/>
          <p:nvPr/>
        </p:nvSpPr>
        <p:spPr>
          <a:xfrm>
            <a:off x="2305050" y="641003"/>
            <a:ext cx="4533900" cy="403187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800" dirty="0">
                <a:latin typeface="Courier" pitchFamily="2" charset="0"/>
              </a:rPr>
              <a:t>    0                   1                   2                   3</a:t>
            </a:r>
          </a:p>
          <a:p>
            <a:r>
              <a:rPr lang="en-CA" sz="800" dirty="0">
                <a:latin typeface="Courier" pitchFamily="2" charset="0"/>
              </a:rPr>
              <a:t>    0 1 2 3 4 5 6 7 8 9 0 1 2 3 4 5 6 7 8 9 0 1 2 3 4 5 6 7 8 9 0 1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|                Label(1)               | TC  |S|      TTL    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|                Label(n)               | TC  |S|      TTL    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b="1" dirty="0">
                <a:latin typeface="Courier" pitchFamily="2" charset="0"/>
              </a:rPr>
              <a:t>   |                PSID                   | TC  |S|      TTL      | 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|  </a:t>
            </a:r>
            <a:r>
              <a:rPr lang="en-CA" sz="800" b="1" dirty="0">
                <a:latin typeface="Courier" pitchFamily="2" charset="0"/>
              </a:rPr>
              <a:t>IOAM Indicator Label                 </a:t>
            </a:r>
            <a:r>
              <a:rPr lang="en-CA" sz="800" dirty="0">
                <a:latin typeface="Courier" pitchFamily="2" charset="0"/>
              </a:rPr>
              <a:t>| TC  |1|  TTL        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+-+-+-+-+-+-+-+-+-+-+-+-+-+-+-+-+-+-+-+-+-+-+-+-+-+-+-+-+-+-+-+-+&lt;-+ </a:t>
            </a:r>
          </a:p>
          <a:p>
            <a:r>
              <a:rPr lang="en-CA" sz="800" dirty="0">
                <a:latin typeface="Courier" pitchFamily="2" charset="0"/>
              </a:rPr>
              <a:t>   |0 0 0 1|Version|  Reserved     | IOAM G-</a:t>
            </a:r>
            <a:r>
              <a:rPr lang="en-CA" sz="800" dirty="0" err="1">
                <a:latin typeface="Courier" pitchFamily="2" charset="0"/>
              </a:rPr>
              <a:t>ACh</a:t>
            </a:r>
            <a:r>
              <a:rPr lang="en-CA" sz="800" dirty="0">
                <a:latin typeface="Courier" pitchFamily="2" charset="0"/>
              </a:rPr>
              <a:t>                    |  | 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  | </a:t>
            </a:r>
          </a:p>
          <a:p>
            <a:r>
              <a:rPr lang="en-CA" sz="800" dirty="0">
                <a:latin typeface="Courier" pitchFamily="2" charset="0"/>
              </a:rPr>
              <a:t>   | Reserved      | Block Number  | IOAM-OPT-Type |IOAM HDR Length|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  I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  O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  A</a:t>
            </a:r>
          </a:p>
          <a:p>
            <a:r>
              <a:rPr lang="en-CA" sz="800" dirty="0">
                <a:latin typeface="Courier" pitchFamily="2" charset="0"/>
              </a:rPr>
              <a:t>   ~                 IOAM Option and Data Space                    ~  M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~                 Payload + Padding                             ~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 </a:t>
            </a:r>
          </a:p>
          <a:p>
            <a:r>
              <a:rPr lang="en-CA" sz="800" dirty="0">
                <a:latin typeface="Courier" pitchFamily="2" charset="0"/>
              </a:rPr>
              <a:t>         Figure: IOAM Encapsulation Example with SR-MPLS Header</a:t>
            </a:r>
            <a:endParaRPr lang="en-CA" sz="8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0311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00150"/>
            <a:ext cx="7772400" cy="2743200"/>
          </a:xfrm>
        </p:spPr>
        <p:txBody>
          <a:bodyPr/>
          <a:lstStyle/>
          <a:p>
            <a:pPr lvl="0"/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Welcome your comments and suggestions</a:t>
            </a:r>
          </a:p>
          <a:p>
            <a:r>
              <a:rPr lang="en-US" sz="2400" dirty="0"/>
              <a:t>Requesting MPLS WG adoption</a:t>
            </a:r>
          </a:p>
          <a:p>
            <a:pPr lvl="0"/>
            <a:endParaRPr lang="en-US" sz="2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7315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375084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7315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8408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7315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202049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Open Review Comments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086508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5255E-BE42-5348-AC0F-6257873BB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0" y="0"/>
            <a:ext cx="3657600" cy="857250"/>
          </a:xfrm>
        </p:spPr>
        <p:txBody>
          <a:bodyPr/>
          <a:lstStyle/>
          <a:p>
            <a:pPr algn="l"/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IOAM Data After EOS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43595A-2AF7-A141-B580-268FFA30C6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71550"/>
            <a:ext cx="8229600" cy="31242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Applicable to E2E and </a:t>
            </a:r>
            <a:r>
              <a:rPr lang="en-CA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HbH</a:t>
            </a: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 cases</a:t>
            </a:r>
          </a:p>
          <a:p>
            <a:pPr>
              <a:spcBef>
                <a:spcPts val="600"/>
              </a:spcBef>
            </a:pP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What if the LSP is carrying a PW or is </a:t>
            </a:r>
            <a:r>
              <a:rPr lang="en-CA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DetNet</a:t>
            </a: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? </a:t>
            </a:r>
          </a:p>
          <a:p>
            <a:pPr>
              <a:spcBef>
                <a:spcPts val="600"/>
              </a:spcBef>
            </a:pP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What if it is a MS-PW? </a:t>
            </a:r>
          </a:p>
          <a:p>
            <a:pPr>
              <a:spcBef>
                <a:spcPts val="600"/>
              </a:spcBef>
            </a:pP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In all these cases there is a CW immediately after EOS </a:t>
            </a:r>
          </a:p>
          <a:p>
            <a:pPr>
              <a:spcBef>
                <a:spcPts val="600"/>
              </a:spcBef>
            </a:pP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Then there is the universal fragmentation idea that is floating about that also wants to follow EOS</a:t>
            </a:r>
          </a:p>
          <a:p>
            <a:pPr>
              <a:spcBef>
                <a:spcPts val="600"/>
              </a:spcBef>
            </a:pPr>
            <a:endParaRPr lang="en-CA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Reply:</a:t>
            </a:r>
          </a:p>
          <a:p>
            <a:pPr>
              <a:spcBef>
                <a:spcPts val="600"/>
              </a:spcBef>
              <a:buFont typeface="Wingdings" pitchFamily="2" charset="2"/>
              <a:buChar char="ü"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This is a generic issue applicable to all G-ACH mechanisms used for data traffic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70CC82-C055-3645-9254-87CEC1C49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DF7D69-BCF6-2D4A-A3F1-2D32C5935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84630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799" y="1009650"/>
            <a:ext cx="7772401" cy="3124200"/>
          </a:xfrm>
        </p:spPr>
        <p:txBody>
          <a:bodyPr/>
          <a:lstStyle/>
          <a:p>
            <a:r>
              <a:rPr lang="en-US" sz="2400" dirty="0"/>
              <a:t>Requirements and Scope</a:t>
            </a:r>
          </a:p>
          <a:p>
            <a:r>
              <a:rPr lang="en-US" sz="2400" dirty="0"/>
              <a:t>Summary</a:t>
            </a:r>
          </a:p>
          <a:p>
            <a:r>
              <a:rPr lang="en-US" sz="2400" dirty="0"/>
              <a:t>Next Steps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70462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7315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76685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Requirements and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543300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/>
              <a:t>Requirements:</a:t>
            </a:r>
          </a:p>
          <a:p>
            <a:pPr lvl="1">
              <a:buFont typeface="Wingdings" charset="2"/>
              <a:buChar char="§"/>
            </a:pPr>
            <a:r>
              <a:rPr lang="en-US" sz="1800" dirty="0"/>
              <a:t>Transport In-situ OAM (IOAM) data fields with MPLS Encapsulation</a:t>
            </a:r>
          </a:p>
          <a:p>
            <a:pPr marL="0" lvl="1" indent="0">
              <a:buNone/>
            </a:pPr>
            <a:r>
              <a:rPr lang="en-US" sz="1800" dirty="0"/>
              <a:t>Scope:</a:t>
            </a:r>
          </a:p>
          <a:p>
            <a:pPr lvl="1">
              <a:buFont typeface="Wingdings" charset="2"/>
              <a:buChar char="§"/>
            </a:pPr>
            <a:r>
              <a:rPr lang="en-US" sz="1800" dirty="0"/>
              <a:t>Using data fields defined in:</a:t>
            </a:r>
          </a:p>
          <a:p>
            <a:pPr lvl="2">
              <a:buFont typeface="Wingdings" charset="2"/>
              <a:buChar char="§"/>
            </a:pPr>
            <a:r>
              <a:rPr lang="en-CA" sz="1800" i="1" dirty="0"/>
              <a:t>draft-</a:t>
            </a:r>
            <a:r>
              <a:rPr lang="en-CA" sz="1800" i="1" dirty="0" err="1"/>
              <a:t>ietf</a:t>
            </a:r>
            <a:r>
              <a:rPr lang="en-CA" sz="1800" i="1" dirty="0"/>
              <a:t>-</a:t>
            </a:r>
            <a:r>
              <a:rPr lang="en-CA" sz="1800" i="1" dirty="0" err="1"/>
              <a:t>ippm</a:t>
            </a:r>
            <a:r>
              <a:rPr lang="en-CA" sz="1800" i="1" dirty="0"/>
              <a:t>-</a:t>
            </a:r>
            <a:r>
              <a:rPr lang="en-CA" sz="1800" i="1" dirty="0" err="1"/>
              <a:t>ioam</a:t>
            </a:r>
            <a:r>
              <a:rPr lang="en-CA" sz="1800" i="1" dirty="0"/>
              <a:t>-data</a:t>
            </a:r>
            <a:endParaRPr lang="en-CA" sz="1800" dirty="0"/>
          </a:p>
          <a:p>
            <a:pPr lvl="2">
              <a:buFont typeface="Wingdings" charset="2"/>
              <a:buChar char="§"/>
            </a:pPr>
            <a:r>
              <a:rPr lang="en-CA" sz="1800" i="1" dirty="0"/>
              <a:t>draft-</a:t>
            </a:r>
            <a:r>
              <a:rPr lang="en-CA" sz="1800" i="1" dirty="0" err="1"/>
              <a:t>ietf</a:t>
            </a:r>
            <a:r>
              <a:rPr lang="en-CA" sz="1800" i="1" dirty="0"/>
              <a:t>-</a:t>
            </a:r>
            <a:r>
              <a:rPr lang="en-CA" sz="1800" i="1" dirty="0" err="1"/>
              <a:t>ippm</a:t>
            </a:r>
            <a:r>
              <a:rPr lang="en-CA" sz="1800" i="1" dirty="0"/>
              <a:t>-</a:t>
            </a:r>
            <a:r>
              <a:rPr lang="en-CA" sz="1800" i="1" dirty="0" err="1"/>
              <a:t>ioam</a:t>
            </a:r>
            <a:r>
              <a:rPr lang="en-CA" sz="1800" i="1" dirty="0"/>
              <a:t>-direct-export</a:t>
            </a:r>
            <a:endParaRPr lang="en-CA" sz="1800" dirty="0"/>
          </a:p>
          <a:p>
            <a:pPr lvl="2">
              <a:buFont typeface="Wingdings" charset="2"/>
              <a:buChar char="§"/>
            </a:pPr>
            <a:r>
              <a:rPr lang="en-CA" sz="1800" i="1" dirty="0"/>
              <a:t>draft-</a:t>
            </a:r>
            <a:r>
              <a:rPr lang="en-CA" sz="1800" i="1" dirty="0" err="1"/>
              <a:t>ietf</a:t>
            </a:r>
            <a:r>
              <a:rPr lang="en-CA" sz="1800" i="1" dirty="0"/>
              <a:t>-</a:t>
            </a:r>
            <a:r>
              <a:rPr lang="en-CA" sz="1800" i="1" dirty="0" err="1"/>
              <a:t>ippm</a:t>
            </a:r>
            <a:r>
              <a:rPr lang="en-CA" sz="1800" i="1" dirty="0"/>
              <a:t>-</a:t>
            </a:r>
            <a:r>
              <a:rPr lang="en-CA" sz="1800" i="1" dirty="0" err="1"/>
              <a:t>ioam</a:t>
            </a:r>
            <a:r>
              <a:rPr lang="en-CA" sz="1800" i="1" dirty="0"/>
              <a:t>-flags</a:t>
            </a:r>
          </a:p>
          <a:p>
            <a:pPr lvl="1">
              <a:buFont typeface="Wingdings" charset="2"/>
              <a:buChar char="§"/>
            </a:pPr>
            <a:r>
              <a:rPr lang="en-CA" sz="1800" dirty="0"/>
              <a:t>Edge-to-edge (E2E) IOAM</a:t>
            </a:r>
          </a:p>
          <a:p>
            <a:pPr lvl="1">
              <a:buFont typeface="Wingdings" charset="2"/>
              <a:buChar char="§"/>
            </a:pPr>
            <a:r>
              <a:rPr lang="en-CA" sz="1800" dirty="0"/>
              <a:t>Hop-by-hop (</a:t>
            </a:r>
            <a:r>
              <a:rPr lang="en-CA" sz="1800" dirty="0" err="1"/>
              <a:t>HbH</a:t>
            </a:r>
            <a:r>
              <a:rPr lang="en-CA" sz="1800" dirty="0"/>
              <a:t>) IOAM</a:t>
            </a:r>
          </a:p>
          <a:p>
            <a:pPr lvl="1">
              <a:buFont typeface="Wingdings" charset="2"/>
              <a:buChar char="§"/>
            </a:pPr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99784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D0125-5A9E-9D48-9391-85FBD0E60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130865"/>
            <a:ext cx="8001000" cy="599270"/>
          </a:xfrm>
        </p:spPr>
        <p:txBody>
          <a:bodyPr/>
          <a:lstStyle/>
          <a:p>
            <a:pPr algn="l"/>
            <a:r>
              <a:rPr lang="en-CA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IOAM Data Field Encapsulation in MPLS Header</a:t>
            </a:r>
            <a:endParaRPr lang="en-US" sz="320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713FCD-3B47-804D-B373-DAB61FB5F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1550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71408B-9195-EC4D-8131-A3F5CC059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ED4007-3A19-0E4E-8496-6CECEEA363EB}"/>
              </a:ext>
            </a:extLst>
          </p:cNvPr>
          <p:cNvSpPr/>
          <p:nvPr/>
        </p:nvSpPr>
        <p:spPr>
          <a:xfrm>
            <a:off x="1676400" y="996218"/>
            <a:ext cx="5791200" cy="33239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1000" dirty="0">
                <a:latin typeface="Courier" pitchFamily="2" charset="0"/>
              </a:rPr>
              <a:t>   0                   1                   2                   3</a:t>
            </a:r>
          </a:p>
          <a:p>
            <a:r>
              <a:rPr lang="en-CA" sz="1000" dirty="0">
                <a:latin typeface="Courier" pitchFamily="2" charset="0"/>
              </a:rPr>
              <a:t>   0 1 2 3 4 5 6 7 8 9 0 1 2 3 4 5 6 7 8 9 0 1 2 3 4 5 6 7 8 9 0 1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+-+-+-+-+-+-+-+-+-+-+-+-+-+-+-+-+-+-+-+-+-+-+-+-+-+-+-+-+-+-+-+-+&lt;-+ </a:t>
            </a:r>
          </a:p>
          <a:p>
            <a:r>
              <a:rPr lang="en-CA" sz="1000" dirty="0">
                <a:latin typeface="Courier" pitchFamily="2" charset="0"/>
              </a:rPr>
              <a:t>   |0 0 0 1|Version|  Reserved     | IOAM G-</a:t>
            </a:r>
            <a:r>
              <a:rPr lang="en-CA" sz="1000" dirty="0" err="1">
                <a:latin typeface="Courier" pitchFamily="2" charset="0"/>
              </a:rPr>
              <a:t>ACh</a:t>
            </a:r>
            <a:r>
              <a:rPr lang="en-CA" sz="1000" dirty="0">
                <a:latin typeface="Courier" pitchFamily="2" charset="0"/>
              </a:rPr>
              <a:t>                    |  | 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  | </a:t>
            </a:r>
          </a:p>
          <a:p>
            <a:r>
              <a:rPr lang="en-CA" sz="1000" dirty="0">
                <a:latin typeface="Courier" pitchFamily="2" charset="0"/>
              </a:rPr>
              <a:t>   | Reserved      | Block Number  | IOAM-OPT-Type |IOAM HDR Length|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  I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O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A</a:t>
            </a:r>
          </a:p>
          <a:p>
            <a:r>
              <a:rPr lang="en-CA" sz="1000" dirty="0">
                <a:latin typeface="Courier" pitchFamily="2" charset="0"/>
              </a:rPr>
              <a:t>   ~                 IOAM Option and Data Space                    ~  M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~                 Payload + Padding                             ~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1000" dirty="0">
                <a:latin typeface="Courier" pitchFamily="2" charset="0"/>
              </a:rPr>
              <a:t> </a:t>
            </a:r>
          </a:p>
          <a:p>
            <a:r>
              <a:rPr lang="en-CA" sz="1000" dirty="0">
                <a:latin typeface="Courier" pitchFamily="2" charset="0"/>
              </a:rPr>
              <a:t>                Figure: IOAM Encapsulation in MPLS Header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8080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IOAM G-</a:t>
            </a:r>
            <a:r>
              <a:rPr lang="en-US" sz="36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ACh</a:t>
            </a:r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971550"/>
            <a:ext cx="8153400" cy="3238501"/>
          </a:xfrm>
        </p:spPr>
        <p:txBody>
          <a:bodyPr/>
          <a:lstStyle/>
          <a:p>
            <a:pPr>
              <a:lnSpc>
                <a:spcPts val="2020"/>
              </a:lnSpc>
              <a:spcBef>
                <a:spcPts val="600"/>
              </a:spcBef>
            </a:pPr>
            <a:r>
              <a:rPr lang="en-CA" sz="1800" dirty="0"/>
              <a:t>New Generic Associated Channel (G-</a:t>
            </a:r>
            <a:r>
              <a:rPr lang="en-CA" sz="1800" dirty="0" err="1"/>
              <a:t>ACh</a:t>
            </a:r>
            <a:r>
              <a:rPr lang="en-CA" sz="1800" dirty="0"/>
              <a:t>) Type (value </a:t>
            </a:r>
            <a:r>
              <a:rPr lang="en-CA" sz="1800" dirty="0">
                <a:solidFill>
                  <a:srgbClr val="0070C0"/>
                </a:solidFill>
              </a:rPr>
              <a:t>TBA3</a:t>
            </a:r>
            <a:r>
              <a:rPr lang="en-CA" sz="1800" dirty="0"/>
              <a:t>) defined for IOAM</a:t>
            </a:r>
          </a:p>
          <a:p>
            <a:pPr>
              <a:lnSpc>
                <a:spcPts val="2020"/>
              </a:lnSpc>
              <a:spcBef>
                <a:spcPts val="600"/>
              </a:spcBef>
            </a:pPr>
            <a:r>
              <a:rPr lang="en-CA" sz="1800" dirty="0"/>
              <a:t>Protocol value </a:t>
            </a:r>
            <a:r>
              <a:rPr lang="en-CA" sz="1800" i="1" dirty="0"/>
              <a:t>0001b</a:t>
            </a:r>
            <a:r>
              <a:rPr lang="en-CA" sz="1800" dirty="0"/>
              <a:t> allows to avoid incorrect IP header based hashing over ECMP paths</a:t>
            </a:r>
          </a:p>
          <a:p>
            <a:pPr>
              <a:lnSpc>
                <a:spcPts val="2020"/>
              </a:lnSpc>
              <a:spcBef>
                <a:spcPts val="600"/>
              </a:spcBef>
            </a:pPr>
            <a:r>
              <a:rPr lang="en-CA" sz="1800" dirty="0"/>
              <a:t>Block Number can be used to: </a:t>
            </a:r>
          </a:p>
          <a:p>
            <a:pPr lvl="1">
              <a:lnSpc>
                <a:spcPts val="2020"/>
              </a:lnSpc>
              <a:spcBef>
                <a:spcPts val="600"/>
              </a:spcBef>
            </a:pPr>
            <a:r>
              <a:rPr lang="en-CA" sz="1800" dirty="0"/>
              <a:t>Aggregate IOAM data collected in data plane, e.g. compute measurement metrics for each block of a flow</a:t>
            </a:r>
          </a:p>
          <a:p>
            <a:pPr lvl="1">
              <a:lnSpc>
                <a:spcPts val="2020"/>
              </a:lnSpc>
              <a:spcBef>
                <a:spcPts val="600"/>
              </a:spcBef>
            </a:pPr>
            <a:r>
              <a:rPr lang="en-CA" sz="1800" dirty="0"/>
              <a:t>Correlate IOAM data from different nodes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91665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IOAM Indicator Label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1550"/>
            <a:ext cx="8229600" cy="3257550"/>
          </a:xfrm>
        </p:spPr>
        <p:txBody>
          <a:bodyPr/>
          <a:lstStyle/>
          <a:p>
            <a:pPr>
              <a:lnSpc>
                <a:spcPts val="2320"/>
              </a:lnSpc>
              <a:spcBef>
                <a:spcPts val="600"/>
              </a:spcBef>
            </a:pPr>
            <a:r>
              <a:rPr lang="en-CA" sz="1800" dirty="0"/>
              <a:t>“IOAM Indicator Label” is used to indicate the presence of the IOAM data fields after EOS in the MPLS header.</a:t>
            </a:r>
          </a:p>
          <a:p>
            <a:pPr>
              <a:lnSpc>
                <a:spcPts val="2320"/>
              </a:lnSpc>
              <a:spcBef>
                <a:spcPts val="600"/>
              </a:spcBef>
            </a:pPr>
            <a:r>
              <a:rPr lang="en-CA" sz="1800" dirty="0"/>
              <a:t>Separate Indicator Labels are used for E2E IOAM (edge nodes) and </a:t>
            </a:r>
            <a:r>
              <a:rPr lang="en-CA" sz="1800" dirty="0" err="1"/>
              <a:t>HbH</a:t>
            </a:r>
            <a:r>
              <a:rPr lang="en-CA" sz="1800" dirty="0"/>
              <a:t> IOAM (</a:t>
            </a:r>
            <a:r>
              <a:rPr lang="en-CA" sz="1800" i="1" dirty="0"/>
              <a:t>that includes edge and transit nodes</a:t>
            </a:r>
            <a:r>
              <a:rPr lang="en-CA" sz="1800" dirty="0"/>
              <a:t>) to optimize IOAM processing on transit nodes.</a:t>
            </a:r>
          </a:p>
          <a:p>
            <a:pPr marL="0" indent="0">
              <a:lnSpc>
                <a:spcPts val="2320"/>
              </a:lnSpc>
              <a:buNone/>
            </a:pPr>
            <a:endParaRPr lang="en-CA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389347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D0125-5A9E-9D48-9391-85FBD0E60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29372"/>
            <a:ext cx="6934200" cy="599270"/>
          </a:xfrm>
        </p:spPr>
        <p:txBody>
          <a:bodyPr/>
          <a:lstStyle/>
          <a:p>
            <a:pPr algn="l"/>
            <a:r>
              <a:rPr lang="en-CA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E2E IOAM Encapsulation in MPLS Header</a:t>
            </a:r>
            <a:endParaRPr lang="en-US" sz="320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713FCD-3B47-804D-B373-DAB61FB5F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1550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71408B-9195-EC4D-8131-A3F5CC059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ED4007-3A19-0E4E-8496-6CECEEA363EB}"/>
              </a:ext>
            </a:extLst>
          </p:cNvPr>
          <p:cNvSpPr/>
          <p:nvPr/>
        </p:nvSpPr>
        <p:spPr>
          <a:xfrm>
            <a:off x="2019300" y="1018555"/>
            <a:ext cx="5105400" cy="32778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900" dirty="0">
                <a:latin typeface="Courier" pitchFamily="2" charset="0"/>
              </a:rPr>
              <a:t>   0                   1                   2                   3</a:t>
            </a:r>
          </a:p>
          <a:p>
            <a:r>
              <a:rPr lang="en-CA" sz="900" dirty="0">
                <a:latin typeface="Courier" pitchFamily="2" charset="0"/>
              </a:rPr>
              <a:t>   0 1 2 3 4 5 6 7 8 9 0 1 2 3 4 5 6 7 8 9 0 1 2 3 4 5 6 7 8 9 0 1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  </a:t>
            </a:r>
            <a:r>
              <a:rPr lang="en-CA" sz="900" b="1" dirty="0">
                <a:latin typeface="Courier" pitchFamily="2" charset="0"/>
              </a:rPr>
              <a:t>E2E IOAM Indicator Label             </a:t>
            </a:r>
            <a:r>
              <a:rPr lang="en-CA" sz="900" dirty="0">
                <a:latin typeface="Courier" pitchFamily="2" charset="0"/>
              </a:rPr>
              <a:t>| TC  |1|  TTL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+-+-+-+-+-+-+-+-+-+-+-+-+-+-+-+-+-+-+-+-+-+-+-+-+-+-+-+-+-+-+-+-+&lt;-+ </a:t>
            </a:r>
          </a:p>
          <a:p>
            <a:r>
              <a:rPr lang="en-CA" sz="900" dirty="0">
                <a:latin typeface="Courier" pitchFamily="2" charset="0"/>
              </a:rPr>
              <a:t>   |0 0 0 1|Version| Reserved      | IOAM G-</a:t>
            </a:r>
            <a:r>
              <a:rPr lang="en-CA" sz="900" dirty="0" err="1">
                <a:latin typeface="Courier" pitchFamily="2" charset="0"/>
              </a:rPr>
              <a:t>ACh</a:t>
            </a:r>
            <a:r>
              <a:rPr lang="en-CA" sz="900" dirty="0">
                <a:latin typeface="Courier" pitchFamily="2" charset="0"/>
              </a:rPr>
              <a:t>                    |  | 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  | </a:t>
            </a:r>
          </a:p>
          <a:p>
            <a:r>
              <a:rPr lang="en-CA" sz="900" dirty="0">
                <a:latin typeface="Courier" pitchFamily="2" charset="0"/>
              </a:rPr>
              <a:t>   | Reserved      | Block Number  | IOAM-OPT-Type |IOAM HDR Length|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  I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O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A</a:t>
            </a:r>
          </a:p>
          <a:p>
            <a:r>
              <a:rPr lang="en-CA" sz="900" dirty="0">
                <a:latin typeface="Courier" pitchFamily="2" charset="0"/>
              </a:rPr>
              <a:t>   ~                 IOAM Option and Data Space                    ~  M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~                 Payload + Padding                             ~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 </a:t>
            </a:r>
          </a:p>
          <a:p>
            <a:r>
              <a:rPr lang="en-CA" sz="900" dirty="0">
                <a:latin typeface="Courier" pitchFamily="2" charset="0"/>
              </a:rPr>
              <a:t>              Figure: E2E IOAM Encapsulation in MPLS Header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49502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113"/>
            <a:ext cx="76962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E2E Indicator Label Allocation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07445"/>
            <a:ext cx="7924800" cy="3429000"/>
          </a:xfrm>
        </p:spPr>
        <p:txBody>
          <a:bodyPr/>
          <a:lstStyle/>
          <a:p>
            <a:pPr marL="457200" lvl="0" indent="-457200">
              <a:buFont typeface="+mj-lt"/>
              <a:buAutoNum type="arabicPeriod"/>
            </a:pPr>
            <a:r>
              <a:rPr lang="en-CA" sz="1800" dirty="0"/>
              <a:t>Extension Label (15) and Label assigned by IANA with value </a:t>
            </a:r>
            <a:r>
              <a:rPr lang="en-CA" sz="1800" dirty="0">
                <a:solidFill>
                  <a:srgbClr val="0070C0"/>
                </a:solidFill>
              </a:rPr>
              <a:t>TBA1</a:t>
            </a:r>
          </a:p>
          <a:p>
            <a:pPr lvl="1" indent="-342900">
              <a:buFont typeface="Wingdings" pitchFamily="2" charset="2"/>
              <a:buChar char="§"/>
            </a:pPr>
            <a:r>
              <a:rPr lang="en-CA" sz="1800" dirty="0"/>
              <a:t>From Extended Special Purpose Labels (</a:t>
            </a:r>
            <a:r>
              <a:rPr lang="en-CA" sz="1800" dirty="0" err="1"/>
              <a:t>eSPL</a:t>
            </a:r>
            <a:r>
              <a:rPr lang="en-CA" sz="1800" dirty="0"/>
              <a:t>) range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CA" sz="1800" dirty="0"/>
              <a:t>Global Label allocated by a controller</a:t>
            </a:r>
          </a:p>
          <a:p>
            <a:pPr lvl="1" indent="-342900">
              <a:buFont typeface="Wingdings" pitchFamily="2" charset="2"/>
              <a:buChar char="§"/>
            </a:pPr>
            <a:r>
              <a:rPr lang="en-CA" sz="1800" dirty="0"/>
              <a:t>The controller provisions the label on encapsulating and decapsulating nodes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CA" sz="1800" dirty="0">
                <a:solidFill>
                  <a:srgbClr val="0070C0"/>
                </a:solidFill>
              </a:rPr>
              <a:t>The IOAM Enabled Label allocated by the decapsulating node</a:t>
            </a:r>
          </a:p>
          <a:p>
            <a:pPr lvl="1" indent="-342900">
              <a:buFont typeface="Wingdings" pitchFamily="2" charset="2"/>
              <a:buChar char="§"/>
            </a:pPr>
            <a:r>
              <a:rPr lang="en-CA" sz="1800" dirty="0">
                <a:solidFill>
                  <a:srgbClr val="0070C0"/>
                </a:solidFill>
              </a:rPr>
              <a:t>Signaling/advertisement extensions needed to convey the label to all encapsulating nodes (out of scope)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1943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C8BF5-BF7D-EE4A-9EB2-E0C69A39C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160"/>
            <a:ext cx="82296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E2E Indicator Label Allocation Methods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5E5C625D-83BF-2B41-93D2-28785FC4F5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14119335"/>
              </p:ext>
            </p:extLst>
          </p:nvPr>
        </p:nvGraphicFramePr>
        <p:xfrm>
          <a:off x="533400" y="914400"/>
          <a:ext cx="7848600" cy="2286000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665960960"/>
                    </a:ext>
                  </a:extLst>
                </a:gridCol>
                <a:gridCol w="3810000">
                  <a:extLst>
                    <a:ext uri="{9D8B030D-6E8A-4147-A177-3AD203B41FA5}">
                      <a16:colId xmlns:a16="http://schemas.microsoft.com/office/drawing/2014/main" val="1209939836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4011394575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670730324"/>
                    </a:ext>
                  </a:extLst>
                </a:gridCol>
              </a:tblGrid>
              <a:tr h="571500">
                <a:tc>
                  <a:txBody>
                    <a:bodyPr/>
                    <a:lstStyle/>
                    <a:p>
                      <a:pPr algn="ctr"/>
                      <a:endParaRPr lang="en-US" sz="1400" b="0" i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Method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Extra Label Stack Size (Note 2)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Location on Stack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5801765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eSPL</a:t>
                      </a:r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Labels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+2 (Note 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Bottom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9039908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Global Label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Bottom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0171723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Signal/Advertise Label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+1 (compared to PHP)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Bottom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069925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7C0619-C85C-9C44-B6FF-9F5D419DD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75683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/>
              <a:t>110</a:t>
            </a:r>
            <a:r>
              <a:rPr lang="en-US" altLang="zh-CN" baseline="30000"/>
              <a:t>th</a:t>
            </a:r>
            <a:r>
              <a:rPr lang="en-US" altLang="zh-CN"/>
              <a:t> IETF Online</a:t>
            </a:r>
            <a:endParaRPr lang="en-US" altLang="zh-C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F208BB-326D-8C4E-B674-366BB71CD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FF00A95-F3B5-764C-8387-A924C41C81E1}"/>
              </a:ext>
            </a:extLst>
          </p:cNvPr>
          <p:cNvSpPr txBox="1">
            <a:spLocks/>
          </p:cNvSpPr>
          <p:nvPr/>
        </p:nvSpPr>
        <p:spPr bwMode="auto">
          <a:xfrm>
            <a:off x="533400" y="3392251"/>
            <a:ext cx="7848600" cy="10998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Font typeface="+mj-lt"/>
              <a:buAutoNum type="arabicPeriod"/>
            </a:pP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This is true for any mechanism that we are defining using </a:t>
            </a:r>
            <a:r>
              <a:rPr lang="en-CA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eSPL</a:t>
            </a:r>
            <a:endParaRPr lang="en-CA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SFC: https://</a:t>
            </a:r>
            <a:r>
              <a:rPr lang="en-CA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tools.ietf.org</a:t>
            </a: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/html/rfc8595 </a:t>
            </a:r>
          </a:p>
          <a:p>
            <a:pPr lvl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E2E: draft-</a:t>
            </a:r>
            <a:r>
              <a:rPr lang="en-CA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cheng</a:t>
            </a: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en-CA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mpls</a:t>
            </a: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en-CA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inband</a:t>
            </a: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-pm-encapsulation</a:t>
            </a:r>
          </a:p>
          <a:p>
            <a:pPr>
              <a:spcBef>
                <a:spcPts val="600"/>
              </a:spcBef>
              <a:buFont typeface="+mj-lt"/>
              <a:buAutoNum type="arabicPeriod"/>
            </a:pP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IOAM data packets may require Entropy label for ECMP</a:t>
            </a:r>
          </a:p>
          <a:p>
            <a:pPr marL="457200" lvl="1" indent="0">
              <a:buNone/>
            </a:pPr>
            <a:endParaRPr lang="en-CA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3014579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Custom 1">
      <a:majorFont>
        <a:latin typeface="Candara"/>
        <a:ea typeface="华文细黑"/>
        <a:cs typeface="SimSun"/>
      </a:majorFont>
      <a:minorFont>
        <a:latin typeface="Candara"/>
        <a:ea typeface="华文细黑"/>
        <a:cs typeface="SimSu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7207</TotalTime>
  <Words>1722</Words>
  <Application>Microsoft Macintosh PowerPoint</Application>
  <PresentationFormat>On-screen Show (16:9)</PresentationFormat>
  <Paragraphs>280</Paragraphs>
  <Slides>20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Courier</vt:lpstr>
      <vt:lpstr>Wingdings</vt:lpstr>
      <vt:lpstr>Default Design</vt:lpstr>
      <vt:lpstr>MPLS Data Plane Encapsulation for In-situ OAM Data</vt:lpstr>
      <vt:lpstr>Agenda</vt:lpstr>
      <vt:lpstr>Requirements and Scope</vt:lpstr>
      <vt:lpstr>IOAM Data Field Encapsulation in MPLS Header</vt:lpstr>
      <vt:lpstr>IOAM G-ACh Header</vt:lpstr>
      <vt:lpstr>IOAM Indicator Label</vt:lpstr>
      <vt:lpstr>E2E IOAM Encapsulation in MPLS Header</vt:lpstr>
      <vt:lpstr>E2E Indicator Label Allocation Methods</vt:lpstr>
      <vt:lpstr>E2E Indicator Label Allocation Methods</vt:lpstr>
      <vt:lpstr>E2E IOAM Procedure</vt:lpstr>
      <vt:lpstr>HbH IOAM Encapsulation in MPLS Header</vt:lpstr>
      <vt:lpstr>HbH Indicator Label Allocation Methods</vt:lpstr>
      <vt:lpstr>HbH Indicator Label Allocation Methods</vt:lpstr>
      <vt:lpstr>HbH IOAM Procedure</vt:lpstr>
      <vt:lpstr>IOAM Encapsulation Example with SR-MPLS Header</vt:lpstr>
      <vt:lpstr>Next Steps</vt:lpstr>
      <vt:lpstr>PowerPoint Presentation</vt:lpstr>
      <vt:lpstr>PowerPoint Presentation</vt:lpstr>
      <vt:lpstr>IOAM Data After EOS</vt:lpstr>
      <vt:lpstr>PowerPoint Presentation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PCEP-P2MP-MIB</dc:title>
  <dc:creator>d70584</dc:creator>
  <cp:lastModifiedBy>Rakesh Gandhi (rgandhi)</cp:lastModifiedBy>
  <cp:revision>1552</cp:revision>
  <dcterms:created xsi:type="dcterms:W3CDTF">2010-06-30T04:12:48Z</dcterms:created>
  <dcterms:modified xsi:type="dcterms:W3CDTF">2021-01-18T00:47:12Z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(6)D1ir8ERAy/CUg8oCLR9WSYrjo0k0KJYWIoD5xpyUin4mBtr0PPIodXNOtN4e1IZ94uMDDoAyrst3lPeddOdcwf7/7+PA6voBRYe1LYP4ZSZYFlnCxeMRo6n/UgoXCix8zii4J3kxUYVqL71ElOnJJvxINiopqspF+vhieK+/NtZqktPVdiw4uURrLBwHPr5wNfe/8O1259kvg0/17Du4Jo1NGvUiSrRwHllGfrdvguJP+CUq</vt:lpwstr>
  </property>
  <property fmtid="{D5CDD505-2E9C-101B-9397-08002B2CF9AE}" pid="3" name="_ms_pID_7253431">
    <vt:lpwstr>AktPVG+7fLSB4PzSs1rFnw9vwZczSdh5fZbEZ5YOdez/K4MmkI4AllXbK78Ao9ael4ZS9NNuCms3Y2GOojt60qLCBByhgA67xZdBCUNfCdy/c4/SAXWxturyDDm4XDQBo+EycexDPJZFokxQt4dTscgS9WT+xi9Btn1heIMCyFpLmoww28oZ5KQ9xluQlF/ipXMROb1MykTAQzFEEY+jojgJI5jcWsUBGlI48s3G6sipq9qa</vt:lpwstr>
  </property>
  <property fmtid="{D5CDD505-2E9C-101B-9397-08002B2CF9AE}" pid="4" name="_ms_pID_7253432">
    <vt:lpwstr>J8RTcmZFXiCMD1IF+uQ3mijX6a2z4YXzSgBf/4Tx+/eZAsI9JbakPO8+m/W7u9j4ECHK5i3sc57BLcwa5LOk3ItNcKo6uRcFIpiP5cgLDnrofhgD4LqPpV8PgqZejgHHJ5SGbP8ZJ/GRhrTE5MN4HPGyz3HlebHR5h1sRaBDluEXaLCOSLuG3nceTEdj9xEuBmXv4ub0JbUjldgEvPW7lD2VJnTFsf14JtJJJnXFsben91lM</vt:lpwstr>
  </property>
  <property fmtid="{D5CDD505-2E9C-101B-9397-08002B2CF9AE}" pid="5" name="_ms_pID_7253433">
    <vt:lpwstr>XaWNQIU180QbE+iYOLn5OB2nrCK5sP5Xv1Ngiv7Z6JV+DzA1i89cj928HHNgpuGTi7JMxW7mLncTUPAehJH4GJf6jCy/GQJbmde9l+ynMPQW83pSXMarFUCxspCQ6VBvtLpmsB1GfFvqchHven0zfhlO5Zf3G7WU1F2nWR93ZTwoq6UnRkPVYhIgTgn2r1ZW37zrYXM8Knnuuq+SzLacvInWIakJl5s9jFe5aQ9+h2pLDqyM</vt:lpwstr>
  </property>
  <property fmtid="{D5CDD505-2E9C-101B-9397-08002B2CF9AE}" pid="6" name="_ms_pID_7253434">
    <vt:lpwstr>4pIzCo38+f/fZsxlEVXtj3C54zTCW7w2KIFFi7RZaXrvtlEoqsGtqAOOfwHLO3D9UVG+k7r5WXJG6EOZ3LpG36CoU8xrNuldTuti818dXyp2EXbovZD8NDCuHHifgc8L1NklKzy+T932flMVt+xGEQHUgphJAyu/rJQNLzqi7JqueWY72NdQPhie/zgACxfp+/MGArCTqDhR28lj+eSgifb4SUpFth1hJq+grMfJEUcjia1G</vt:lpwstr>
  </property>
  <property fmtid="{D5CDD505-2E9C-101B-9397-08002B2CF9AE}" pid="7" name="_ms_pID_7253435">
    <vt:lpwstr>pIODpVBBmIVNTgLnmhNt+4TnyQOPqWMk0OJubrw+Gb2VzduHaSQBopCqrY/4dGGT2eEQuRt7GTmNqV2nG6dcwW71kUud9uwsls1vVA==</vt:lpwstr>
  </property>
  <property fmtid="{D5CDD505-2E9C-101B-9397-08002B2CF9AE}" pid="8" name="sflag">
    <vt:lpwstr>1437027015</vt:lpwstr>
  </property>
</Properties>
</file>