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67" r:id="rId15"/>
    <p:sldId id="168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95" r:id="rId27"/>
    <p:sldId id="1703" r:id="rId28"/>
    <p:sldId id="1690" r:id="rId29"/>
    <p:sldId id="1699" r:id="rId3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17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921187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5576"/>
            <a:ext cx="7924800" cy="3676474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Extension Label (15) and Indicator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Global Indicator Label allocated by a controller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controller provisions the label on encapsulating and decapsulating nodes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Indicator Label allocated by the decapsulating node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dirty="0">
                <a:solidFill>
                  <a:srgbClr val="0070C0"/>
                </a:solidFill>
              </a:rPr>
              <a:t>bottom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289964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For example 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E2E IOAM includes IOAM processing on encapsulating and decapsulating nodes.</a:t>
            </a:r>
            <a:r>
              <a:rPr lang="en-CA" sz="1400" b="1" dirty="0"/>
              <a:t> </a:t>
            </a:r>
          </a:p>
          <a:p>
            <a:pPr marL="857250" lvl="1" indent="-457200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Only E2E Option-Type is carried in the IOAM data field.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intermediate (intermediate) nodes do not process IOAM data.</a:t>
            </a:r>
          </a:p>
          <a:p>
            <a:pPr marL="457200" lvl="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“punts the timestamped copy” of the data packet including IOAM data field(s). 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20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204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Hop-by-Hop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22088"/>
            <a:ext cx="8001000" cy="3689372"/>
          </a:xfrm>
        </p:spPr>
        <p:txBody>
          <a:bodyPr/>
          <a:lstStyle/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Extension Label (15) and Indicator Label assigned by IANA with value </a:t>
            </a:r>
            <a:r>
              <a:rPr lang="en-CA" sz="1400" dirty="0">
                <a:solidFill>
                  <a:srgbClr val="0070C0"/>
                </a:solidFill>
              </a:rPr>
              <a:t>TBA2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From Extended Special Purpose Labels (</a:t>
            </a:r>
            <a:r>
              <a:rPr lang="en-CA" sz="1400" dirty="0" err="1"/>
              <a:t>eSPL</a:t>
            </a:r>
            <a:r>
              <a:rPr lang="en-CA" sz="1400" dirty="0"/>
              <a:t>) range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Both Labels are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Global Indicator Label allocated by a controller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controller provisions the label on encapsulating,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bottom</a:t>
            </a:r>
            <a:r>
              <a:rPr lang="en-CA" sz="1400" dirty="0"/>
              <a:t> of the label stack (as top label can break heterogenous network)</a:t>
            </a:r>
          </a:p>
          <a:p>
            <a:pPr marL="457200" lvl="0" indent="-457200"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IOAM FEC Label allocated by the intermediate and decapsulating nodes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Signaling/advertisement extensions needed to convey the label to all encapsulating nodes (out of scope)</a:t>
            </a:r>
          </a:p>
          <a:p>
            <a:pPr marL="685800" lvl="1">
              <a:spcBef>
                <a:spcPts val="600"/>
              </a:spcBef>
            </a:pPr>
            <a:r>
              <a:rPr lang="en-CA" sz="1400" dirty="0"/>
              <a:t>The Label is carried at the </a:t>
            </a:r>
            <a:r>
              <a:rPr lang="en-CA" sz="1400" dirty="0">
                <a:solidFill>
                  <a:srgbClr val="0070C0"/>
                </a:solidFill>
              </a:rPr>
              <a:t>top</a:t>
            </a:r>
            <a:r>
              <a:rPr lang="en-CA" sz="14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02836"/>
              </p:ext>
            </p:extLst>
          </p:nvPr>
        </p:nvGraphicFramePr>
        <p:xfrm>
          <a:off x="457200" y="759462"/>
          <a:ext cx="8305800" cy="24933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IOM FEC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Global Indicator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Signal/Advertise IOM FEC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49"/>
            <a:ext cx="8229600" cy="3750221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Pre-allocated, Incremental, Proof of Transit and E2E Option-Types are carried in the IOAM data field(s).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685800" lvl="1">
              <a:lnSpc>
                <a:spcPts val="1820"/>
              </a:lnSpc>
              <a:spcBef>
                <a:spcPts val="600"/>
              </a:spcBef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Additional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Discussions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Additional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28689"/>
            <a:ext cx="8382000" cy="3581399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E2E or 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IOAM Indicator Label is added after the PW Label with EOS Flag set.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600" dirty="0"/>
              <a:t>encapsulation after the EOS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6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Control Word or additional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is added after the IOAM Data Fields in the packet.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removes the MPLS </a:t>
            </a:r>
            <a:r>
              <a:rPr lang="en-CA" sz="1600" dirty="0"/>
              <a:t>encapsulation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processes the Control Word or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The presence of this is known due to the PW Label on the </a:t>
            </a:r>
            <a:r>
              <a:rPr lang="en-CA" sz="1600">
                <a:latin typeface="Calibri" panose="020F0502020204030204" pitchFamily="34" charset="0"/>
                <a:cs typeface="Calibri" panose="020F0502020204030204" pitchFamily="34" charset="0"/>
              </a:rPr>
              <a:t>Label Stack.</a:t>
            </a:r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6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905000" y="795941"/>
            <a:ext cx="5105400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9194B00-5AD6-B34B-A2E3-075C5F710B26}"/>
              </a:ext>
            </a:extLst>
          </p:cNvPr>
          <p:cNvSpPr/>
          <p:nvPr/>
        </p:nvSpPr>
        <p:spPr>
          <a:xfrm>
            <a:off x="1752598" y="1809751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5ED561A0-4D92-5C49-88EE-9B449D537B85}"/>
              </a:ext>
            </a:extLst>
          </p:cNvPr>
          <p:cNvSpPr/>
          <p:nvPr/>
        </p:nvSpPr>
        <p:spPr>
          <a:xfrm rot="10800000">
            <a:off x="1752599" y="859382"/>
            <a:ext cx="79997" cy="79796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17C1B-5F36-C540-9B2D-69848A4E79C5}"/>
              </a:ext>
            </a:extLst>
          </p:cNvPr>
          <p:cNvSpPr txBox="1"/>
          <p:nvPr/>
        </p:nvSpPr>
        <p:spPr>
          <a:xfrm>
            <a:off x="776687" y="11469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0C5DA-120D-844C-AD2B-2114F8A26438}"/>
              </a:ext>
            </a:extLst>
          </p:cNvPr>
          <p:cNvSpPr txBox="1"/>
          <p:nvPr/>
        </p:nvSpPr>
        <p:spPr>
          <a:xfrm>
            <a:off x="778877" y="20536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(TLVs)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EB769-163F-A743-BC08-507757986AB3}"/>
              </a:ext>
            </a:extLst>
          </p:cNvPr>
          <p:cNvCxnSpPr>
            <a:cxnSpLocks/>
          </p:cNvCxnSpPr>
          <p:nvPr/>
        </p:nvCxnSpPr>
        <p:spPr>
          <a:xfrm>
            <a:off x="852887" y="1733551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20B712-7679-814B-A8B1-897539F226D1}"/>
              </a:ext>
            </a:extLst>
          </p:cNvPr>
          <p:cNvSpPr txBox="1"/>
          <p:nvPr/>
        </p:nvSpPr>
        <p:spPr>
          <a:xfrm>
            <a:off x="7082803" y="1004536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DC323-4CFD-054B-A98C-E6A8459392EB}"/>
              </a:ext>
            </a:extLst>
          </p:cNvPr>
          <p:cNvCxnSpPr>
            <a:cxnSpLocks/>
          </p:cNvCxnSpPr>
          <p:nvPr/>
        </p:nvCxnSpPr>
        <p:spPr>
          <a:xfrm>
            <a:off x="6858000" y="1712325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E5FB79-70B4-234B-93CF-D3DCCFF4CFD1}"/>
              </a:ext>
            </a:extLst>
          </p:cNvPr>
          <p:cNvSpPr txBox="1"/>
          <p:nvPr/>
        </p:nvSpPr>
        <p:spPr>
          <a:xfrm>
            <a:off x="7098043" y="200649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Additional G-</a:t>
            </a:r>
            <a:r>
              <a:rPr lang="en-CA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709737" y="812304"/>
            <a:ext cx="5605463" cy="3831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E2E IOAM Indicator Label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Additional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BE85087-2F44-7F44-9ADA-FF40D970CB18}"/>
              </a:ext>
            </a:extLst>
          </p:cNvPr>
          <p:cNvSpPr/>
          <p:nvPr/>
        </p:nvSpPr>
        <p:spPr>
          <a:xfrm>
            <a:off x="1523999" y="1816597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1ED8C8E-0A9B-B143-BA11-D9B7D6330F49}"/>
              </a:ext>
            </a:extLst>
          </p:cNvPr>
          <p:cNvSpPr/>
          <p:nvPr/>
        </p:nvSpPr>
        <p:spPr>
          <a:xfrm rot="10800000">
            <a:off x="1524000" y="819150"/>
            <a:ext cx="79997" cy="845046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26A0E-E63C-7347-A903-DCAD94B7AB9E}"/>
              </a:ext>
            </a:extLst>
          </p:cNvPr>
          <p:cNvSpPr txBox="1"/>
          <p:nvPr/>
        </p:nvSpPr>
        <p:spPr>
          <a:xfrm>
            <a:off x="548088" y="11538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D49916-B74A-1044-B97B-A89C24B911DF}"/>
              </a:ext>
            </a:extLst>
          </p:cNvPr>
          <p:cNvSpPr txBox="1"/>
          <p:nvPr/>
        </p:nvSpPr>
        <p:spPr>
          <a:xfrm>
            <a:off x="550278" y="2060460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EBA29F-A61D-4141-83E8-03E714F07069}"/>
              </a:ext>
            </a:extLst>
          </p:cNvPr>
          <p:cNvCxnSpPr>
            <a:cxnSpLocks/>
          </p:cNvCxnSpPr>
          <p:nvPr/>
        </p:nvCxnSpPr>
        <p:spPr>
          <a:xfrm>
            <a:off x="624288" y="1740397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4A26A-410E-AE43-84A5-17AADD537C7B}"/>
              </a:ext>
            </a:extLst>
          </p:cNvPr>
          <p:cNvSpPr txBox="1"/>
          <p:nvPr/>
        </p:nvSpPr>
        <p:spPr>
          <a:xfrm>
            <a:off x="7275201" y="1064113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0C72A9-E56F-BB4D-A721-B42207491DC4}"/>
              </a:ext>
            </a:extLst>
          </p:cNvPr>
          <p:cNvCxnSpPr>
            <a:cxnSpLocks/>
          </p:cNvCxnSpPr>
          <p:nvPr/>
        </p:nvCxnSpPr>
        <p:spPr>
          <a:xfrm>
            <a:off x="6781800" y="17555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81A1A7-B41C-C449-A1CB-6C6B8A164309}"/>
              </a:ext>
            </a:extLst>
          </p:cNvPr>
          <p:cNvSpPr txBox="1"/>
          <p:nvPr/>
        </p:nvSpPr>
        <p:spPr>
          <a:xfrm>
            <a:off x="7283910" y="203000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000" dirty="0"/>
              <a:t>Requesting WG adoption</a:t>
            </a:r>
          </a:p>
          <a:p>
            <a:pPr lvl="1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Address any open items as part of W</a:t>
            </a:r>
            <a:r>
              <a:rPr lang="en-US" sz="2000" dirty="0"/>
              <a:t>G process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007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91894" y="467506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277094" y="704742"/>
            <a:ext cx="5715000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4080422"/>
            <a:ext cx="2400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1FF7B3-70B0-F84B-8BAB-F52E1301983B}"/>
              </a:ext>
            </a:extLst>
          </p:cNvPr>
          <p:cNvSpPr/>
          <p:nvPr/>
        </p:nvSpPr>
        <p:spPr>
          <a:xfrm>
            <a:off x="2048493" y="1716983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A58CB07-798E-3D43-8FF1-66DE788A8E05}"/>
              </a:ext>
            </a:extLst>
          </p:cNvPr>
          <p:cNvSpPr/>
          <p:nvPr/>
        </p:nvSpPr>
        <p:spPr>
          <a:xfrm rot="10800000">
            <a:off x="2048494" y="846992"/>
            <a:ext cx="79997" cy="717589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20227-7AE9-654A-9C55-599016790A67}"/>
              </a:ext>
            </a:extLst>
          </p:cNvPr>
          <p:cNvSpPr txBox="1"/>
          <p:nvPr/>
        </p:nvSpPr>
        <p:spPr>
          <a:xfrm>
            <a:off x="1072582" y="105421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8EB96-6C93-D141-86E0-5C9F57CF700D}"/>
              </a:ext>
            </a:extLst>
          </p:cNvPr>
          <p:cNvSpPr txBox="1"/>
          <p:nvPr/>
        </p:nvSpPr>
        <p:spPr>
          <a:xfrm>
            <a:off x="1074772" y="196084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C16FD-1417-714A-B6FB-EB0588799B4C}"/>
              </a:ext>
            </a:extLst>
          </p:cNvPr>
          <p:cNvCxnSpPr>
            <a:cxnSpLocks/>
          </p:cNvCxnSpPr>
          <p:nvPr/>
        </p:nvCxnSpPr>
        <p:spPr>
          <a:xfrm>
            <a:off x="1148782" y="1640783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52413-E27B-2F4D-8918-D076B84BCBCE}"/>
              </a:ext>
            </a:extLst>
          </p:cNvPr>
          <p:cNvSpPr txBox="1"/>
          <p:nvPr/>
        </p:nvSpPr>
        <p:spPr>
          <a:xfrm>
            <a:off x="7456796" y="935223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14ECCF-2AFB-A24E-97AA-5EEA041E04BB}"/>
              </a:ext>
            </a:extLst>
          </p:cNvPr>
          <p:cNvCxnSpPr>
            <a:cxnSpLocks/>
          </p:cNvCxnSpPr>
          <p:nvPr/>
        </p:nvCxnSpPr>
        <p:spPr>
          <a:xfrm>
            <a:off x="7306294" y="163851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05EB47-671B-224F-9DE6-A6932FE89189}"/>
              </a:ext>
            </a:extLst>
          </p:cNvPr>
          <p:cNvSpPr txBox="1"/>
          <p:nvPr/>
        </p:nvSpPr>
        <p:spPr>
          <a:xfrm>
            <a:off x="7458497" y="1765882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572897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Generic Delivery Function with IOAM Data Fields and PW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466067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590550"/>
            <a:ext cx="5715000" cy="4662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 PW Label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GDH Label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7030A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CE55552-B33C-BC48-B5C2-83DCE0996BEB}"/>
              </a:ext>
            </a:extLst>
          </p:cNvPr>
          <p:cNvSpPr/>
          <p:nvPr/>
        </p:nvSpPr>
        <p:spPr>
          <a:xfrm>
            <a:off x="1661711" y="1885950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95EC22-8C96-3440-BAF4-F36B002BB4AD}"/>
              </a:ext>
            </a:extLst>
          </p:cNvPr>
          <p:cNvSpPr/>
          <p:nvPr/>
        </p:nvSpPr>
        <p:spPr>
          <a:xfrm rot="10800000">
            <a:off x="1661712" y="971551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7A301-428F-5248-A100-C3C67F6497B5}"/>
              </a:ext>
            </a:extLst>
          </p:cNvPr>
          <p:cNvSpPr txBox="1"/>
          <p:nvPr/>
        </p:nvSpPr>
        <p:spPr>
          <a:xfrm>
            <a:off x="685800" y="12231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1FD8B-5FF4-2549-AC7D-2C51DE8C4C2C}"/>
              </a:ext>
            </a:extLst>
          </p:cNvPr>
          <p:cNvSpPr txBox="1"/>
          <p:nvPr/>
        </p:nvSpPr>
        <p:spPr>
          <a:xfrm>
            <a:off x="687990" y="2129813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763AF1-D738-694D-86BE-BA5C35C34ED5}"/>
              </a:ext>
            </a:extLst>
          </p:cNvPr>
          <p:cNvSpPr/>
          <p:nvPr/>
        </p:nvSpPr>
        <p:spPr>
          <a:xfrm>
            <a:off x="0" y="3648519"/>
            <a:ext cx="1793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573AF5-E221-8342-9D69-A1ACD53F93D6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D99356-8060-AD4B-8984-6F492E7CBDA7}"/>
              </a:ext>
            </a:extLst>
          </p:cNvPr>
          <p:cNvSpPr txBox="1"/>
          <p:nvPr/>
        </p:nvSpPr>
        <p:spPr>
          <a:xfrm>
            <a:off x="7581900" y="1113558"/>
            <a:ext cx="152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5D27DC-F3E0-4940-9EA9-E691A4FDD8CD}"/>
              </a:ext>
            </a:extLst>
          </p:cNvPr>
          <p:cNvCxnSpPr>
            <a:cxnSpLocks/>
          </p:cNvCxnSpPr>
          <p:nvPr/>
        </p:nvCxnSpPr>
        <p:spPr>
          <a:xfrm>
            <a:off x="6934200" y="1799778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CFB5C-A471-3E48-856D-5703BCF81660}"/>
              </a:ext>
            </a:extLst>
          </p:cNvPr>
          <p:cNvSpPr txBox="1"/>
          <p:nvPr/>
        </p:nvSpPr>
        <p:spPr>
          <a:xfrm>
            <a:off x="7581900" y="1975909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37205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81200" y="628292"/>
            <a:ext cx="51054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 S-Label                               | TC  |S|  TTL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CD11A44-F7DA-1645-92C6-00ECD805FB51}"/>
              </a:ext>
            </a:extLst>
          </p:cNvPr>
          <p:cNvSpPr/>
          <p:nvPr/>
        </p:nvSpPr>
        <p:spPr>
          <a:xfrm>
            <a:off x="1752599" y="1916446"/>
            <a:ext cx="79999" cy="115070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1D08911-67A8-2F40-95D0-2934B763A950}"/>
              </a:ext>
            </a:extLst>
          </p:cNvPr>
          <p:cNvSpPr/>
          <p:nvPr/>
        </p:nvSpPr>
        <p:spPr>
          <a:xfrm rot="10800000">
            <a:off x="1752600" y="1002047"/>
            <a:ext cx="79997" cy="76199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DF3C-2F04-3B4B-AEDD-606FB134A315}"/>
              </a:ext>
            </a:extLst>
          </p:cNvPr>
          <p:cNvSpPr txBox="1"/>
          <p:nvPr/>
        </p:nvSpPr>
        <p:spPr>
          <a:xfrm>
            <a:off x="776688" y="125368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80CF9-977F-264B-901F-E401541B7254}"/>
              </a:ext>
            </a:extLst>
          </p:cNvPr>
          <p:cNvSpPr txBox="1"/>
          <p:nvPr/>
        </p:nvSpPr>
        <p:spPr>
          <a:xfrm>
            <a:off x="778878" y="2160309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Headers</a:t>
            </a:r>
          </a:p>
          <a:p>
            <a:r>
              <a:rPr lang="en-US" sz="1400" dirty="0"/>
              <a:t>TLVs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F25E1-CF87-E34F-A313-01FD2FC1B5A3}"/>
              </a:ext>
            </a:extLst>
          </p:cNvPr>
          <p:cNvCxnSpPr>
            <a:cxnSpLocks/>
          </p:cNvCxnSpPr>
          <p:nvPr/>
        </p:nvCxnSpPr>
        <p:spPr>
          <a:xfrm>
            <a:off x="852888" y="1840246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4B11-0E3E-B446-A424-E9DDC2F9D46D}"/>
              </a:ext>
            </a:extLst>
          </p:cNvPr>
          <p:cNvSpPr txBox="1"/>
          <p:nvPr/>
        </p:nvSpPr>
        <p:spPr>
          <a:xfrm>
            <a:off x="7084702" y="1161950"/>
            <a:ext cx="16039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Contiguous Label Stack with one Label with EOS Flag set to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7A88B9-B329-D14E-93CB-219AB7A7F04E}"/>
              </a:ext>
            </a:extLst>
          </p:cNvPr>
          <p:cNvCxnSpPr>
            <a:cxnSpLocks/>
          </p:cNvCxnSpPr>
          <p:nvPr/>
        </p:nvCxnSpPr>
        <p:spPr>
          <a:xfrm>
            <a:off x="7010399" y="1831739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1CA0EF-AB7E-B346-862E-75E57479CBFF}"/>
              </a:ext>
            </a:extLst>
          </p:cNvPr>
          <p:cNvSpPr txBox="1"/>
          <p:nvPr/>
        </p:nvSpPr>
        <p:spPr>
          <a:xfrm>
            <a:off x="7084702" y="2018335"/>
            <a:ext cx="1436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CW/G-ACH in TLV format matching the order of its Labels</a:t>
            </a:r>
          </a:p>
        </p:txBody>
      </p:sp>
    </p:spTree>
    <p:extLst>
      <p:ext uri="{BB962C8B-B14F-4D97-AF65-F5344CB8AC3E}">
        <p14:creationId xmlns:p14="http://schemas.microsoft.com/office/powerpoint/2010/main" val="3821633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1"/>
            <a:ext cx="8153400" cy="2514600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New Generic Associated Channel (G-</a:t>
            </a:r>
            <a:r>
              <a:rPr lang="en-CA" sz="1600" dirty="0" err="1"/>
              <a:t>ACh</a:t>
            </a:r>
            <a:r>
              <a:rPr lang="en-CA" sz="1600" dirty="0"/>
              <a:t>) Type (value </a:t>
            </a:r>
            <a:r>
              <a:rPr lang="en-CA" sz="1600" dirty="0">
                <a:solidFill>
                  <a:srgbClr val="0070C0"/>
                </a:solidFill>
              </a:rPr>
              <a:t>TBA3</a:t>
            </a:r>
            <a:r>
              <a:rPr lang="en-CA" sz="16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Protocol value </a:t>
            </a:r>
            <a:r>
              <a:rPr lang="en-CA" sz="1600" i="1" dirty="0"/>
              <a:t>0001b</a:t>
            </a:r>
            <a:r>
              <a:rPr lang="en-CA" sz="16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Note: GAL with G-</a:t>
            </a:r>
            <a:r>
              <a:rPr lang="en-CA" sz="1600" dirty="0" err="1"/>
              <a:t>ACh</a:t>
            </a:r>
            <a:r>
              <a:rPr lang="en-CA" sz="1600" dirty="0"/>
              <a:t> is used for control-channel/OAM packets whereas IOAM Label with G-</a:t>
            </a:r>
            <a:r>
              <a:rPr lang="en-CA" sz="1600" dirty="0" err="1"/>
              <a:t>ACh</a:t>
            </a:r>
            <a:r>
              <a:rPr lang="en-CA" sz="1600" dirty="0"/>
              <a:t> is used for user data packets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Block Number is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6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8"/>
            <a:ext cx="8229600" cy="3665821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Separate Indicator Labels are defined for E2E IOAM (for edge nodes) and </a:t>
            </a:r>
            <a:r>
              <a:rPr lang="en-CA" sz="1600" dirty="0" err="1"/>
              <a:t>HbH</a:t>
            </a:r>
            <a:r>
              <a:rPr lang="en-CA" sz="1600" dirty="0"/>
              <a:t> IOAM (</a:t>
            </a:r>
            <a:r>
              <a:rPr lang="en-CA" sz="1600" i="1" dirty="0"/>
              <a:t>for edge and intermediate nodes</a:t>
            </a:r>
            <a:r>
              <a:rPr lang="en-CA" sz="1600" dirty="0"/>
              <a:t>). </a:t>
            </a:r>
          </a:p>
          <a:p>
            <a:pPr lvl="1"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The E2E IOAM Label allows to bypass IOAM processing on intermediate nodes in case of E2E IOAM.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E2E IOAM, the IOAM Option-Type(s) in the data packets are processed on edge nodes only. The intermediate nodes ignore the IOAM Option-Type(s) carried by the data packets. 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600" dirty="0"/>
              <a:t>In case of </a:t>
            </a:r>
            <a:r>
              <a:rPr lang="en-CA" sz="1600" dirty="0" err="1"/>
              <a:t>HbH</a:t>
            </a:r>
            <a:r>
              <a:rPr lang="en-CA" sz="1600" dirty="0"/>
              <a:t> IOAM, the IOAM Option-Type(s) in the data packets are processed on intermediate and edge nodes.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Edge-2-Edge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7937</TotalTime>
  <Words>3215</Words>
  <Application>Microsoft Macintosh PowerPoint</Application>
  <PresentationFormat>On-screen Show (16:9)</PresentationFormat>
  <Paragraphs>483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Example - SR-MPLS Encapsulation with IOAM Data Fields</vt:lpstr>
      <vt:lpstr>PowerPoint Presentation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Additional G-ACh</vt:lpstr>
      <vt:lpstr>Generic PW Control Word [RFC4385] with IOAM Data Fields</vt:lpstr>
      <vt:lpstr>MPLS Encap with Additional G-ACh [RFC5586] with IOAM Data Fields</vt:lpstr>
      <vt:lpstr>Next Steps</vt:lpstr>
      <vt:lpstr>PowerPoint Presentation</vt:lpstr>
      <vt:lpstr>PowerPoint Presentation</vt:lpstr>
      <vt:lpstr>Example - Generic Delivery Function with IOAM Data Fields</vt:lpstr>
      <vt:lpstr>Example - Generic Delivery Function with IOAM Data Fields and PW</vt:lpstr>
      <vt:lpstr>Example - DetNet Control Word [RFC8964] with IOAM Data Fields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1935</cp:revision>
  <dcterms:created xsi:type="dcterms:W3CDTF">2010-06-30T04:12:48Z</dcterms:created>
  <dcterms:modified xsi:type="dcterms:W3CDTF">2021-02-25T22:42:38Z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