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9" r:id="rId3"/>
    <p:sldId id="315" r:id="rId4"/>
    <p:sldId id="1676" r:id="rId5"/>
    <p:sldId id="1684" r:id="rId6"/>
    <p:sldId id="1671" r:id="rId7"/>
    <p:sldId id="1658" r:id="rId8"/>
    <p:sldId id="1659" r:id="rId9"/>
    <p:sldId id="1682" r:id="rId10"/>
    <p:sldId id="1672" r:id="rId11"/>
    <p:sldId id="1662" r:id="rId12"/>
    <p:sldId id="1681" r:id="rId13"/>
    <p:sldId id="1664" r:id="rId14"/>
    <p:sldId id="1667" r:id="rId15"/>
    <p:sldId id="1683" r:id="rId16"/>
    <p:sldId id="320" r:id="rId17"/>
    <p:sldId id="1680" r:id="rId18"/>
    <p:sldId id="1663" r:id="rId19"/>
    <p:sldId id="1670" r:id="rId20"/>
    <p:sldId id="1688" r:id="rId21"/>
    <p:sldId id="1687" r:id="rId22"/>
    <p:sldId id="1686" r:id="rId23"/>
    <p:sldId id="1702" r:id="rId24"/>
    <p:sldId id="1669" r:id="rId25"/>
    <p:sldId id="1697" r:id="rId26"/>
    <p:sldId id="1690" r:id="rId27"/>
    <p:sldId id="1695" r:id="rId28"/>
    <p:sldId id="1699" r:id="rId2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3061" autoAdjust="0"/>
  </p:normalViewPr>
  <p:slideViewPr>
    <p:cSldViewPr>
      <p:cViewPr varScale="1">
        <p:scale>
          <a:sx n="146" d="100"/>
          <a:sy n="146" d="100"/>
        </p:scale>
        <p:origin x="176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76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12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362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2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68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2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draft-gandhi-mpls-ioam-sr-06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E2E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921187"/>
            <a:ext cx="57531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E2E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MPLS Encapsulation with E2E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458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5576"/>
            <a:ext cx="7924800" cy="3676474"/>
          </a:xfrm>
        </p:spPr>
        <p:txBody>
          <a:bodyPr/>
          <a:lstStyle/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Extension Label (15) and Label assigned by IANA with value </a:t>
            </a:r>
            <a:r>
              <a:rPr lang="en-CA" sz="16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From Extended Special Purpose Labels (</a:t>
            </a:r>
            <a:r>
              <a:rPr lang="en-CA" sz="1600" dirty="0" err="1"/>
              <a:t>eSPL</a:t>
            </a:r>
            <a:r>
              <a:rPr lang="en-CA" sz="1600" dirty="0"/>
              <a:t>) range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Both Labels are carried at the </a:t>
            </a:r>
            <a:r>
              <a:rPr lang="en-CA" sz="1600" b="1" dirty="0"/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Global Label allocated by a controller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The controller provisions the label on encapsulating and decapsulating nodes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b="1" dirty="0"/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IOAM Label allocated by the decapsulating node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Signaling/advertisement extensions needed to convey the label to all encapsulating nodes (out of scope)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b="1" dirty="0"/>
              <a:t>bottom</a:t>
            </a:r>
            <a:r>
              <a:rPr lang="en-CA" sz="16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629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671263"/>
              </p:ext>
            </p:extLst>
          </p:nvPr>
        </p:nvGraphicFramePr>
        <p:xfrm>
          <a:off x="609600" y="914399"/>
          <a:ext cx="7772400" cy="21206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04474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804474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163452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</a:t>
                      </a:r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Global Label,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68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38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For example SFC: https://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  <a:p>
            <a:pPr marL="457200" lvl="1" indent="0">
              <a:buNone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695700"/>
          </a:xfrm>
        </p:spPr>
        <p:txBody>
          <a:bodyPr/>
          <a:lstStyle/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E2E IOAM includes IOAM processing on encapsulating and decapsulating nodes.</a:t>
            </a:r>
            <a:r>
              <a:rPr lang="en-CA" sz="1400" b="1" dirty="0"/>
              <a:t> </a:t>
            </a:r>
          </a:p>
          <a:p>
            <a:pPr marL="857250" lvl="1" indent="-457200">
              <a:lnSpc>
                <a:spcPts val="2040"/>
              </a:lnSpc>
              <a:spcBef>
                <a:spcPts val="600"/>
              </a:spcBef>
            </a:pPr>
            <a:r>
              <a:rPr lang="en-CA" sz="1400" dirty="0"/>
              <a:t>Only E2E Option-Type is carried in the IOAM data field.</a:t>
            </a:r>
          </a:p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intermediate (intermediate) nodes do not process IOAM data.</a:t>
            </a:r>
          </a:p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“punts the timestamped copy” of the data packet including IOAM data field(s). </a:t>
            </a:r>
          </a:p>
          <a:p>
            <a:pPr marL="685800" lvl="1">
              <a:lnSpc>
                <a:spcPts val="2040"/>
              </a:lnSpc>
              <a:spcBef>
                <a:spcPts val="600"/>
              </a:spcBef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685800" lvl="1">
              <a:lnSpc>
                <a:spcPts val="2040"/>
              </a:lnSpc>
              <a:spcBef>
                <a:spcPts val="600"/>
              </a:spcBef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SR-MPLS Encapsulation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Extension Label (15)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b="1" dirty="0">
                <a:latin typeface="Courier" pitchFamily="2" charset="0"/>
              </a:rPr>
              <a:t>E2E IOAM Indicator Label TBA1         </a:t>
            </a:r>
            <a:r>
              <a:rPr lang="en-CA" sz="800" dirty="0">
                <a:latin typeface="Courier" pitchFamily="2" charset="0"/>
              </a:rPr>
              <a:t>| TC  |1|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(Type TBA3)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    </a:t>
            </a:r>
          </a:p>
          <a:p>
            <a:r>
              <a:rPr lang="en-CA" sz="800" dirty="0">
                <a:latin typeface="Courier" pitchFamily="2" charset="0"/>
              </a:rPr>
              <a:t>      Figure: Example SR-MPLS Encapsulation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607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HbH</a:t>
            </a: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701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22088"/>
            <a:ext cx="8001000" cy="3689372"/>
          </a:xfrm>
        </p:spPr>
        <p:txBody>
          <a:bodyPr/>
          <a:lstStyle/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Extension Label (15) and Label assigned by IANA with value </a:t>
            </a:r>
            <a:r>
              <a:rPr lang="en-CA" sz="1400" dirty="0">
                <a:solidFill>
                  <a:srgbClr val="0070C0"/>
                </a:solidFill>
              </a:rPr>
              <a:t>TBA2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From Extended Special Purpose Labels (</a:t>
            </a:r>
            <a:r>
              <a:rPr lang="en-CA" sz="1400" dirty="0" err="1"/>
              <a:t>eSPL</a:t>
            </a:r>
            <a:r>
              <a:rPr lang="en-CA" sz="1400" dirty="0"/>
              <a:t>) range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Both Labels are carried at the </a:t>
            </a:r>
            <a:r>
              <a:rPr lang="en-CA" sz="1400" b="1" dirty="0"/>
              <a:t>bottom</a:t>
            </a:r>
            <a:r>
              <a:rPr lang="en-CA" sz="1400" dirty="0"/>
              <a:t> of the label stack (as top label can break heterogenous network)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Global Label allocated by a controller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The controller provisions the label on encapsulating, intermediate and decapsulating nodes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The Label is carried at the </a:t>
            </a:r>
            <a:r>
              <a:rPr lang="en-CA" sz="1400" b="1" dirty="0"/>
              <a:t>bottom</a:t>
            </a:r>
            <a:r>
              <a:rPr lang="en-CA" sz="1400" dirty="0"/>
              <a:t> of the label stack (as top label can break heterogenous network)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IOAM Label allocated by the intermediate and decapsulating nodes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Signaling/advertisement extensions needed to convey the label to all encapsulating nodes (out of scope)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The Label is carried at the </a:t>
            </a:r>
            <a:r>
              <a:rPr lang="en-CA" sz="1400" b="1" dirty="0"/>
              <a:t>top</a:t>
            </a:r>
            <a:r>
              <a:rPr lang="en-CA" sz="14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541956"/>
              </p:ext>
            </p:extLst>
          </p:nvPr>
        </p:nvGraphicFramePr>
        <p:xfrm>
          <a:off x="457200" y="759462"/>
          <a:ext cx="8305800" cy="255558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6692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Local Labels  with and without IOAM Enabled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381002" y="3462673"/>
            <a:ext cx="8305798" cy="113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kern="0" dirty="0"/>
              <a:t>Intermediate node may have a limit on how many labels it can scan. 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However, with any indicator scheme, the node will have to look past EOS into the packet to find the IOAM data that needs to be processed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49"/>
            <a:ext cx="8229600" cy="3750221"/>
          </a:xfrm>
        </p:spPr>
        <p:txBody>
          <a:bodyPr/>
          <a:lstStyle/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 err="1"/>
              <a:t>HbH</a:t>
            </a:r>
            <a:r>
              <a:rPr lang="en-CA" sz="1400" dirty="0"/>
              <a:t> IOAM includes IOAM processing on encapsulating, intermediate and decapsulating nodes. 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Pre-allocated, Incremental, Proof of Transit and E2E Option-Types are carried in the IOAM data field(s).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encapsulation.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intermediate nodes process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 the data packet including updated IOAM data field(s). 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19100" y="177165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Encapsulation for IOAM Data Fields with Control Word and Another G-</a:t>
            </a:r>
            <a:r>
              <a:rPr lang="en-US" altLang="zh-CN" sz="36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ACh</a:t>
            </a:r>
            <a:endParaRPr lang="en-US" altLang="zh-CN" sz="3600" kern="0" dirty="0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Discussions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Fields with Control Word and Additional G-</a:t>
            </a:r>
            <a:r>
              <a:rPr lang="en-US" sz="28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79885"/>
            <a:ext cx="7924800" cy="3581399"/>
          </a:xfrm>
        </p:spPr>
        <p:txBody>
          <a:bodyPr/>
          <a:lstStyle/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IOAM Data Fields, including IOAM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header are added in the MPLS </a:t>
            </a:r>
            <a:r>
              <a:rPr lang="en-CA" sz="1600" dirty="0"/>
              <a:t>encapsulation after the MPLS header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The Control Word or additional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MUST be added after the IOAM Data Fields in the packet.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This allows the intermediate nodes to easily access the </a:t>
            </a:r>
            <a:r>
              <a:rPr lang="en-CA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 IOAM data field(s) after the MPLS header.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The decapsulating node can remove the MPLS </a:t>
            </a:r>
            <a:r>
              <a:rPr lang="en-CA" sz="1600" dirty="0"/>
              <a:t>encapsulation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including the IOAM Data Fields and then process the Control Word or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following it.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IOAM HDR Length 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allows to locate the Control Word and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after the IOAM Data Fields.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542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80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PW Control Word [RFC4385]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905000" y="795941"/>
            <a:ext cx="510540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 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E2E IOAM Indicator Label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Figure: Example Generic PW Control Word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5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606"/>
            <a:ext cx="9144000" cy="599270"/>
          </a:xfrm>
        </p:spPr>
        <p:txBody>
          <a:bodyPr/>
          <a:lstStyle/>
          <a:p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</a:t>
            </a:r>
            <a:r>
              <a:rPr lang="en-CA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Additional G-</a:t>
            </a:r>
            <a:r>
              <a:rPr lang="en-CA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[RFC5586] with IOAM Data Fields</a:t>
            </a:r>
            <a:endParaRPr lang="en-US" sz="24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709737" y="812304"/>
            <a:ext cx="5605463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E2E IOAM Indicator Label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1|Version| Reserved      | Channel Type 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Example MPLS Encapsulation with Additional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0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376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6240" y="2114550"/>
            <a:ext cx="83058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Example MPLS Encapsulations for IOAM Data Fields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780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81200" y="628292"/>
            <a:ext cx="51054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 S-Label                               | TC  |S|  TTL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Figure: Example MPLS Encapsulation with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306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Delivery Function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438400" y="713601"/>
            <a:ext cx="5715000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GDH Label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6C24A-B63C-7045-B4DF-BFCC4C5A3608}"/>
              </a:ext>
            </a:extLst>
          </p:cNvPr>
          <p:cNvSpPr/>
          <p:nvPr/>
        </p:nvSpPr>
        <p:spPr>
          <a:xfrm>
            <a:off x="-19050" y="4073717"/>
            <a:ext cx="2476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</p:spTree>
    <p:extLst>
      <p:ext uri="{BB962C8B-B14F-4D97-AF65-F5344CB8AC3E}">
        <p14:creationId xmlns:p14="http://schemas.microsoft.com/office/powerpoint/2010/main" val="2472066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51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3356"/>
            <a:ext cx="80772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IOAM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 (that includes E2E)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5349"/>
            <a:ext cx="80772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Addressed MPLS-RT expert review comments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IOAM G-</a:t>
            </a:r>
            <a:r>
              <a:rPr lang="en-US" sz="1600" dirty="0" err="1"/>
              <a:t>ACh</a:t>
            </a:r>
            <a:r>
              <a:rPr lang="en-US" sz="1600" dirty="0"/>
              <a:t> header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Elaborate the IOAM procedures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Clarified E2E and </a:t>
            </a:r>
            <a:r>
              <a:rPr lang="en-US" sz="1600" dirty="0" err="1"/>
              <a:t>HbH</a:t>
            </a:r>
            <a:r>
              <a:rPr lang="en-US" sz="1600" dirty="0"/>
              <a:t> Indicator Labels usage for different IOAM Option-Types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multiple G-</a:t>
            </a:r>
            <a:r>
              <a:rPr lang="en-US" sz="1600" dirty="0" err="1"/>
              <a:t>ACh</a:t>
            </a:r>
            <a:r>
              <a:rPr lang="en-US" sz="1600" dirty="0"/>
              <a:t> / Control Word handling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Editorial changes (e.g., cleanup SR text)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Discuss multiple G-</a:t>
            </a:r>
            <a:r>
              <a:rPr lang="en-US" sz="1600" dirty="0" err="1"/>
              <a:t>ACh</a:t>
            </a:r>
            <a:r>
              <a:rPr lang="en-US" sz="1600" dirty="0"/>
              <a:t> / Control Word headers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39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Extensions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6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96218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  Figure: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for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1"/>
            <a:ext cx="8153400" cy="2514600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New Generic Associated Channel (G-</a:t>
            </a:r>
            <a:r>
              <a:rPr lang="en-CA" sz="1600" dirty="0" err="1"/>
              <a:t>ACh</a:t>
            </a:r>
            <a:r>
              <a:rPr lang="en-CA" sz="1600" dirty="0"/>
              <a:t>) Type (value </a:t>
            </a:r>
            <a:r>
              <a:rPr lang="en-CA" sz="1600" dirty="0">
                <a:solidFill>
                  <a:srgbClr val="0070C0"/>
                </a:solidFill>
              </a:rPr>
              <a:t>TBA3</a:t>
            </a:r>
            <a:r>
              <a:rPr lang="en-CA" sz="16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Protocol value </a:t>
            </a:r>
            <a:r>
              <a:rPr lang="en-CA" sz="1600" i="1" dirty="0"/>
              <a:t>0001b</a:t>
            </a:r>
            <a:r>
              <a:rPr lang="en-CA" sz="16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Note: GAL with G-</a:t>
            </a:r>
            <a:r>
              <a:rPr lang="en-CA" sz="1600" dirty="0" err="1"/>
              <a:t>ACh</a:t>
            </a:r>
            <a:r>
              <a:rPr lang="en-CA" sz="1600" dirty="0"/>
              <a:t> is used for control-channel/OAM packets whereas IOAM Label with G-</a:t>
            </a:r>
            <a:r>
              <a:rPr lang="en-CA" sz="1600" dirty="0" err="1"/>
              <a:t>ACh</a:t>
            </a:r>
            <a:r>
              <a:rPr lang="en-CA" sz="1600" dirty="0"/>
              <a:t> is used for user data packets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Block Number is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0DEE-E361-1046-85F0-03B8346DB4B8}"/>
              </a:ext>
            </a:extLst>
          </p:cNvPr>
          <p:cNvSpPr/>
          <p:nvPr/>
        </p:nvSpPr>
        <p:spPr>
          <a:xfrm>
            <a:off x="571500" y="4278775"/>
            <a:ext cx="800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www.iana.org</a:t>
            </a:r>
            <a:r>
              <a:rPr lang="en-US" sz="1400" dirty="0"/>
              <a:t>/assignments/g-ach-parameters/</a:t>
            </a:r>
            <a:r>
              <a:rPr lang="en-US" sz="1400" dirty="0" err="1"/>
              <a:t>g-ach-parameters.xhtml#mpls-g-ach-types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48" y="887128"/>
            <a:ext cx="8229600" cy="3665821"/>
          </a:xfrm>
        </p:spPr>
        <p:txBody>
          <a:bodyPr/>
          <a:lstStyle/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“IOAM Indicator Label” is used to indicate the presence of the IOAM data fields after EOS in the MPLS Encapsulation. 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Separate Indicator Labels are defined for E2E IOAM (for edge nodes) and </a:t>
            </a:r>
            <a:r>
              <a:rPr lang="en-CA" sz="1600" dirty="0" err="1"/>
              <a:t>HbH</a:t>
            </a:r>
            <a:r>
              <a:rPr lang="en-CA" sz="1600" dirty="0"/>
              <a:t> IOAM (</a:t>
            </a:r>
            <a:r>
              <a:rPr lang="en-CA" sz="1600" i="1" dirty="0"/>
              <a:t>for edge and intermediate nodes</a:t>
            </a:r>
            <a:r>
              <a:rPr lang="en-CA" sz="1600" dirty="0"/>
              <a:t>). </a:t>
            </a:r>
          </a:p>
          <a:p>
            <a:pPr lvl="1"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The E2E IOAM Label allows to bypass IOAM processing on intermediate nodes in case of E2E IOAM.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In case of E2E IOAM, the IOAM Option-Type(s) in the data packets are processed on edge nodes only. The intermediate nodes ignore the IOAM Option-Type(s) carried by the data packets. 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In case of </a:t>
            </a:r>
            <a:r>
              <a:rPr lang="en-CA" sz="1600" dirty="0" err="1"/>
              <a:t>HbH</a:t>
            </a:r>
            <a:r>
              <a:rPr lang="en-CA" sz="1600" dirty="0"/>
              <a:t> IOAM, the IOAM Option-Type(s) in the data packets are processed on intermediate and edge nodes.</a:t>
            </a:r>
            <a:endParaRPr lang="en-CA" sz="1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E2E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4898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7884</TotalTime>
  <Words>2772</Words>
  <Application>Microsoft Macintosh PowerPoint</Application>
  <PresentationFormat>On-screen Show (16:9)</PresentationFormat>
  <Paragraphs>415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Updates Since Version-04</vt:lpstr>
      <vt:lpstr>PowerPoint Presentation</vt:lpstr>
      <vt:lpstr>IOAM G-ACh for IOAM Data Fields</vt:lpstr>
      <vt:lpstr>IOAM G-ACh Header</vt:lpstr>
      <vt:lpstr>IOAM Indicator Labels</vt:lpstr>
      <vt:lpstr>PowerPoint Presentation</vt:lpstr>
      <vt:lpstr>MPLS Encapsulation with E2E IOAM Data Fields</vt:lpstr>
      <vt:lpstr>E2E IOAM Indicator Label Allocation Methods</vt:lpstr>
      <vt:lpstr>E2E IOAM Indicator Label - Comparisons</vt:lpstr>
      <vt:lpstr>E2E IOAM Procedure</vt:lpstr>
      <vt:lpstr>Example - SR-MPLS Encapsulation with IOAM Data Fields</vt:lpstr>
      <vt:lpstr>PowerPoint Presentation</vt:lpstr>
      <vt:lpstr>HbH IOAM Indicator Label Allocation Methods</vt:lpstr>
      <vt:lpstr>HbH IOAM Indicator Label - Comparisons</vt:lpstr>
      <vt:lpstr>HbH IOAM Procedure</vt:lpstr>
      <vt:lpstr>PowerPoint Presentation</vt:lpstr>
      <vt:lpstr>IOAM Data Fields with Control Word and Additional G-ACh</vt:lpstr>
      <vt:lpstr>Generic PW Control Word [RFC4385] with IOAM Data Fields</vt:lpstr>
      <vt:lpstr>MPLS Encap with Additional G-ACh [RFC5586] with IOAM Data Fields</vt:lpstr>
      <vt:lpstr>Next Steps</vt:lpstr>
      <vt:lpstr>PowerPoint Presentation</vt:lpstr>
      <vt:lpstr>PowerPoint Presentation</vt:lpstr>
      <vt:lpstr>Example - DetNet Control Word [RFC8964] with IOAM Data Fields </vt:lpstr>
      <vt:lpstr>Example - Generic Delivery Function Encap with IOAM Data Fields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1899</cp:revision>
  <dcterms:created xsi:type="dcterms:W3CDTF">2010-06-30T04:12:48Z</dcterms:created>
  <dcterms:modified xsi:type="dcterms:W3CDTF">2021-02-24T22:11:54Z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