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1661" r:id="rId2"/>
    <p:sldId id="1662" r:id="rId3"/>
    <p:sldId id="1663" r:id="rId4"/>
    <p:sldId id="1676" r:id="rId5"/>
    <p:sldId id="1668" r:id="rId6"/>
    <p:sldId id="1669" r:id="rId7"/>
    <p:sldId id="1675" r:id="rId8"/>
    <p:sldId id="1673" r:id="rId9"/>
    <p:sldId id="1674" r:id="rId10"/>
    <p:sldId id="1670" r:id="rId11"/>
    <p:sldId id="1671" r:id="rId12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48"/>
    <p:restoredTop sz="93083" autoAdjust="0"/>
  </p:normalViewPr>
  <p:slideViewPr>
    <p:cSldViewPr>
      <p:cViewPr varScale="1">
        <p:scale>
          <a:sx n="141" d="100"/>
          <a:sy n="141" d="100"/>
        </p:scale>
        <p:origin x="184" y="11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2/10/21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5459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483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270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Simple TWAMP (STAMP) Extensions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05807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draft-gandhi-ippm-stamp-srpm-02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742011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002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1639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823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 of Extensions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Requirements, Goals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49625"/>
            <a:ext cx="8077200" cy="3581399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In-band Performance Measurement for links and SR paths</a:t>
            </a:r>
          </a:p>
          <a:p>
            <a:pPr marL="0" indent="0">
              <a:buNone/>
            </a:pPr>
            <a:r>
              <a:rPr lang="en-US" sz="1600" dirty="0"/>
              <a:t>Goals: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Avoid provisioning and maintaining test sessions on Session-Reflector - stateless mode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Avoid control protocol for signaling dynamic parameters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High scale for number of test sessions and faster detection interval</a:t>
            </a:r>
          </a:p>
          <a:p>
            <a:pPr lvl="2">
              <a:buFont typeface="Wingdings" charset="2"/>
              <a:buChar char="§"/>
            </a:pPr>
            <a:r>
              <a:rPr lang="en-US" sz="1600" dirty="0"/>
              <a:t>Support hardware implementation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STAMP [</a:t>
            </a:r>
            <a:r>
              <a:rPr lang="en-CA" sz="1600" dirty="0"/>
              <a:t>RFC 8762</a:t>
            </a:r>
            <a:r>
              <a:rPr lang="en-US" sz="1600" dirty="0"/>
              <a:t>]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STAMP Extensions [</a:t>
            </a:r>
            <a:r>
              <a:rPr lang="en-CA" sz="1600" dirty="0"/>
              <a:t>RFC 8972]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Version-00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47750"/>
            <a:ext cx="8001000" cy="3428999"/>
          </a:xfrm>
        </p:spPr>
        <p:txBody>
          <a:bodyPr/>
          <a:lstStyle/>
          <a:p>
            <a:pPr marL="0" indent="0">
              <a:lnSpc>
                <a:spcPts val="216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Updates:</a:t>
            </a:r>
          </a:p>
          <a:p>
            <a:pPr lvl="1">
              <a:lnSpc>
                <a:spcPts val="216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800" dirty="0"/>
              <a:t>STAMP Extensions for SR was moved from </a:t>
            </a:r>
            <a:r>
              <a:rPr lang="en-US" sz="1800" dirty="0">
                <a:solidFill>
                  <a:srgbClr val="0070C0"/>
                </a:solidFill>
              </a:rPr>
              <a:t>draft-</a:t>
            </a:r>
            <a:r>
              <a:rPr lang="en-US" sz="1800" dirty="0" err="1">
                <a:solidFill>
                  <a:srgbClr val="0070C0"/>
                </a:solidFill>
              </a:rPr>
              <a:t>gandhi</a:t>
            </a:r>
            <a:r>
              <a:rPr lang="en-US" sz="1800" dirty="0">
                <a:solidFill>
                  <a:srgbClr val="0070C0"/>
                </a:solidFill>
              </a:rPr>
              <a:t>-spring-stamp-</a:t>
            </a:r>
            <a:r>
              <a:rPr lang="en-US" sz="1800" dirty="0" err="1">
                <a:solidFill>
                  <a:srgbClr val="0070C0"/>
                </a:solidFill>
              </a:rPr>
              <a:t>srpm</a:t>
            </a:r>
            <a:endParaRPr lang="en-US" sz="1800" dirty="0">
              <a:solidFill>
                <a:srgbClr val="0070C0"/>
              </a:solidFill>
            </a:endParaRPr>
          </a:p>
          <a:p>
            <a:pPr lvl="1">
              <a:lnSpc>
                <a:spcPts val="216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800" dirty="0"/>
              <a:t>Replaced TWAMP Light draft with STAMP draft</a:t>
            </a:r>
          </a:p>
          <a:p>
            <a:pPr lvl="1">
              <a:lnSpc>
                <a:spcPts val="216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800" dirty="0"/>
              <a:t>Updated terminology to align with STAMP</a:t>
            </a:r>
          </a:p>
          <a:p>
            <a:pPr lvl="1">
              <a:lnSpc>
                <a:spcPts val="216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800" dirty="0"/>
              <a:t>Removed STAMP direct measurement stand-alone messages</a:t>
            </a:r>
          </a:p>
          <a:p>
            <a:pPr lvl="1">
              <a:lnSpc>
                <a:spcPts val="216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800" dirty="0"/>
              <a:t>Moved Control Code to Return Path TLV</a:t>
            </a:r>
          </a:p>
          <a:p>
            <a:pPr lvl="1">
              <a:lnSpc>
                <a:spcPts val="216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800" dirty="0"/>
              <a:t>Various editorial changes to address review comments</a:t>
            </a:r>
          </a:p>
          <a:p>
            <a:pPr marL="0" lvl="1" indent="0">
              <a:lnSpc>
                <a:spcPts val="216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Open Items:</a:t>
            </a:r>
          </a:p>
          <a:p>
            <a:pPr marL="742950" lvl="2" indent="-342900">
              <a:lnSpc>
                <a:spcPts val="216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1800" dirty="0"/>
              <a:t>None</a:t>
            </a:r>
          </a:p>
          <a:p>
            <a:pPr>
              <a:lnSpc>
                <a:spcPts val="2160"/>
              </a:lnSpc>
              <a:spcBef>
                <a:spcPts val="600"/>
              </a:spcBef>
              <a:spcAft>
                <a:spcPts val="0"/>
              </a:spcAft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46287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0187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Destination Node Address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223657" y="1712824"/>
            <a:ext cx="4648200" cy="16158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|STAMP TLV Flags|  Type = TBA1  |     Length           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|     Reserved                  |        Address Family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.                           Address                             .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            Figure: Destination Node Address TLV Format </a:t>
            </a:r>
            <a:endParaRPr lang="en-US" sz="9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4B8E2-831D-5C4C-9AA6-259F0AB5BE90}"/>
              </a:ext>
            </a:extLst>
          </p:cNvPr>
          <p:cNvSpPr/>
          <p:nvPr/>
        </p:nvSpPr>
        <p:spPr>
          <a:xfrm>
            <a:off x="272143" y="916328"/>
            <a:ext cx="3924300" cy="3310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Destination Node Address TLV (value TBA1):</a:t>
            </a:r>
          </a:p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Indicates the address of the intended destination of the Session-Sender test packet.  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The Session-Reflector that supports this TLV, </a:t>
            </a: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MUST NOT </a:t>
            </a: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send reply if it is not the intended destination of the Session-Sender test packet.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Useful when test packet is sent with 127/8 destination address (e.g. sweeping ECMP paths).</a:t>
            </a:r>
          </a:p>
        </p:txBody>
      </p:sp>
    </p:spTree>
    <p:extLst>
      <p:ext uri="{BB962C8B-B14F-4D97-AF65-F5344CB8AC3E}">
        <p14:creationId xmlns:p14="http://schemas.microsoft.com/office/powerpoint/2010/main" val="762066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8968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Return Path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343400" y="837063"/>
            <a:ext cx="4419600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|STAMP TLV Flags|  Type = TBA2  |     Length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Return Path Sub-TLVs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           Figure: Return Path TLV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AC919A-376F-2044-ADF3-0CCFB1FD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819150"/>
            <a:ext cx="3962400" cy="3986212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CA" sz="1200" b="1" dirty="0"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Return Path TLV (value TBA2) to carry one Sub-TLV for return path:</a:t>
            </a:r>
            <a:endParaRPr lang="en-CA" sz="1200" b="1" dirty="0"/>
          </a:p>
          <a:p>
            <a:pPr marL="0" indent="0">
              <a:spcBef>
                <a:spcPts val="600"/>
              </a:spcBef>
              <a:buNone/>
            </a:pPr>
            <a:r>
              <a:rPr lang="en-CA" sz="1200" dirty="0"/>
              <a:t>Sub-TLVs Types:</a:t>
            </a:r>
          </a:p>
          <a:p>
            <a:pPr>
              <a:spcBef>
                <a:spcPts val="600"/>
              </a:spcBef>
            </a:pPr>
            <a:r>
              <a:rPr lang="en-CA" sz="1200" dirty="0"/>
              <a:t>Type (value 1): Return Path Control Code. Reply test packet based on the control code flags.</a:t>
            </a:r>
          </a:p>
          <a:p>
            <a:pPr lvl="1"/>
            <a:r>
              <a:rPr lang="en-US" sz="12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No Reply Requested.</a:t>
            </a:r>
          </a:p>
          <a:p>
            <a:pPr lvl="1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0x1: In-band Reply Requested.  </a:t>
            </a:r>
            <a:endParaRPr lang="en-CA" sz="1200" dirty="0"/>
          </a:p>
          <a:p>
            <a:pPr>
              <a:spcBef>
                <a:spcPts val="600"/>
              </a:spcBef>
            </a:pPr>
            <a:r>
              <a:rPr lang="en-CA" sz="1200" dirty="0"/>
              <a:t>Type (value 2): Return Address. Destination address for the reply; different than the Source Address in the Session-Sender test packet</a:t>
            </a:r>
          </a:p>
          <a:p>
            <a:pPr>
              <a:spcBef>
                <a:spcPts val="600"/>
              </a:spcBef>
            </a:pPr>
            <a:r>
              <a:rPr lang="en-CA" sz="1200" dirty="0"/>
              <a:t>Type (value 3): SR-MPLS Label Stack of the Return SR Path</a:t>
            </a:r>
          </a:p>
          <a:p>
            <a:pPr>
              <a:spcBef>
                <a:spcPts val="600"/>
              </a:spcBef>
            </a:pPr>
            <a:r>
              <a:rPr lang="en-CA" sz="1200" dirty="0"/>
              <a:t>Type (value 4): SR-MPLS Binding SID [draft-</a:t>
            </a:r>
            <a:r>
              <a:rPr lang="en-CA" sz="1200" dirty="0" err="1"/>
              <a:t>ietf</a:t>
            </a:r>
            <a:r>
              <a:rPr lang="en-CA" sz="1200" dirty="0"/>
              <a:t>-</a:t>
            </a:r>
            <a:r>
              <a:rPr lang="en-CA" sz="1200" dirty="0" err="1"/>
              <a:t>pce</a:t>
            </a:r>
            <a:r>
              <a:rPr lang="en-CA" sz="1200" dirty="0"/>
              <a:t>-binding-label-</a:t>
            </a:r>
            <a:r>
              <a:rPr lang="en-CA" sz="1200" dirty="0" err="1"/>
              <a:t>sid</a:t>
            </a:r>
            <a:r>
              <a:rPr lang="en-CA" sz="1200" dirty="0"/>
              <a:t>] of the Return SR Policy</a:t>
            </a:r>
          </a:p>
          <a:p>
            <a:pPr>
              <a:spcBef>
                <a:spcPts val="600"/>
              </a:spcBef>
            </a:pPr>
            <a:r>
              <a:rPr lang="en-CA" sz="1200" dirty="0"/>
              <a:t>Type (value 5): SRv6 Segment List of the Return SR Path</a:t>
            </a:r>
          </a:p>
          <a:p>
            <a:pPr>
              <a:spcBef>
                <a:spcPts val="600"/>
              </a:spcBef>
            </a:pPr>
            <a:r>
              <a:rPr lang="en-CA" sz="1200" dirty="0"/>
              <a:t>Type (value 6): SRv6 Binding SID [draft-</a:t>
            </a:r>
            <a:r>
              <a:rPr lang="en-CA" sz="1200" dirty="0" err="1"/>
              <a:t>ietf</a:t>
            </a:r>
            <a:r>
              <a:rPr lang="en-CA" sz="1200" dirty="0"/>
              <a:t>-</a:t>
            </a:r>
            <a:r>
              <a:rPr lang="en-CA" sz="1200" dirty="0" err="1"/>
              <a:t>pce</a:t>
            </a:r>
            <a:r>
              <a:rPr lang="en-CA" sz="1200" dirty="0"/>
              <a:t>-binding-label-</a:t>
            </a:r>
            <a:r>
              <a:rPr lang="en-CA" sz="1200" dirty="0" err="1"/>
              <a:t>sid</a:t>
            </a:r>
            <a:r>
              <a:rPr lang="en-CA" sz="1200" dirty="0"/>
              <a:t>] of the Return SR Policy</a:t>
            </a:r>
            <a:endParaRPr lang="en-US" sz="1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4D7E52-9ADA-114D-877F-E1C7CA482275}"/>
              </a:ext>
            </a:extLst>
          </p:cNvPr>
          <p:cNvSpPr/>
          <p:nvPr/>
        </p:nvSpPr>
        <p:spPr>
          <a:xfrm>
            <a:off x="4343400" y="2385355"/>
            <a:ext cx="4419600" cy="21852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|STAMP TLV Flags|  Type         |     Length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Segment(1)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Segment(n)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Figure: Segment List Sub-TLV in Return Path TLV</a:t>
            </a:r>
            <a:endParaRPr lang="en-US" sz="800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098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D926-6462-6147-8D6F-5C80A37C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68" y="21550"/>
            <a:ext cx="9062545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 Path Control Code Sub-TLV - Usage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7578-5975-5644-B374-459176F9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89870"/>
            <a:ext cx="8229600" cy="3723638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600" dirty="0"/>
              <a:t>In-band Reply Requested: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For link delay measurement</a:t>
            </a:r>
          </a:p>
          <a:p>
            <a:pPr lvl="2">
              <a:spcBef>
                <a:spcPts val="600"/>
              </a:spcBef>
            </a:pPr>
            <a:r>
              <a:rPr lang="en-US" sz="1600" dirty="0"/>
              <a:t>Session-Reflector sends test packet in-band on the same incoming link in the reverse direction</a:t>
            </a:r>
          </a:p>
          <a:p>
            <a:pPr lvl="2">
              <a:spcBef>
                <a:spcPts val="600"/>
              </a:spcBef>
            </a:pPr>
            <a:r>
              <a:rPr lang="en-US" sz="1600" dirty="0"/>
              <a:t>Link can be Virtual, LAG or LAG member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Avoid maintaining each test session (session id, source-address) on Session-Reflector</a:t>
            </a:r>
          </a:p>
          <a:p>
            <a:pPr lvl="2">
              <a:spcBef>
                <a:spcPts val="600"/>
              </a:spcBef>
            </a:pPr>
            <a:r>
              <a:rPr lang="en-US" sz="1600" dirty="0"/>
              <a:t>Stateless mode of STAMP Session-Reflector as defined in RFC 8762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No Reply Requested:</a:t>
            </a:r>
          </a:p>
          <a:p>
            <a:pPr lvl="1">
              <a:spcBef>
                <a:spcPts val="600"/>
              </a:spcBef>
            </a:pPr>
            <a:r>
              <a:rPr lang="en-CA" sz="1600" dirty="0"/>
              <a:t>The Session-Reflector does not transmit test packet back to the Session-Sender and terminates the test packet</a:t>
            </a:r>
          </a:p>
          <a:p>
            <a:pPr lvl="1">
              <a:spcBef>
                <a:spcPts val="600"/>
              </a:spcBef>
            </a:pPr>
            <a:r>
              <a:rPr lang="en-CA" sz="1600" dirty="0">
                <a:solidFill>
                  <a:srgbClr val="7030A0"/>
                </a:solidFill>
              </a:rPr>
              <a:t>Optionally, the Session-Reflector can send the performance metrics via streaming telemetry using the information from the received test packet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2B1FC-C461-8C49-AF5F-4F33A15B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4415C-5D53-634A-99AA-27A073C5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5505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D926-6462-6147-8D6F-5C80A37C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4" y="103031"/>
            <a:ext cx="9062545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 Address Sub-TLV - Usage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7578-5975-5644-B374-459176F9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123950"/>
            <a:ext cx="8077200" cy="3025101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CA" sz="2000" dirty="0"/>
              <a:t>The STAMP reply test packet may be transmitted to a different node than the Session-Sender </a:t>
            </a:r>
          </a:p>
          <a:p>
            <a:pPr lvl="1">
              <a:spcBef>
                <a:spcPts val="600"/>
              </a:spcBef>
            </a:pPr>
            <a:r>
              <a:rPr lang="en-CA" sz="2000" dirty="0">
                <a:solidFill>
                  <a:srgbClr val="7030A0"/>
                </a:solidFill>
              </a:rPr>
              <a:t>E.g. to a controller for telemetry use-cases</a:t>
            </a:r>
          </a:p>
          <a:p>
            <a:pPr>
              <a:spcBef>
                <a:spcPts val="600"/>
              </a:spcBef>
            </a:pPr>
            <a:r>
              <a:rPr lang="en-CA" sz="2000" dirty="0"/>
              <a:t>For this, the Session-Sender can specify in the test packet the receiving destination address for the Session-Reflector reply test packet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2B1FC-C461-8C49-AF5F-4F33A15B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4415C-5D53-634A-99AA-27A073C5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8857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D926-6462-6147-8D6F-5C80A37C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02393"/>
            <a:ext cx="8610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 Path Segment List Sub-TLVs - Usage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7578-5975-5644-B374-459176F9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47750"/>
            <a:ext cx="8077200" cy="3230165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600" dirty="0"/>
              <a:t>For SR path, reply test packet may need to be sent in-band on a specific return SR path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For bidirectional SR path - dynamically computed forward and reverse paths using CSPF by the head-end node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Path can change often based on topology change, link/node failure in the network, etc.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No signaling in SR (PCE can be used)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Avoid signaling and maintaining dynamic state on Session-Reflector for the return path for each test session (each session-id, source-address) 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Order of 10K SR Policy (that can have active and standby candidate-path and each can have multiple segment-lists)</a:t>
            </a:r>
          </a:p>
          <a:p>
            <a:pPr>
              <a:spcBef>
                <a:spcPts val="600"/>
              </a:spcBef>
            </a:pP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2B1FC-C461-8C49-AF5F-4F33A15B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4415C-5D53-634A-99AA-27A073C5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3734134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7762</TotalTime>
  <Words>972</Words>
  <Application>Microsoft Macintosh PowerPoint</Application>
  <PresentationFormat>On-screen Show (16:9)</PresentationFormat>
  <Paragraphs>140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Courier</vt:lpstr>
      <vt:lpstr>Wingdings</vt:lpstr>
      <vt:lpstr>Default Design</vt:lpstr>
      <vt:lpstr>Simple TWAMP (STAMP) Extensions for Segment Routing Networks</vt:lpstr>
      <vt:lpstr>Agenda</vt:lpstr>
      <vt:lpstr>Requirements, Goals and Scope</vt:lpstr>
      <vt:lpstr>Updates Since Version-00</vt:lpstr>
      <vt:lpstr>STAMP Destination Node Address TLV</vt:lpstr>
      <vt:lpstr>STAMP Return Path TLV</vt:lpstr>
      <vt:lpstr>Return Path Control Code Sub-TLV - Usage</vt:lpstr>
      <vt:lpstr>Return Address Sub-TLV - Usage</vt:lpstr>
      <vt:lpstr>Return Path Segment List Sub-TLVs - Usage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2078</cp:revision>
  <dcterms:created xsi:type="dcterms:W3CDTF">2010-06-30T04:12:48Z</dcterms:created>
  <dcterms:modified xsi:type="dcterms:W3CDTF">2021-02-10T18:12:32Z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