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1661" r:id="rId2"/>
    <p:sldId id="1662" r:id="rId3"/>
    <p:sldId id="1663" r:id="rId4"/>
    <p:sldId id="1653" r:id="rId5"/>
    <p:sldId id="1666" r:id="rId6"/>
    <p:sldId id="1668" r:id="rId7"/>
    <p:sldId id="1669" r:id="rId8"/>
    <p:sldId id="321" r:id="rId9"/>
    <p:sldId id="1670" r:id="rId10"/>
    <p:sldId id="1671" r:id="rId11"/>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5E3"/>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959"/>
    <p:restoredTop sz="93083" autoAdjust="0"/>
  </p:normalViewPr>
  <p:slideViewPr>
    <p:cSldViewPr>
      <p:cViewPr varScale="1">
        <p:scale>
          <a:sx n="156" d="100"/>
          <a:sy n="156" d="100"/>
        </p:scale>
        <p:origin x="176" y="41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5" d="100"/>
          <a:sy n="95" d="100"/>
        </p:scale>
        <p:origin x="287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11/7/20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789171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179539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2731868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4</a:t>
            </a:fld>
            <a:endParaRPr lang="en-US" altLang="zh-CN"/>
          </a:p>
        </p:txBody>
      </p:sp>
    </p:spTree>
    <p:extLst>
      <p:ext uri="{BB962C8B-B14F-4D97-AF65-F5344CB8AC3E}">
        <p14:creationId xmlns:p14="http://schemas.microsoft.com/office/powerpoint/2010/main" val="1782815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9</a:t>
            </a:fld>
            <a:endParaRPr lang="en-US" altLang="zh-CN"/>
          </a:p>
        </p:txBody>
      </p:sp>
    </p:spTree>
    <p:extLst>
      <p:ext uri="{BB962C8B-B14F-4D97-AF65-F5344CB8AC3E}">
        <p14:creationId xmlns:p14="http://schemas.microsoft.com/office/powerpoint/2010/main" val="1250483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10</a:t>
            </a:fld>
            <a:endParaRPr lang="en-US" altLang="zh-CN"/>
          </a:p>
        </p:txBody>
      </p:sp>
    </p:spTree>
    <p:extLst>
      <p:ext uri="{BB962C8B-B14F-4D97-AF65-F5344CB8AC3E}">
        <p14:creationId xmlns:p14="http://schemas.microsoft.com/office/powerpoint/2010/main" val="3553270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gandhi@cisco.com" TargetMode="External"/><Relationship Id="rId7" Type="http://schemas.openxmlformats.org/officeDocument/2006/relationships/hyperlink" Target="mailto:Bart.Janssens@colt.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mach.chen@huawei.com" TargetMode="External"/><Relationship Id="rId5" Type="http://schemas.openxmlformats.org/officeDocument/2006/relationships/hyperlink" Target="mailto:daniel.voyer@bell.ca" TargetMode="External"/><Relationship Id="rId4" Type="http://schemas.openxmlformats.org/officeDocument/2006/relationships/hyperlink" Target="mailto:cfilsfil@cisco.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152400" y="438150"/>
            <a:ext cx="8763000" cy="1676400"/>
          </a:xfrm>
        </p:spPr>
        <p:txBody>
          <a:bodyPr>
            <a:normAutofit/>
          </a:bodyPr>
          <a:lstStyle/>
          <a:p>
            <a:r>
              <a:rPr lang="en-US" sz="3600" dirty="0"/>
              <a:t>Simple TWAMP (STAMP) Extensions for Segment Routing Networks</a:t>
            </a:r>
          </a:p>
        </p:txBody>
      </p:sp>
      <p:sp>
        <p:nvSpPr>
          <p:cNvPr id="2051" name="Rectangle 3"/>
          <p:cNvSpPr>
            <a:spLocks noGrp="1" noChangeArrowheads="1"/>
          </p:cNvSpPr>
          <p:nvPr>
            <p:ph type="subTitle" idx="1"/>
          </p:nvPr>
        </p:nvSpPr>
        <p:spPr>
          <a:xfrm>
            <a:off x="609600" y="2005807"/>
            <a:ext cx="7696200" cy="413543"/>
          </a:xfrm>
        </p:spPr>
        <p:txBody>
          <a:bodyPr/>
          <a:lstStyle/>
          <a:p>
            <a:r>
              <a:rPr lang="en-US" sz="1800" i="1" dirty="0"/>
              <a:t>draft-gandhi-ippm-stamp-srpm-00</a:t>
            </a:r>
          </a:p>
        </p:txBody>
      </p:sp>
      <p:sp>
        <p:nvSpPr>
          <p:cNvPr id="2052" name="Rectangle 4"/>
          <p:cNvSpPr>
            <a:spLocks noChangeArrowheads="1"/>
          </p:cNvSpPr>
          <p:nvPr/>
        </p:nvSpPr>
        <p:spPr bwMode="auto">
          <a:xfrm>
            <a:off x="1676400" y="2800350"/>
            <a:ext cx="6248400" cy="1478757"/>
          </a:xfrm>
          <a:prstGeom prst="rect">
            <a:avLst/>
          </a:prstGeom>
          <a:noFill/>
          <a:ln w="9525">
            <a:noFill/>
            <a:miter lim="800000"/>
            <a:headEnd/>
            <a:tailEnd/>
          </a:ln>
        </p:spPr>
        <p:txBody>
          <a:bodyPr/>
          <a:lstStyle/>
          <a:p>
            <a:pPr>
              <a:spcBef>
                <a:spcPct val="20000"/>
              </a:spcBef>
            </a:pPr>
            <a:r>
              <a:rPr lang="en-US" altLang="zh-CN" i="1" dirty="0">
                <a:latin typeface="Calibri" panose="020F0502020204030204" pitchFamily="34" charset="0"/>
                <a:ea typeface="Calibri" charset="0"/>
                <a:cs typeface="Calibri" panose="020F0502020204030204" pitchFamily="34" charset="0"/>
              </a:rPr>
              <a:t>Rakesh Gandhi - Cisco Systems (</a:t>
            </a:r>
            <a:r>
              <a:rPr lang="en-US" altLang="zh-CN" i="1" dirty="0">
                <a:latin typeface="Calibri" panose="020F0502020204030204" pitchFamily="34" charset="0"/>
                <a:ea typeface="Calibri" charset="0"/>
                <a:cs typeface="Calibri" panose="020F0502020204030204" pitchFamily="34" charset="0"/>
                <a:hlinkClick r:id="rId3"/>
              </a:rPr>
              <a:t>rgandhi@cisco.com</a:t>
            </a:r>
            <a:r>
              <a:rPr lang="en-US" altLang="zh-CN" i="1" dirty="0">
                <a:latin typeface="Calibri" panose="020F0502020204030204" pitchFamily="34" charset="0"/>
                <a:ea typeface="Calibri" charset="0"/>
                <a:cs typeface="Calibri" panose="020F0502020204030204" pitchFamily="34" charset="0"/>
              </a:rPr>
              <a:t>) - Presenter</a:t>
            </a:r>
          </a:p>
          <a:p>
            <a:r>
              <a:rPr lang="en-US" i="1" dirty="0">
                <a:latin typeface="Calibri" panose="020F0502020204030204" pitchFamily="34" charset="0"/>
                <a:ea typeface="Calibri" charset="0"/>
                <a:cs typeface="Calibri" panose="020F0502020204030204" pitchFamily="34" charset="0"/>
              </a:rPr>
              <a:t>Clarence </a:t>
            </a:r>
            <a:r>
              <a:rPr lang="en-US" i="1" dirty="0" err="1">
                <a:latin typeface="Calibri" panose="020F0502020204030204" pitchFamily="34" charset="0"/>
                <a:ea typeface="Calibri" charset="0"/>
                <a:cs typeface="Calibri" panose="020F0502020204030204" pitchFamily="34" charset="0"/>
              </a:rPr>
              <a:t>Filsfils</a:t>
            </a:r>
            <a:r>
              <a:rPr lang="en-US" i="1" dirty="0">
                <a:latin typeface="Calibri" panose="020F0502020204030204" pitchFamily="34" charset="0"/>
                <a:ea typeface="Calibri" charset="0"/>
                <a:cs typeface="Calibri" panose="020F0502020204030204" pitchFamily="34" charset="0"/>
              </a:rPr>
              <a:t> - Cisco Systems (</a:t>
            </a:r>
            <a:r>
              <a:rPr lang="en-US" i="1" dirty="0">
                <a:latin typeface="Calibri" panose="020F0502020204030204" pitchFamily="34" charset="0"/>
                <a:ea typeface="Calibri" charset="0"/>
                <a:cs typeface="Calibri" panose="020F0502020204030204" pitchFamily="34" charset="0"/>
                <a:hlinkClick r:id="rId4"/>
              </a:rPr>
              <a:t>cfilsfil@cisco.com</a:t>
            </a:r>
            <a:r>
              <a:rPr lang="en-US" i="1" dirty="0">
                <a:latin typeface="Calibri" panose="020F0502020204030204" pitchFamily="34" charset="0"/>
                <a:ea typeface="Calibri" charset="0"/>
                <a:cs typeface="Calibri" panose="020F0502020204030204" pitchFamily="34" charset="0"/>
              </a:rPr>
              <a:t>)</a:t>
            </a:r>
          </a:p>
          <a:p>
            <a:r>
              <a:rPr lang="en-US" i="1" dirty="0">
                <a:latin typeface="Calibri" panose="020F0502020204030204" pitchFamily="34" charset="0"/>
                <a:ea typeface="Calibri" charset="0"/>
                <a:cs typeface="Calibri" panose="020F0502020204030204" pitchFamily="34" charset="0"/>
              </a:rPr>
              <a:t>Daniel </a:t>
            </a:r>
            <a:r>
              <a:rPr lang="en-US" i="1" dirty="0" err="1">
                <a:latin typeface="Calibri" panose="020F0502020204030204" pitchFamily="34" charset="0"/>
                <a:ea typeface="Calibri" charset="0"/>
                <a:cs typeface="Calibri" panose="020F0502020204030204" pitchFamily="34" charset="0"/>
              </a:rPr>
              <a:t>Voyer</a:t>
            </a:r>
            <a:r>
              <a:rPr lang="en-US" i="1" dirty="0">
                <a:latin typeface="Calibri" panose="020F0502020204030204" pitchFamily="34" charset="0"/>
                <a:ea typeface="Calibri" charset="0"/>
                <a:cs typeface="Calibri" panose="020F0502020204030204" pitchFamily="34" charset="0"/>
              </a:rPr>
              <a:t> - Bell Canada (</a:t>
            </a:r>
            <a:r>
              <a:rPr lang="en-US" i="1" dirty="0">
                <a:latin typeface="Calibri" panose="020F0502020204030204" pitchFamily="34" charset="0"/>
                <a:ea typeface="Calibri" charset="0"/>
                <a:cs typeface="Calibri" panose="020F0502020204030204" pitchFamily="34" charset="0"/>
                <a:hlinkClick r:id="rId5"/>
              </a:rPr>
              <a:t>daniel.voyer@bell.ca</a:t>
            </a:r>
            <a:r>
              <a:rPr lang="en-US" i="1" dirty="0">
                <a:latin typeface="Calibri" panose="020F0502020204030204" pitchFamily="34" charset="0"/>
                <a:ea typeface="Calibri" charset="0"/>
                <a:cs typeface="Calibri" panose="020F0502020204030204" pitchFamily="34" charset="0"/>
              </a:rPr>
              <a:t>)</a:t>
            </a:r>
          </a:p>
          <a:p>
            <a:r>
              <a:rPr lang="en-CA" i="1" dirty="0">
                <a:latin typeface="Calibri" panose="020F0502020204030204" pitchFamily="34" charset="0"/>
                <a:cs typeface="Calibri" panose="020F0502020204030204" pitchFamily="34" charset="0"/>
              </a:rPr>
              <a:t>Mach(</a:t>
            </a:r>
            <a:r>
              <a:rPr lang="en-CA" i="1" dirty="0" err="1">
                <a:latin typeface="Calibri" panose="020F0502020204030204" pitchFamily="34" charset="0"/>
                <a:cs typeface="Calibri" panose="020F0502020204030204" pitchFamily="34" charset="0"/>
              </a:rPr>
              <a:t>Guoyi</a:t>
            </a:r>
            <a:r>
              <a:rPr lang="en-CA" i="1" dirty="0">
                <a:latin typeface="Calibri" panose="020F0502020204030204" pitchFamily="34" charset="0"/>
                <a:cs typeface="Calibri" panose="020F0502020204030204" pitchFamily="34" charset="0"/>
              </a:rPr>
              <a:t>) Chen - Huawei (</a:t>
            </a:r>
            <a:r>
              <a:rPr lang="en-CA" i="1" dirty="0">
                <a:latin typeface="Calibri" panose="020F0502020204030204" pitchFamily="34" charset="0"/>
                <a:cs typeface="Calibri" panose="020F0502020204030204" pitchFamily="34" charset="0"/>
                <a:hlinkClick r:id="rId6"/>
              </a:rPr>
              <a:t>mach.chen@huawei.com</a:t>
            </a:r>
            <a:r>
              <a:rPr lang="en-CA" i="1" dirty="0">
                <a:latin typeface="Calibri" panose="020F0502020204030204" pitchFamily="34" charset="0"/>
                <a:cs typeface="Calibri" panose="020F0502020204030204" pitchFamily="34" charset="0"/>
              </a:rPr>
              <a:t>)</a:t>
            </a:r>
          </a:p>
          <a:p>
            <a:r>
              <a:rPr lang="en-CA" i="1" dirty="0">
                <a:latin typeface="Calibri" panose="020F0502020204030204" pitchFamily="34" charset="0"/>
                <a:cs typeface="Calibri" panose="020F0502020204030204" pitchFamily="34" charset="0"/>
              </a:rPr>
              <a:t>Bart Janssens - Colt (</a:t>
            </a:r>
            <a:r>
              <a:rPr lang="en-CA" i="1" dirty="0">
                <a:latin typeface="Calibri" panose="020F0502020204030204" pitchFamily="34" charset="0"/>
                <a:cs typeface="Calibri" panose="020F0502020204030204" pitchFamily="34" charset="0"/>
                <a:hlinkClick r:id="rId7"/>
              </a:rPr>
              <a:t>Bart.Janssens@colt.net</a:t>
            </a:r>
            <a:r>
              <a:rPr lang="en-CA" i="1" dirty="0">
                <a:latin typeface="Calibri" panose="020F0502020204030204" pitchFamily="34" charset="0"/>
                <a:cs typeface="Calibri" panose="020F0502020204030204" pitchFamily="34" charset="0"/>
              </a:rPr>
              <a:t>)</a:t>
            </a:r>
          </a:p>
        </p:txBody>
      </p:sp>
      <p:sp>
        <p:nvSpPr>
          <p:cNvPr id="6" name="Footer Placeholder 3"/>
          <p:cNvSpPr>
            <a:spLocks noGrp="1"/>
          </p:cNvSpPr>
          <p:nvPr>
            <p:ph type="ftr" sz="quarter" idx="11"/>
          </p:nvPr>
        </p:nvSpPr>
        <p:spPr>
          <a:xfrm>
            <a:off x="3124200" y="4786312"/>
            <a:ext cx="2895600" cy="357188"/>
          </a:xfrm>
        </p:spPr>
        <p:txBody>
          <a:bodyPr/>
          <a:lstStyle/>
          <a:p>
            <a:r>
              <a:rPr lang="en-CA" dirty="0"/>
              <a:t>109</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dirty="0"/>
          </a:p>
        </p:txBody>
      </p:sp>
    </p:spTree>
    <p:extLst>
      <p:ext uri="{BB962C8B-B14F-4D97-AF65-F5344CB8AC3E}">
        <p14:creationId xmlns:p14="http://schemas.microsoft.com/office/powerpoint/2010/main" val="1356656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48000" y="4786312"/>
            <a:ext cx="2895600" cy="357188"/>
          </a:xfrm>
        </p:spPr>
        <p:txBody>
          <a:bodyPr/>
          <a:lstStyle/>
          <a:p>
            <a:r>
              <a:rPr lang="en-CA" dirty="0"/>
              <a:t>109</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a:p>
        </p:txBody>
      </p:sp>
    </p:spTree>
    <p:extLst>
      <p:ext uri="{BB962C8B-B14F-4D97-AF65-F5344CB8AC3E}">
        <p14:creationId xmlns:p14="http://schemas.microsoft.com/office/powerpoint/2010/main" val="109163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609599" y="971550"/>
            <a:ext cx="8113059" cy="3124200"/>
          </a:xfrm>
        </p:spPr>
        <p:txBody>
          <a:bodyPr/>
          <a:lstStyle/>
          <a:p>
            <a:r>
              <a:rPr lang="en-US" sz="2400" dirty="0"/>
              <a:t>Requirements and Scope</a:t>
            </a:r>
          </a:p>
          <a:p>
            <a:r>
              <a:rPr lang="en-US" sz="2400" dirty="0"/>
              <a:t>History of the Draft</a:t>
            </a:r>
          </a:p>
          <a:p>
            <a:r>
              <a:rPr lang="en-US" sz="2400" dirty="0"/>
              <a:t>Summary</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109</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320409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685800" y="971551"/>
            <a:ext cx="7772400" cy="3352800"/>
          </a:xfrm>
        </p:spPr>
        <p:txBody>
          <a:bodyPr/>
          <a:lstStyle/>
          <a:p>
            <a:pPr marL="0" indent="0">
              <a:buNone/>
            </a:pPr>
            <a:r>
              <a:rPr lang="en-US" sz="1600" dirty="0"/>
              <a:t>Requirements:</a:t>
            </a:r>
          </a:p>
          <a:p>
            <a:pPr lvl="1">
              <a:buFont typeface="Wingdings" charset="2"/>
              <a:buChar char="§"/>
            </a:pPr>
            <a:r>
              <a:rPr lang="en-US" sz="1600" dirty="0"/>
              <a:t>Delay and Loss Performance Measurement (PM) </a:t>
            </a:r>
          </a:p>
          <a:p>
            <a:pPr lvl="2">
              <a:buFont typeface="Wingdings" pitchFamily="2" charset="2"/>
              <a:buChar char="ü"/>
            </a:pPr>
            <a:r>
              <a:rPr lang="en-US" sz="1600" dirty="0"/>
              <a:t>Links and End-to-end P2P/P2MP SR Paths</a:t>
            </a:r>
          </a:p>
          <a:p>
            <a:pPr lvl="2">
              <a:buFont typeface="Wingdings" charset="2"/>
              <a:buChar char="ü"/>
            </a:pPr>
            <a:r>
              <a:rPr lang="en-US" sz="1600" dirty="0"/>
              <a:t>Applicable to SR-MPLS/SRv6 data planes</a:t>
            </a:r>
          </a:p>
          <a:p>
            <a:pPr lvl="1">
              <a:buFont typeface="Wingdings" charset="2"/>
              <a:buChar char="§"/>
            </a:pPr>
            <a:r>
              <a:rPr lang="en-US" sz="1600" dirty="0"/>
              <a:t>Support stand-alone direct-mode loss measurement</a:t>
            </a:r>
          </a:p>
          <a:p>
            <a:pPr marL="0" lvl="1" indent="0">
              <a:buNone/>
            </a:pPr>
            <a:r>
              <a:rPr lang="en-US" sz="1600" dirty="0"/>
              <a:t>Scope:</a:t>
            </a:r>
          </a:p>
          <a:p>
            <a:pPr lvl="1">
              <a:buFont typeface="Wingdings" pitchFamily="2" charset="2"/>
              <a:buChar char="§"/>
            </a:pPr>
            <a:r>
              <a:rPr lang="en-US" sz="1600" dirty="0"/>
              <a:t>STAMP [</a:t>
            </a:r>
            <a:r>
              <a:rPr lang="en-CA" sz="1600" dirty="0"/>
              <a:t>RFC 8762</a:t>
            </a:r>
            <a:r>
              <a:rPr lang="en-US" sz="1600" dirty="0"/>
              <a:t>]</a:t>
            </a:r>
          </a:p>
          <a:p>
            <a:pPr lvl="1">
              <a:buFont typeface="Wingdings" charset="2"/>
              <a:buChar char="§"/>
            </a:pPr>
            <a:r>
              <a:rPr lang="en-US" sz="1600" dirty="0"/>
              <a:t>STAMP TLVs [</a:t>
            </a:r>
            <a:r>
              <a:rPr lang="en-CA" sz="1600" dirty="0"/>
              <a:t>draft-</a:t>
            </a:r>
            <a:r>
              <a:rPr lang="en-CA" sz="1600" dirty="0" err="1"/>
              <a:t>ietf</a:t>
            </a:r>
            <a:r>
              <a:rPr lang="en-CA" sz="1600" dirty="0"/>
              <a:t>-</a:t>
            </a:r>
            <a:r>
              <a:rPr lang="en-CA" sz="1600" dirty="0" err="1"/>
              <a:t>ippm</a:t>
            </a:r>
            <a:r>
              <a:rPr lang="en-CA" sz="1600" dirty="0"/>
              <a:t>-stamp-option-</a:t>
            </a:r>
            <a:r>
              <a:rPr lang="en-CA" sz="1600" dirty="0" err="1"/>
              <a:t>tlv</a:t>
            </a:r>
            <a:r>
              <a:rPr lang="en-CA" sz="1600" dirty="0"/>
              <a:t>]</a:t>
            </a:r>
            <a:endParaRPr lang="en-US" sz="16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109</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dirty="0"/>
          </a:p>
        </p:txBody>
      </p:sp>
    </p:spTree>
    <p:extLst>
      <p:ext uri="{BB962C8B-B14F-4D97-AF65-F5344CB8AC3E}">
        <p14:creationId xmlns:p14="http://schemas.microsoft.com/office/powerpoint/2010/main" val="1576110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History of the Draft</a:t>
            </a:r>
          </a:p>
        </p:txBody>
      </p:sp>
      <p:sp>
        <p:nvSpPr>
          <p:cNvPr id="3" name="Content Placeholder 2"/>
          <p:cNvSpPr>
            <a:spLocks noGrp="1"/>
          </p:cNvSpPr>
          <p:nvPr>
            <p:ph idx="1"/>
          </p:nvPr>
        </p:nvSpPr>
        <p:spPr>
          <a:xfrm>
            <a:off x="457200" y="857250"/>
            <a:ext cx="8229600" cy="3645176"/>
          </a:xfrm>
        </p:spPr>
        <p:txBody>
          <a:bodyPr/>
          <a:lstStyle/>
          <a:p>
            <a:r>
              <a:rPr lang="en-US" sz="1000" dirty="0"/>
              <a:t>Feb 2019</a:t>
            </a:r>
          </a:p>
          <a:p>
            <a:pPr lvl="1"/>
            <a:r>
              <a:rPr lang="en-US" sz="1000" dirty="0"/>
              <a:t>Draft was published - </a:t>
            </a:r>
            <a:r>
              <a:rPr lang="en-US" sz="1000" i="1" dirty="0"/>
              <a:t>draft-gandhi-spring-twamp-srpm-00</a:t>
            </a:r>
            <a:endParaRPr lang="en-US" sz="1000" dirty="0"/>
          </a:p>
          <a:p>
            <a:r>
              <a:rPr lang="en-US" sz="1000" dirty="0"/>
              <a:t>Mar 2019</a:t>
            </a:r>
          </a:p>
          <a:p>
            <a:pPr lvl="1"/>
            <a:r>
              <a:rPr lang="en-US" sz="1000" dirty="0"/>
              <a:t>Presented </a:t>
            </a:r>
            <a:r>
              <a:rPr lang="en-US" sz="1000" i="1" dirty="0"/>
              <a:t>draft-gandhi-spring-twamp-srpm-00</a:t>
            </a:r>
            <a:r>
              <a:rPr lang="en-US" sz="1000" dirty="0"/>
              <a:t> at IETF 104 Prague in SPRING WG</a:t>
            </a:r>
          </a:p>
          <a:p>
            <a:r>
              <a:rPr lang="en-US" sz="1000" dirty="0"/>
              <a:t>May 2019</a:t>
            </a:r>
          </a:p>
          <a:p>
            <a:pPr lvl="1"/>
            <a:r>
              <a:rPr lang="en-US" sz="1000" dirty="0"/>
              <a:t>Added STAMP TLV for Return Path </a:t>
            </a:r>
          </a:p>
          <a:p>
            <a:r>
              <a:rPr lang="en-US" sz="1000" dirty="0"/>
              <a:t>July 2019</a:t>
            </a:r>
          </a:p>
          <a:p>
            <a:pPr lvl="1"/>
            <a:r>
              <a:rPr lang="en-US" sz="1000" dirty="0"/>
              <a:t>Presented </a:t>
            </a:r>
            <a:r>
              <a:rPr lang="en-US" sz="1000" i="1" dirty="0"/>
              <a:t>draft-gandhi-spring-twamp-srpm-01</a:t>
            </a:r>
            <a:r>
              <a:rPr lang="en-US" sz="1000" dirty="0"/>
              <a:t> at IETF 105 Montreal in IPPM WG</a:t>
            </a:r>
          </a:p>
          <a:p>
            <a:pPr lvl="2"/>
            <a:r>
              <a:rPr lang="en-US" sz="1000" dirty="0"/>
              <a:t>Slide 9 Titled - </a:t>
            </a:r>
            <a:r>
              <a:rPr lang="en-CA" sz="1000" dirty="0"/>
              <a:t>Applicability of STAMP</a:t>
            </a:r>
            <a:endParaRPr lang="en-US" sz="1000" dirty="0"/>
          </a:p>
          <a:p>
            <a:r>
              <a:rPr lang="en-US" sz="1000" dirty="0"/>
              <a:t>Nov 2019</a:t>
            </a:r>
          </a:p>
          <a:p>
            <a:pPr lvl="1"/>
            <a:r>
              <a:rPr lang="en-US" sz="1000" dirty="0"/>
              <a:t>SPRING Chairs announced in the meeting the agreement with IPPM chairs to progress the draft in SPRING WG</a:t>
            </a:r>
          </a:p>
          <a:p>
            <a:pPr lvl="1"/>
            <a:r>
              <a:rPr lang="en-US" sz="1000" dirty="0"/>
              <a:t>Presented </a:t>
            </a:r>
            <a:r>
              <a:rPr lang="en-US" sz="1000" i="1" dirty="0"/>
              <a:t>draft-gandhi-spring-twamp-srpm-04</a:t>
            </a:r>
            <a:r>
              <a:rPr lang="en-US" sz="1000" dirty="0"/>
              <a:t> at IETF 106 Singapore in SPRING WG</a:t>
            </a:r>
          </a:p>
          <a:p>
            <a:r>
              <a:rPr lang="en-US" sz="1000" dirty="0"/>
              <a:t>Mar 2020</a:t>
            </a:r>
          </a:p>
          <a:p>
            <a:pPr lvl="1"/>
            <a:r>
              <a:rPr lang="en-US" sz="1000" dirty="0"/>
              <a:t>Moved STAMP support to </a:t>
            </a:r>
            <a:r>
              <a:rPr lang="en-US" sz="1000" i="1" dirty="0"/>
              <a:t>draft-gandhi-spring-</a:t>
            </a:r>
            <a:r>
              <a:rPr lang="en-US" sz="1000" b="1" i="1" dirty="0"/>
              <a:t>stamp</a:t>
            </a:r>
            <a:r>
              <a:rPr lang="en-US" sz="1000" i="1" dirty="0"/>
              <a:t>-srpm-00</a:t>
            </a:r>
          </a:p>
          <a:p>
            <a:pPr lvl="1"/>
            <a:r>
              <a:rPr lang="en-US" sz="1000" dirty="0"/>
              <a:t>Keep TWAMP Light support as informational in </a:t>
            </a:r>
            <a:r>
              <a:rPr lang="en-US" sz="1000" i="1" dirty="0"/>
              <a:t>draft-gandhi-spring-</a:t>
            </a:r>
            <a:r>
              <a:rPr lang="en-US" sz="1000" b="1" i="1" dirty="0"/>
              <a:t>twamp</a:t>
            </a:r>
            <a:r>
              <a:rPr lang="en-US" sz="1000" i="1" dirty="0"/>
              <a:t>-srpm-08</a:t>
            </a:r>
          </a:p>
          <a:p>
            <a:r>
              <a:rPr lang="en-US" sz="1000" dirty="0"/>
              <a:t>Jul 2020</a:t>
            </a:r>
          </a:p>
          <a:p>
            <a:pPr lvl="1"/>
            <a:r>
              <a:rPr lang="en-US" sz="1000" dirty="0"/>
              <a:t>Presented </a:t>
            </a:r>
            <a:r>
              <a:rPr lang="en-US" sz="1000" i="1" dirty="0"/>
              <a:t>draft-gandhi-spring-stamp-srpm-01</a:t>
            </a:r>
            <a:r>
              <a:rPr lang="en-US" sz="1000" dirty="0"/>
              <a:t> at IETF 108 in SPRING and IPPM WG </a:t>
            </a:r>
          </a:p>
          <a:p>
            <a:r>
              <a:rPr lang="en-US" sz="1000" dirty="0"/>
              <a:t>October 2020</a:t>
            </a:r>
          </a:p>
          <a:p>
            <a:pPr lvl="1"/>
            <a:r>
              <a:rPr lang="en-US" sz="1000" dirty="0"/>
              <a:t>Split draft into </a:t>
            </a:r>
            <a:r>
              <a:rPr lang="en-US" sz="1000" i="1" dirty="0"/>
              <a:t>draft-gandhi-</a:t>
            </a:r>
            <a:r>
              <a:rPr lang="en-US" sz="1000" b="1" i="1" dirty="0"/>
              <a:t>spring</a:t>
            </a:r>
            <a:r>
              <a:rPr lang="en-US" sz="1000" i="1" dirty="0"/>
              <a:t>-stamp-srpm-03 and draft-gandhi-</a:t>
            </a:r>
            <a:r>
              <a:rPr lang="en-US" sz="1000" b="1" i="1" dirty="0"/>
              <a:t>ippm</a:t>
            </a:r>
            <a:r>
              <a:rPr lang="en-US" sz="1000" i="1" dirty="0"/>
              <a:t>-stamp-srpm-00</a:t>
            </a:r>
            <a:endParaRPr lang="en-US" sz="1000" dirty="0"/>
          </a:p>
          <a:p>
            <a:pPr lvl="1"/>
            <a:endParaRPr lang="en-US" sz="1000" i="1"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109</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4</a:t>
            </a:fld>
            <a:endParaRPr lang="en-US" altLang="zh-CN"/>
          </a:p>
        </p:txBody>
      </p:sp>
    </p:spTree>
    <p:extLst>
      <p:ext uri="{BB962C8B-B14F-4D97-AF65-F5344CB8AC3E}">
        <p14:creationId xmlns:p14="http://schemas.microsoft.com/office/powerpoint/2010/main" val="2612321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261523" y="0"/>
            <a:ext cx="86868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Control Code Field</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109</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
        <p:nvSpPr>
          <p:cNvPr id="3" name="Rectangle 2">
            <a:extLst>
              <a:ext uri="{FF2B5EF4-FFF2-40B4-BE49-F238E27FC236}">
                <a16:creationId xmlns:a16="http://schemas.microsoft.com/office/drawing/2014/main" id="{6F8B51A9-F47A-FA46-BE0D-7921BDF2E8D6}"/>
              </a:ext>
            </a:extLst>
          </p:cNvPr>
          <p:cNvSpPr/>
          <p:nvPr/>
        </p:nvSpPr>
        <p:spPr>
          <a:xfrm>
            <a:off x="261523" y="970771"/>
            <a:ext cx="3439354" cy="2677656"/>
          </a:xfrm>
          <a:prstGeom prst="rect">
            <a:avLst/>
          </a:prstGeom>
        </p:spPr>
        <p:txBody>
          <a:bodyPr wrap="square">
            <a:spAutoFit/>
          </a:bodyPr>
          <a:lstStyle/>
          <a:p>
            <a:r>
              <a:rPr lang="en-US" sz="1400" b="1" dirty="0">
                <a:solidFill>
                  <a:schemeClr val="tx2"/>
                </a:solidFill>
                <a:latin typeface="Calibri" panose="020F0502020204030204" pitchFamily="34" charset="0"/>
                <a:cs typeface="Calibri" panose="020F0502020204030204" pitchFamily="34" charset="0"/>
              </a:rPr>
              <a:t>In a Query: </a:t>
            </a:r>
            <a:r>
              <a:rPr lang="en-US" sz="1400" b="1" dirty="0">
                <a:solidFill>
                  <a:srgbClr val="0070C0"/>
                </a:solidFill>
                <a:latin typeface="Calibri" panose="020F0502020204030204" pitchFamily="34" charset="0"/>
                <a:cs typeface="Calibri" panose="020F0502020204030204" pitchFamily="34" charset="0"/>
              </a:rPr>
              <a:t>Sender Control Code</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0x0: Out-of-band Response Requested.  </a:t>
            </a:r>
          </a:p>
          <a:p>
            <a:r>
              <a:rPr lang="en-US" sz="1400" dirty="0">
                <a:solidFill>
                  <a:schemeClr val="tx2"/>
                </a:solidFill>
                <a:latin typeface="Calibri" panose="020F0502020204030204" pitchFamily="34" charset="0"/>
                <a:cs typeface="Calibri" panose="020F0502020204030204" pitchFamily="34" charset="0"/>
              </a:rPr>
              <a:t>This is also the default (current) behavior.</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0x1: In-band Response Requested.  </a:t>
            </a:r>
          </a:p>
          <a:p>
            <a:r>
              <a:rPr lang="en-US" sz="1400" dirty="0">
                <a:solidFill>
                  <a:schemeClr val="tx2"/>
                </a:solidFill>
                <a:latin typeface="Calibri" panose="020F0502020204030204" pitchFamily="34" charset="0"/>
                <a:cs typeface="Calibri" panose="020F0502020204030204" pitchFamily="34" charset="0"/>
              </a:rPr>
              <a:t>Indicates that this query has been sent over a bidirectional path and the probe response is required over the same path in reverse direction.</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0x2: No Response Requested.</a:t>
            </a:r>
          </a:p>
        </p:txBody>
      </p:sp>
      <p:sp>
        <p:nvSpPr>
          <p:cNvPr id="10" name="Rectangle 3">
            <a:extLst>
              <a:ext uri="{FF2B5EF4-FFF2-40B4-BE49-F238E27FC236}">
                <a16:creationId xmlns:a16="http://schemas.microsoft.com/office/drawing/2014/main" id="{842037ED-18C8-3A4C-9963-FA517B7E84E3}"/>
              </a:ext>
            </a:extLst>
          </p:cNvPr>
          <p:cNvSpPr>
            <a:spLocks noChangeArrowheads="1"/>
          </p:cNvSpPr>
          <p:nvPr/>
        </p:nvSpPr>
        <p:spPr bwMode="auto">
          <a:xfrm>
            <a:off x="3700877" y="1047750"/>
            <a:ext cx="5214523" cy="3123932"/>
          </a:xfrm>
          <a:prstGeom prst="rect">
            <a:avLst/>
          </a:prstGeom>
          <a:solidFill>
            <a:schemeClr val="accent6">
              <a:lumMod val="20000"/>
              <a:lumOff val="80000"/>
            </a:schemeClr>
          </a:solidFill>
          <a:ln>
            <a:noFill/>
          </a:ln>
          <a:effectLst/>
        </p:spPr>
        <p:txBody>
          <a:bodyPr vert="horz" wrap="square" lIns="91440" tIns="45720" rIns="91440" bIns="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000" dirty="0">
                <a:latin typeface="Courier" pitchFamily="2" charset="0"/>
                <a:ea typeface="Times New Roman" panose="02020603050405020304" pitchFamily="18" charset="0"/>
              </a:rPr>
              <a:t>0 </a:t>
            </a: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rPr>
              <a:t>1 2 3 4 5 6 7 8 9 0 1 2 3 4 5 6 7 8 9 0 1 2 3 4 5 6 7 8 9 0 1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rPr>
              <a:t>+-+-+-+-+-+-+-+-+-+-+-+-+-+-+-+-+-+-+-+-+-+-+-+-+-+-+-+-+-+-+-+-+ |                        Sequence Number                        | +-+-+-+-+-+-+-+-+-+-+-+-+-+-+-+-+-+-+-+-+-+-+-+-+-+-+-+-+-+-+-+-+ |                          Timestamp                            | |                                                               | +-+-+-+-+-+-+-+-+-+-+-+-+-+-+-+-+-+-+-+-+-+-+-+-+-+-+-+-+-+-+-+-+</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         Error Estimate        |            SSID               |</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         MBZ                                   |</a:t>
            </a:r>
            <a:r>
              <a:rPr kumimoji="0" lang="en-US" altLang="en-US" sz="1000" b="1" u="none" strike="noStrike" cap="none" normalizeH="0" baseline="0" dirty="0">
                <a:ln>
                  <a:noFill/>
                </a:ln>
                <a:solidFill>
                  <a:srgbClr val="0070C0"/>
                </a:solidFill>
                <a:effectLst/>
                <a:latin typeface="Courier" pitchFamily="2" charset="0"/>
                <a:ea typeface="Times New Roman" panose="02020603050405020304" pitchFamily="18" charset="0"/>
                <a:cs typeface="Times New Roman" panose="02020603050405020304" pitchFamily="18" charset="0"/>
              </a:rPr>
              <a:t>Se Control Code</a:t>
            </a: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a:t>
            </a:r>
            <a:endPar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000" dirty="0">
                <a:latin typeface="Courier" pitchFamily="2" charset="0"/>
                <a:ea typeface="Times New Roman" panose="02020603050405020304" pitchFamily="18" charset="0"/>
              </a:rPr>
              <a:t>|                                                               |</a:t>
            </a:r>
            <a:endPar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endParaRPr>
          </a:p>
          <a:p>
            <a:r>
              <a:rPr lang="en-US" altLang="en-US" sz="1000" dirty="0">
                <a:latin typeface="Courier" pitchFamily="2" charset="0"/>
                <a:ea typeface="Times New Roman" panose="02020603050405020304" pitchFamily="18" charset="0"/>
              </a:rPr>
              <a:t>|                        MBZ  (24 octets)                       |</a:t>
            </a:r>
          </a:p>
          <a:p>
            <a:r>
              <a:rPr lang="en-US" altLang="en-US" sz="1000" dirty="0">
                <a:latin typeface="Courier" pitchFamily="2" charset="0"/>
                <a:ea typeface="Times New Roman" panose="02020603050405020304" pitchFamily="18" charset="0"/>
              </a:rPr>
              <a:t>|                                                               |</a:t>
            </a:r>
          </a:p>
          <a:p>
            <a:r>
              <a:rPr lang="en-US" altLang="en-US" sz="1000" dirty="0">
                <a:latin typeface="Courier" pitchFamily="2" charset="0"/>
                <a:ea typeface="Times New Roman" panose="02020603050405020304" pitchFamily="18" charset="0"/>
              </a:rPr>
              <a:t>|                                                               |</a:t>
            </a:r>
          </a:p>
          <a:p>
            <a:r>
              <a:rPr lang="en-US" altLang="en-US" sz="1000" dirty="0">
                <a:latin typeface="Courier" pitchFamily="2" charset="0"/>
                <a:ea typeface="Times New Roman" panose="02020603050405020304" pitchFamily="18" charset="0"/>
              </a:rPr>
              <a:t>|                                                               |</a:t>
            </a:r>
          </a:p>
          <a:p>
            <a:r>
              <a:rPr lang="en-US" altLang="en-US" sz="1000" dirty="0">
                <a:latin typeface="Courier" pitchFamily="2"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000" dirty="0">
              <a:latin typeface="Courier" pitchFamily="2" charset="0"/>
            </a:endParaRPr>
          </a:p>
          <a:p>
            <a:pPr lvl="0"/>
            <a:r>
              <a:rPr lang="en-CA" sz="1000" dirty="0">
                <a:latin typeface="Courier" pitchFamily="2" charset="0"/>
              </a:rPr>
              <a:t>         Figure: Sender Control Code in STAMP DM Message</a:t>
            </a:r>
            <a:r>
              <a:rPr kumimoji="0" lang="en-US" altLang="en-US" sz="1000" u="none" strike="noStrike" cap="none" normalizeH="0" baseline="0" dirty="0">
                <a:ln>
                  <a:noFill/>
                </a:ln>
                <a:solidFill>
                  <a:schemeClr val="tx1"/>
                </a:solidFill>
                <a:effectLst/>
                <a:latin typeface="Courier" pitchFamily="2" charset="0"/>
              </a:rPr>
              <a:t> </a:t>
            </a:r>
          </a:p>
        </p:txBody>
      </p:sp>
      <p:sp>
        <p:nvSpPr>
          <p:cNvPr id="6" name="Rectangle 5">
            <a:extLst>
              <a:ext uri="{FF2B5EF4-FFF2-40B4-BE49-F238E27FC236}">
                <a16:creationId xmlns:a16="http://schemas.microsoft.com/office/drawing/2014/main" id="{4A396F60-0825-3541-B7EA-5564EB024B3F}"/>
              </a:ext>
            </a:extLst>
          </p:cNvPr>
          <p:cNvSpPr/>
          <p:nvPr/>
        </p:nvSpPr>
        <p:spPr>
          <a:xfrm>
            <a:off x="0" y="3758505"/>
            <a:ext cx="3657600" cy="1384995"/>
          </a:xfrm>
          <a:prstGeom prst="rect">
            <a:avLst/>
          </a:prstGeom>
          <a:ln>
            <a:solidFill>
              <a:schemeClr val="accent6"/>
            </a:solidFill>
          </a:ln>
        </p:spPr>
        <p:txBody>
          <a:bodyPr wrap="square">
            <a:spAutoFit/>
          </a:bodyPr>
          <a:lstStyle/>
          <a:p>
            <a:pPr marL="285750" indent="-285750">
              <a:buFont typeface="Arial" panose="020B0604020202020204" pitchFamily="34" charset="0"/>
              <a:buChar char="•"/>
            </a:pPr>
            <a:r>
              <a:rPr lang="en-US" sz="1400" dirty="0">
                <a:solidFill>
                  <a:schemeClr val="tx2"/>
                </a:solidFill>
                <a:latin typeface="Calibri" panose="020F0502020204030204" pitchFamily="34" charset="0"/>
                <a:cs typeface="Calibri" panose="020F0502020204030204" pitchFamily="34" charset="0"/>
              </a:rPr>
              <a:t>With this, the reflector node does not require any additional SR state for PM (recall that in SR networks, the state is in the probe packet and signaling of the parameters is avoided).</a:t>
            </a:r>
          </a:p>
          <a:p>
            <a:pPr marL="285750" indent="-285750">
              <a:buFont typeface="Arial" panose="020B0604020202020204" pitchFamily="34" charset="0"/>
              <a:buChar char="•"/>
            </a:pPr>
            <a:r>
              <a:rPr lang="en-US" sz="1400" dirty="0">
                <a:solidFill>
                  <a:schemeClr val="tx2"/>
                </a:solidFill>
                <a:latin typeface="Calibri" panose="020F0502020204030204" pitchFamily="34" charset="0"/>
                <a:cs typeface="Calibri" panose="020F0502020204030204" pitchFamily="34" charset="0"/>
              </a:rPr>
              <a:t>Also applicable to non-SR paths.</a:t>
            </a:r>
          </a:p>
        </p:txBody>
      </p:sp>
    </p:spTree>
    <p:extLst>
      <p:ext uri="{BB962C8B-B14F-4D97-AF65-F5344CB8AC3E}">
        <p14:creationId xmlns:p14="http://schemas.microsoft.com/office/powerpoint/2010/main" val="270480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228600" y="-20187"/>
            <a:ext cx="86868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Destination Address in STAMP Node Address TLV</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109</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
        <p:nvSpPr>
          <p:cNvPr id="7" name="Rectangle 6">
            <a:extLst>
              <a:ext uri="{FF2B5EF4-FFF2-40B4-BE49-F238E27FC236}">
                <a16:creationId xmlns:a16="http://schemas.microsoft.com/office/drawing/2014/main" id="{AA6E66CA-28BC-2C4A-BC04-4600D8FEBF3B}"/>
              </a:ext>
            </a:extLst>
          </p:cNvPr>
          <p:cNvSpPr/>
          <p:nvPr/>
        </p:nvSpPr>
        <p:spPr>
          <a:xfrm>
            <a:off x="4168140" y="1655608"/>
            <a:ext cx="4648200" cy="1615827"/>
          </a:xfrm>
          <a:prstGeom prst="rect">
            <a:avLst/>
          </a:prstGeom>
          <a:solidFill>
            <a:schemeClr val="accent6">
              <a:lumMod val="20000"/>
              <a:lumOff val="80000"/>
            </a:schemeClr>
          </a:solidFill>
        </p:spPr>
        <p:txBody>
          <a:bodyPr wrap="square">
            <a:spAutoFit/>
          </a:bodyPr>
          <a:lstStyle/>
          <a:p>
            <a:r>
              <a:rPr lang="en-CA" sz="900" dirty="0">
                <a:latin typeface="Courier" pitchFamily="2" charset="0"/>
                <a:cs typeface="Courier New" panose="02070309020205020404" pitchFamily="49" charset="0"/>
              </a:rPr>
              <a:t>0                   1                   2                   3</a:t>
            </a:r>
          </a:p>
          <a:p>
            <a:r>
              <a:rPr lang="en-CA" sz="900" dirty="0">
                <a:latin typeface="Courier" pitchFamily="2" charset="0"/>
                <a:cs typeface="Courier New" panose="02070309020205020404" pitchFamily="49" charset="0"/>
              </a:rPr>
              <a:t>0 1 2 3 4 5 6 7 8 9 0 1 2 3 4 5 6 7 8 9 0 1 2 3 4 5 6 7 8 9 0 1</a:t>
            </a:r>
          </a:p>
          <a:p>
            <a:r>
              <a:rPr lang="en-CA" sz="900" dirty="0">
                <a:latin typeface="Courier" pitchFamily="2" charset="0"/>
                <a:cs typeface="Courier New" panose="02070309020205020404" pitchFamily="49" charset="0"/>
              </a:rPr>
              <a:t>+-+-+-+-+-+-+-+-+-+-+-+-+-+-+-+-+-+-+-+-+-+-+-+-+-+-+-+-+-+-+-+-+</a:t>
            </a:r>
          </a:p>
          <a:p>
            <a:r>
              <a:rPr lang="en-CA" sz="900" dirty="0">
                <a:latin typeface="Courier" pitchFamily="2" charset="0"/>
              </a:rPr>
              <a:t>|STAMP TLV Flags|  Type         |     Length                    |</a:t>
            </a:r>
          </a:p>
          <a:p>
            <a:r>
              <a:rPr lang="en-CA" sz="900" dirty="0">
                <a:latin typeface="Courier" pitchFamily="2" charset="0"/>
                <a:cs typeface="Courier New" panose="02070309020205020404" pitchFamily="49" charset="0"/>
              </a:rPr>
              <a:t>+-+-+-+-+-+-+-+-+-+-+-+-+-+-+-+-+-+-+-+-+-+-+-+-+-+-+-+-+-+-+-+-+</a:t>
            </a:r>
          </a:p>
          <a:p>
            <a:r>
              <a:rPr lang="en-CA" sz="900" dirty="0">
                <a:latin typeface="Courier" pitchFamily="2" charset="0"/>
                <a:cs typeface="Courier New" panose="02070309020205020404" pitchFamily="49" charset="0"/>
              </a:rPr>
              <a:t>|     Reserved                  |        Address Family         |</a:t>
            </a:r>
          </a:p>
          <a:p>
            <a:r>
              <a:rPr lang="en-CA" sz="900" dirty="0">
                <a:latin typeface="Courier" pitchFamily="2" charset="0"/>
                <a:cs typeface="Courier New" panose="02070309020205020404" pitchFamily="49" charset="0"/>
              </a:rPr>
              <a:t>+-+-+-+-+-+-+-+-+-+-+-+-+-+-+-+-+-+-+-+-+-+-+-+-+-+-+-+-+-+-+-+-+</a:t>
            </a:r>
          </a:p>
          <a:p>
            <a:r>
              <a:rPr lang="en-CA" sz="900" dirty="0">
                <a:latin typeface="Courier" pitchFamily="2" charset="0"/>
                <a:cs typeface="Courier New" panose="02070309020205020404" pitchFamily="49" charset="0"/>
              </a:rPr>
              <a:t>~                           Address                             ~</a:t>
            </a:r>
          </a:p>
          <a:p>
            <a:r>
              <a:rPr lang="en-CA" sz="900" dirty="0">
                <a:latin typeface="Courier" pitchFamily="2" charset="0"/>
                <a:cs typeface="Courier New" panose="02070309020205020404" pitchFamily="49" charset="0"/>
              </a:rPr>
              <a:t>+-+-+-+-+-+-+-+-+-+-+-+-+-+-+-+-+-+-+-+-+-+-+-+-+-+-+-+-+-+-+-+-+</a:t>
            </a:r>
          </a:p>
          <a:p>
            <a:r>
              <a:rPr lang="en-CA" sz="900" dirty="0">
                <a:latin typeface="Courier" pitchFamily="2" charset="0"/>
                <a:cs typeface="Courier New" panose="02070309020205020404" pitchFamily="49" charset="0"/>
              </a:rPr>
              <a:t> </a:t>
            </a:r>
          </a:p>
          <a:p>
            <a:r>
              <a:rPr lang="en-CA" sz="900" dirty="0">
                <a:latin typeface="Courier" pitchFamily="2" charset="0"/>
                <a:cs typeface="Courier New" panose="02070309020205020404" pitchFamily="49" charset="0"/>
              </a:rPr>
              <a:t>                   Figure: Node Address TLV Format </a:t>
            </a:r>
            <a:endParaRPr lang="en-US" sz="900" dirty="0">
              <a:latin typeface="Courier" pitchFamily="2" charset="0"/>
              <a:cs typeface="Courier New" panose="02070309020205020404" pitchFamily="49" charset="0"/>
            </a:endParaRPr>
          </a:p>
        </p:txBody>
      </p:sp>
      <p:sp>
        <p:nvSpPr>
          <p:cNvPr id="9" name="Rectangle 8">
            <a:extLst>
              <a:ext uri="{FF2B5EF4-FFF2-40B4-BE49-F238E27FC236}">
                <a16:creationId xmlns:a16="http://schemas.microsoft.com/office/drawing/2014/main" id="{8BD4B8E2-831D-5C4C-9AA6-259F0AB5BE90}"/>
              </a:ext>
            </a:extLst>
          </p:cNvPr>
          <p:cNvSpPr/>
          <p:nvPr/>
        </p:nvSpPr>
        <p:spPr>
          <a:xfrm>
            <a:off x="304800" y="1047750"/>
            <a:ext cx="3657600" cy="2502865"/>
          </a:xfrm>
          <a:prstGeom prst="rect">
            <a:avLst/>
          </a:prstGeom>
        </p:spPr>
        <p:txBody>
          <a:bodyPr wrap="square">
            <a:spAutoFit/>
          </a:bodyPr>
          <a:lstStyle/>
          <a:p>
            <a:pPr>
              <a:lnSpc>
                <a:spcPts val="2120"/>
              </a:lnSpc>
              <a:spcAft>
                <a:spcPts val="0"/>
              </a:spcAft>
            </a:pPr>
            <a:r>
              <a:rPr lang="en-CA" sz="1600" b="1" dirty="0">
                <a:solidFill>
                  <a:schemeClr val="tx2"/>
                </a:solidFill>
                <a:latin typeface="Calibri" panose="020F0502020204030204" pitchFamily="34" charset="0"/>
                <a:ea typeface="Calibri" panose="020F0502020204030204" pitchFamily="34" charset="0"/>
                <a:cs typeface="Consolas" panose="020B0609020204030204" pitchFamily="49" charset="0"/>
              </a:rPr>
              <a:t>Destination Node Address (value TBA1):</a:t>
            </a:r>
          </a:p>
          <a:p>
            <a:pPr>
              <a:lnSpc>
                <a:spcPts val="2120"/>
              </a:lnSpc>
              <a:spcAft>
                <a:spcPts val="0"/>
              </a:spcAft>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 </a:t>
            </a:r>
          </a:p>
          <a:p>
            <a:pPr marL="285750" indent="-285750">
              <a:lnSpc>
                <a:spcPts val="2120"/>
              </a:lnSpc>
              <a:spcAft>
                <a:spcPts val="0"/>
              </a:spcAft>
              <a:buFont typeface="Arial" panose="020B0604020202020204" pitchFamily="34" charset="0"/>
              <a:buChar char="•"/>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Indicates the address of the intended recipient node of the query message.  </a:t>
            </a:r>
          </a:p>
          <a:p>
            <a:pPr marL="285750" indent="-285750">
              <a:lnSpc>
                <a:spcPts val="2120"/>
              </a:lnSpc>
              <a:spcAft>
                <a:spcPts val="0"/>
              </a:spcAft>
              <a:buFont typeface="Arial" panose="020B0604020202020204" pitchFamily="34" charset="0"/>
              <a:buChar char="•"/>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The reflector node </a:t>
            </a:r>
            <a:r>
              <a:rPr lang="en-CA" sz="1600" b="1" dirty="0">
                <a:solidFill>
                  <a:schemeClr val="tx2"/>
                </a:solidFill>
                <a:latin typeface="Calibri" panose="020F0502020204030204" pitchFamily="34" charset="0"/>
                <a:ea typeface="Calibri" panose="020F0502020204030204" pitchFamily="34" charset="0"/>
                <a:cs typeface="Consolas" panose="020B0609020204030204" pitchFamily="49" charset="0"/>
              </a:rPr>
              <a:t>MUST NOT </a:t>
            </a: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send response if it is not the intended destination node of the query.</a:t>
            </a:r>
          </a:p>
          <a:p>
            <a:pPr marL="285750" indent="-285750">
              <a:lnSpc>
                <a:spcPts val="2120"/>
              </a:lnSpc>
              <a:spcAft>
                <a:spcPts val="0"/>
              </a:spcAft>
              <a:buFont typeface="Arial" panose="020B0604020202020204" pitchFamily="34" charset="0"/>
              <a:buChar char="•"/>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Useful when query is sent with 127/8 destination address.</a:t>
            </a:r>
          </a:p>
        </p:txBody>
      </p:sp>
    </p:spTree>
    <p:extLst>
      <p:ext uri="{BB962C8B-B14F-4D97-AF65-F5344CB8AC3E}">
        <p14:creationId xmlns:p14="http://schemas.microsoft.com/office/powerpoint/2010/main" val="2343000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228600" y="-8968"/>
            <a:ext cx="86868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Return Address in STAMP Return Path TLV</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109</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
        <p:nvSpPr>
          <p:cNvPr id="7" name="Rectangle 6">
            <a:extLst>
              <a:ext uri="{FF2B5EF4-FFF2-40B4-BE49-F238E27FC236}">
                <a16:creationId xmlns:a16="http://schemas.microsoft.com/office/drawing/2014/main" id="{AA6E66CA-28BC-2C4A-BC04-4600D8FEBF3B}"/>
              </a:ext>
            </a:extLst>
          </p:cNvPr>
          <p:cNvSpPr/>
          <p:nvPr/>
        </p:nvSpPr>
        <p:spPr>
          <a:xfrm>
            <a:off x="4343400" y="837063"/>
            <a:ext cx="4572000" cy="1323439"/>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|STAMP TLV Flags|  Type = TBA2  |     Length                    |</a:t>
            </a:r>
          </a:p>
          <a:p>
            <a:r>
              <a:rPr lang="en-CA" sz="800" dirty="0">
                <a:latin typeface="Courier" pitchFamily="2" charset="0"/>
              </a:rPr>
              <a:t>    +-+-+-+-+-+-+-+-+-+-+-+-+-+-+-+-+-+-+-+-+-+-+-+-+-+-+-+-+-+-+-+-+</a:t>
            </a:r>
          </a:p>
          <a:p>
            <a:r>
              <a:rPr lang="en-CA" sz="800" dirty="0">
                <a:latin typeface="Courier" pitchFamily="2" charset="0"/>
              </a:rPr>
              <a:t>    |                    Return Path Sub-TLVs                       |</a:t>
            </a:r>
          </a:p>
          <a:p>
            <a:r>
              <a:rPr lang="en-CA" sz="800" dirty="0">
                <a:latin typeface="Courier" pitchFamily="2" charset="0"/>
              </a:rPr>
              <a:t>    .                                                               .</a:t>
            </a:r>
          </a:p>
          <a:p>
            <a:r>
              <a:rPr lang="en-CA" sz="800" dirty="0">
                <a:latin typeface="Courier" pitchFamily="2" charset="0"/>
              </a:rPr>
              <a:t>    +-+-+-+-+-+-+-+-+-+-+-+-+-+-+-+-+-+-+-+-+-+-+-+-+-+-+-+-+-+-+-+-+</a:t>
            </a:r>
          </a:p>
          <a:p>
            <a:endParaRPr lang="en-CA" sz="800" dirty="0">
              <a:latin typeface="Courier" pitchFamily="2" charset="0"/>
            </a:endParaRPr>
          </a:p>
          <a:p>
            <a:r>
              <a:rPr lang="en-CA" sz="800" dirty="0">
                <a:latin typeface="Courier" pitchFamily="2" charset="0"/>
              </a:rPr>
              <a:t>                         Figure: Return Path TLV</a:t>
            </a:r>
          </a:p>
        </p:txBody>
      </p:sp>
      <p:sp>
        <p:nvSpPr>
          <p:cNvPr id="6" name="Content Placeholder 2">
            <a:extLst>
              <a:ext uri="{FF2B5EF4-FFF2-40B4-BE49-F238E27FC236}">
                <a16:creationId xmlns:a16="http://schemas.microsoft.com/office/drawing/2014/main" id="{23AC919A-376F-2044-ADF3-0CCFB1FD964A}"/>
              </a:ext>
            </a:extLst>
          </p:cNvPr>
          <p:cNvSpPr>
            <a:spLocks noGrp="1"/>
          </p:cNvSpPr>
          <p:nvPr>
            <p:ph idx="1"/>
          </p:nvPr>
        </p:nvSpPr>
        <p:spPr>
          <a:xfrm>
            <a:off x="152400" y="985158"/>
            <a:ext cx="4114800" cy="3350617"/>
          </a:xfrm>
        </p:spPr>
        <p:txBody>
          <a:bodyPr/>
          <a:lstStyle/>
          <a:p>
            <a:pPr marL="0" indent="0">
              <a:spcBef>
                <a:spcPts val="600"/>
              </a:spcBef>
              <a:buNone/>
            </a:pPr>
            <a:r>
              <a:rPr lang="en-CA" sz="1400" b="1" dirty="0">
                <a:solidFill>
                  <a:schemeClr val="tx2"/>
                </a:solidFill>
                <a:latin typeface="Calibri" panose="020F0502020204030204" pitchFamily="34" charset="0"/>
                <a:ea typeface="Calibri" panose="020F0502020204030204" pitchFamily="34" charset="0"/>
                <a:cs typeface="Consolas" panose="020B0609020204030204" pitchFamily="49" charset="0"/>
              </a:rPr>
              <a:t>Return Path (value TBA2):</a:t>
            </a:r>
            <a:endParaRPr lang="en-CA" sz="1400" b="1" dirty="0"/>
          </a:p>
          <a:p>
            <a:pPr marL="0" indent="0">
              <a:spcBef>
                <a:spcPts val="600"/>
              </a:spcBef>
              <a:buNone/>
            </a:pPr>
            <a:r>
              <a:rPr lang="en-CA" sz="1400" dirty="0"/>
              <a:t>Sub-TLVs Types:</a:t>
            </a:r>
          </a:p>
          <a:p>
            <a:pPr>
              <a:spcBef>
                <a:spcPts val="600"/>
              </a:spcBef>
            </a:pPr>
            <a:r>
              <a:rPr lang="en-CA" sz="1400" dirty="0">
                <a:solidFill>
                  <a:srgbClr val="0070C0"/>
                </a:solidFill>
              </a:rPr>
              <a:t>Type (value 1): Return Address. Target node address of the response; different than the Source Address in the query</a:t>
            </a:r>
          </a:p>
          <a:p>
            <a:pPr>
              <a:spcBef>
                <a:spcPts val="600"/>
              </a:spcBef>
            </a:pPr>
            <a:r>
              <a:rPr lang="en-CA" sz="1400" dirty="0"/>
              <a:t>Type (value 2): SR-MPLS Label Stack of the Reverse SR Path</a:t>
            </a:r>
          </a:p>
          <a:p>
            <a:pPr>
              <a:spcBef>
                <a:spcPts val="600"/>
              </a:spcBef>
            </a:pPr>
            <a:r>
              <a:rPr lang="en-CA" sz="1400" dirty="0"/>
              <a:t>Type (value 3): SR-MPLS Binding SID [draft-</a:t>
            </a:r>
            <a:r>
              <a:rPr lang="en-CA" sz="1400" dirty="0" err="1"/>
              <a:t>ietf</a:t>
            </a:r>
            <a:r>
              <a:rPr lang="en-CA" sz="1400" dirty="0"/>
              <a:t>-</a:t>
            </a:r>
            <a:r>
              <a:rPr lang="en-CA" sz="1400" dirty="0" err="1"/>
              <a:t>pce</a:t>
            </a:r>
            <a:r>
              <a:rPr lang="en-CA" sz="1400" dirty="0"/>
              <a:t>-binding-label-</a:t>
            </a:r>
            <a:r>
              <a:rPr lang="en-CA" sz="1400" dirty="0" err="1"/>
              <a:t>sid</a:t>
            </a:r>
            <a:r>
              <a:rPr lang="en-CA" sz="1400" dirty="0"/>
              <a:t>] of the Reverse SR Policy</a:t>
            </a:r>
          </a:p>
          <a:p>
            <a:pPr>
              <a:spcBef>
                <a:spcPts val="600"/>
              </a:spcBef>
            </a:pPr>
            <a:r>
              <a:rPr lang="en-CA" sz="1400" dirty="0"/>
              <a:t>Type (value 4): SRv6 Segment List of the Reverse SR Path</a:t>
            </a:r>
          </a:p>
          <a:p>
            <a:pPr>
              <a:spcBef>
                <a:spcPts val="600"/>
              </a:spcBef>
            </a:pPr>
            <a:r>
              <a:rPr lang="en-CA" sz="1400" dirty="0"/>
              <a:t>Type (value 5): SRv6 Binding SID [draft-</a:t>
            </a:r>
            <a:r>
              <a:rPr lang="en-CA" sz="1400" dirty="0" err="1"/>
              <a:t>ietf</a:t>
            </a:r>
            <a:r>
              <a:rPr lang="en-CA" sz="1400" dirty="0"/>
              <a:t>-</a:t>
            </a:r>
            <a:r>
              <a:rPr lang="en-CA" sz="1400" dirty="0" err="1"/>
              <a:t>pce</a:t>
            </a:r>
            <a:r>
              <a:rPr lang="en-CA" sz="1400" dirty="0"/>
              <a:t>-binding-label-</a:t>
            </a:r>
            <a:r>
              <a:rPr lang="en-CA" sz="1400" dirty="0" err="1"/>
              <a:t>sid</a:t>
            </a:r>
            <a:r>
              <a:rPr lang="en-CA" sz="1400" dirty="0"/>
              <a:t>] of the Reverse SR Policy</a:t>
            </a:r>
            <a:endParaRPr lang="en-US" sz="1400" dirty="0">
              <a:latin typeface="Calibri" charset="0"/>
              <a:ea typeface="Calibri" charset="0"/>
              <a:cs typeface="Calibri" charset="0"/>
            </a:endParaRPr>
          </a:p>
        </p:txBody>
      </p:sp>
      <p:sp>
        <p:nvSpPr>
          <p:cNvPr id="9" name="Rectangle 8">
            <a:extLst>
              <a:ext uri="{FF2B5EF4-FFF2-40B4-BE49-F238E27FC236}">
                <a16:creationId xmlns:a16="http://schemas.microsoft.com/office/drawing/2014/main" id="{B04D7E52-9ADA-114D-877F-E1C7CA482275}"/>
              </a:ext>
            </a:extLst>
          </p:cNvPr>
          <p:cNvSpPr/>
          <p:nvPr/>
        </p:nvSpPr>
        <p:spPr>
          <a:xfrm>
            <a:off x="4343400" y="2385355"/>
            <a:ext cx="4572000" cy="2185214"/>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|STAMP TLV Flags|  Type         |     Length                    |</a:t>
            </a:r>
          </a:p>
          <a:p>
            <a:r>
              <a:rPr lang="en-CA" sz="800" dirty="0">
                <a:latin typeface="Courier" pitchFamily="2" charset="0"/>
              </a:rPr>
              <a:t>    +-+-+-+-+-+-+-+-+-+-+-+-+-+-+-+-+-+-+-+-+-+-+-+-+-+-+-+-+-+-+-+-+</a:t>
            </a:r>
          </a:p>
          <a:p>
            <a:r>
              <a:rPr lang="en-CA" sz="800" dirty="0">
                <a:latin typeface="Courier" pitchFamily="2" charset="0"/>
              </a:rPr>
              <a:t>    |                    Segment(1)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Segment(n)                                 |</a:t>
            </a:r>
          </a:p>
          <a:p>
            <a:r>
              <a:rPr lang="en-CA" sz="800" dirty="0">
                <a:latin typeface="Courier" pitchFamily="2" charset="0"/>
              </a:rPr>
              <a:t>    .                                                               .</a:t>
            </a:r>
          </a:p>
          <a:p>
            <a:r>
              <a:rPr lang="en-CA" sz="800" dirty="0">
                <a:latin typeface="Courier" pitchFamily="2" charset="0"/>
              </a:rPr>
              <a:t>    +-+-+-+-+-+-+-+-+-+-+-+-+-+-+-+-+-+-+-+-+-+-+-+-+-+-+-+-+-+-+-+-+</a:t>
            </a:r>
          </a:p>
          <a:p>
            <a:endParaRPr lang="en-CA" sz="800" dirty="0">
              <a:latin typeface="Courier" pitchFamily="2" charset="0"/>
            </a:endParaRPr>
          </a:p>
          <a:p>
            <a:r>
              <a:rPr lang="en-CA" sz="800" dirty="0">
                <a:latin typeface="Courier" pitchFamily="2" charset="0"/>
              </a:rPr>
              <a:t>              Figure: Segment List Sub-TLV in Return Path TLV</a:t>
            </a:r>
            <a:endParaRPr lang="en-US" sz="800" dirty="0">
              <a:latin typeface="Courier" pitchFamily="2" charset="0"/>
              <a:cs typeface="Courier New" panose="02070309020205020404" pitchFamily="49" charset="0"/>
            </a:endParaRPr>
          </a:p>
        </p:txBody>
      </p:sp>
    </p:spTree>
    <p:extLst>
      <p:ext uri="{BB962C8B-B14F-4D97-AF65-F5344CB8AC3E}">
        <p14:creationId xmlns:p14="http://schemas.microsoft.com/office/powerpoint/2010/main" val="72009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24" y="168380"/>
            <a:ext cx="4432852" cy="845539"/>
          </a:xfrm>
        </p:spPr>
        <p:txBody>
          <a:bodyPr/>
          <a:lstStyle/>
          <a:p>
            <a:pPr algn="l"/>
            <a:r>
              <a:rPr lang="en-US" sz="2800" dirty="0">
                <a:solidFill>
                  <a:srgbClr val="0070C0"/>
                </a:solidFill>
                <a:latin typeface="Calibri Light" panose="020F0302020204030204" pitchFamily="34" charset="0"/>
                <a:cs typeface="Calibri Light" panose="020F0302020204030204" pitchFamily="34" charset="0"/>
              </a:rPr>
              <a:t>Stand-alone Direct-mode LM Message Format for STAMP</a:t>
            </a:r>
          </a:p>
        </p:txBody>
      </p:sp>
      <p:sp>
        <p:nvSpPr>
          <p:cNvPr id="4" name="Footer Placeholder 3"/>
          <p:cNvSpPr>
            <a:spLocks noGrp="1"/>
          </p:cNvSpPr>
          <p:nvPr>
            <p:ph type="ftr" sz="quarter" idx="11"/>
          </p:nvPr>
        </p:nvSpPr>
        <p:spPr>
          <a:xfrm>
            <a:off x="3048000" y="4786312"/>
            <a:ext cx="2895600" cy="357188"/>
          </a:xfrm>
        </p:spPr>
        <p:txBody>
          <a:bodyPr/>
          <a:lstStyle/>
          <a:p>
            <a:r>
              <a:rPr lang="en-CA" dirty="0"/>
              <a:t>109</a:t>
            </a:r>
            <a:r>
              <a:rPr lang="en-CA" baseline="30000" dirty="0"/>
              <a:t>th</a:t>
            </a:r>
            <a:r>
              <a:rPr lang="en-CA" dirty="0"/>
              <a:t> IETF Online</a:t>
            </a:r>
          </a:p>
        </p:txBody>
      </p:sp>
      <p:sp>
        <p:nvSpPr>
          <p:cNvPr id="6" name="Content Placeholder 2"/>
          <p:cNvSpPr txBox="1">
            <a:spLocks/>
          </p:cNvSpPr>
          <p:nvPr/>
        </p:nvSpPr>
        <p:spPr bwMode="auto">
          <a:xfrm>
            <a:off x="139148" y="1200150"/>
            <a:ext cx="4432852" cy="2977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sz="1400" kern="0" dirty="0"/>
              <a:t>Stand-alone Direct-mode Loss Measurement (LM) message defined</a:t>
            </a:r>
          </a:p>
          <a:p>
            <a:pPr lvl="1"/>
            <a:r>
              <a:rPr lang="en-US" sz="1400" kern="0" dirty="0"/>
              <a:t>Hardware efficient counter-stamping</a:t>
            </a:r>
          </a:p>
          <a:p>
            <a:pPr lvl="2"/>
            <a:r>
              <a:rPr lang="en-US" sz="1400" kern="0" dirty="0"/>
              <a:t>Well-known locations for transmit and receive traffic counters</a:t>
            </a:r>
          </a:p>
          <a:p>
            <a:pPr lvl="1"/>
            <a:r>
              <a:rPr lang="en-US" sz="1400" kern="0" dirty="0"/>
              <a:t>Stand-alone LM message, not tied to DM</a:t>
            </a:r>
          </a:p>
          <a:p>
            <a:r>
              <a:rPr lang="en-US" sz="1400" kern="0" dirty="0"/>
              <a:t>Direct-mode LM message format is also defined for authenticated mode</a:t>
            </a:r>
          </a:p>
          <a:p>
            <a:r>
              <a:rPr lang="en-US" sz="1400" kern="0" dirty="0"/>
              <a:t>User-configured destination UDP </a:t>
            </a:r>
            <a:r>
              <a:rPr lang="en-US" sz="1400" b="1" kern="0" dirty="0">
                <a:solidFill>
                  <a:srgbClr val="0070C0"/>
                </a:solidFill>
              </a:rPr>
              <a:t>Port2</a:t>
            </a:r>
            <a:r>
              <a:rPr lang="en-US" sz="1400" kern="0" dirty="0"/>
              <a:t> is used for identifying LM probe packets</a:t>
            </a:r>
          </a:p>
          <a:p>
            <a:r>
              <a:rPr lang="en-US" sz="1400" kern="0" dirty="0"/>
              <a:t>Does not modify existing STAMP (which is for DM) procedure as different destination UDP is used for LM</a:t>
            </a:r>
          </a:p>
        </p:txBody>
      </p:sp>
      <p:sp>
        <p:nvSpPr>
          <p:cNvPr id="3" name="Slide Number Placeholder 2"/>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dirty="0"/>
          </a:p>
        </p:txBody>
      </p:sp>
      <p:sp>
        <p:nvSpPr>
          <p:cNvPr id="12" name="Rectangle 6">
            <a:extLst>
              <a:ext uri="{FF2B5EF4-FFF2-40B4-BE49-F238E27FC236}">
                <a16:creationId xmlns:a16="http://schemas.microsoft.com/office/drawing/2014/main" id="{4A78EA58-D2E5-2049-B04D-B08F3B44297B}"/>
              </a:ext>
            </a:extLst>
          </p:cNvPr>
          <p:cNvSpPr>
            <a:spLocks noChangeArrowheads="1"/>
          </p:cNvSpPr>
          <p:nvPr/>
        </p:nvSpPr>
        <p:spPr bwMode="auto">
          <a:xfrm>
            <a:off x="4699552" y="323703"/>
            <a:ext cx="4152900" cy="4231928"/>
          </a:xfrm>
          <a:prstGeom prst="rect">
            <a:avLst/>
          </a:prstGeom>
          <a:solidFill>
            <a:schemeClr val="accent6">
              <a:lumMod val="20000"/>
              <a:lumOff val="80000"/>
            </a:schemeClr>
          </a:solidFill>
          <a:ln>
            <a:noFill/>
          </a:ln>
          <a:effectLst/>
        </p:spPr>
        <p:txBody>
          <a:bodyPr vert="horz" wrap="square" lIns="91440" tIns="45720" rIns="91440" bIns="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0                   1                   2                   3</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0 1 2 3 4 5 6 7 8 9 0 1 2 3 4 5 6 7 8 9 0 1 2 3 4 5 6 7 8 9 0 1</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IP Header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Source IP Address = Sender IPv4 or IPv6 Address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Destination IP Address = Reflector IPv4 or IPv6 Address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Protocol = UDP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UDP Header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Source Port = As chosen by Sender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Destination Port = User-configured </a:t>
            </a:r>
            <a:r>
              <a:rPr kumimoji="0" lang="en-US" altLang="en-US" sz="800" b="1" u="none" strike="noStrike" cap="none" normalizeH="0" baseline="0" dirty="0">
                <a:ln>
                  <a:noFill/>
                </a:ln>
                <a:solidFill>
                  <a:srgbClr val="0070C0"/>
                </a:solidFill>
                <a:effectLst/>
                <a:latin typeface="Courier" pitchFamily="2" charset="0"/>
                <a:ea typeface="Times New Roman" panose="02020603050405020304" pitchFamily="18" charset="0"/>
                <a:cs typeface="Courier New" panose="02070309020205020404" pitchFamily="49" charset="0"/>
              </a:rPr>
              <a:t>Port2</a:t>
            </a: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for Loss Measurement.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Sequence Number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Transmit Counter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|X|B| Reserved  | Block Number  | SSID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Receive Counter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Sender Sequence Number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Sender Counter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|X|B| Reserved  |Sender Block Nu|  MBZ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Sender TTL   |      MBZ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r>
              <a:rPr kumimoji="0" lang="en-US" altLang="en-US" sz="600" u="none" strike="noStrike" cap="none" normalizeH="0" baseline="0" dirty="0">
                <a:ln>
                  <a:noFill/>
                </a:ln>
                <a:solidFill>
                  <a:schemeClr val="bg2">
                    <a:lumMod val="50000"/>
                  </a:schemeClr>
                </a:solidFill>
                <a:effectLst/>
                <a:latin typeface="Courier" pitchFamily="2" charset="0"/>
              </a:rPr>
              <a:t> </a:t>
            </a:r>
            <a:endParaRPr kumimoji="0" lang="en-US" altLang="en-US" sz="1800" u="none" strike="noStrike" cap="none" normalizeH="0" baseline="0" dirty="0">
              <a:ln>
                <a:noFill/>
              </a:ln>
              <a:solidFill>
                <a:schemeClr val="bg2">
                  <a:lumMod val="50000"/>
                </a:schemeClr>
              </a:solidFill>
              <a:effectLst/>
              <a:latin typeface="Courier" pitchFamily="2" charset="0"/>
            </a:endParaRPr>
          </a:p>
        </p:txBody>
      </p:sp>
    </p:spTree>
    <p:extLst>
      <p:ext uri="{BB962C8B-B14F-4D97-AF65-F5344CB8AC3E}">
        <p14:creationId xmlns:p14="http://schemas.microsoft.com/office/powerpoint/2010/main" val="4229054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685800" y="1123950"/>
            <a:ext cx="8001000" cy="2514599"/>
          </a:xfrm>
        </p:spPr>
        <p:txBody>
          <a:bodyPr/>
          <a:lstStyle/>
          <a:p>
            <a:pPr lvl="0"/>
            <a:r>
              <a:rPr lang="en-US" sz="2400" dirty="0">
                <a:latin typeface="Calibri" charset="0"/>
                <a:ea typeface="Calibri" charset="0"/>
                <a:cs typeface="Calibri" charset="0"/>
              </a:rPr>
              <a:t>Welcome your comments and suggestions</a:t>
            </a:r>
          </a:p>
          <a:p>
            <a:r>
              <a:rPr lang="en-US" sz="2400" dirty="0"/>
              <a:t>Implementation exists</a:t>
            </a:r>
          </a:p>
          <a:p>
            <a:r>
              <a:rPr lang="en-US" sz="2400" dirty="0"/>
              <a:t>Request IPPM </a:t>
            </a:r>
            <a:r>
              <a:rPr lang="en-US" sz="2400" dirty="0">
                <a:latin typeface="Calibri" charset="0"/>
                <a:ea typeface="Calibri" charset="0"/>
                <a:cs typeface="Calibri" charset="0"/>
              </a:rPr>
              <a:t>WG adoption</a:t>
            </a:r>
          </a:p>
          <a:p>
            <a:endParaRPr lang="en-US" sz="2400" dirty="0">
              <a:latin typeface="Calibri" charset="0"/>
              <a:ea typeface="Calibri" charset="0"/>
              <a:cs typeface="Calibri" charset="0"/>
            </a:endParaRPr>
          </a:p>
        </p:txBody>
      </p:sp>
      <p:sp>
        <p:nvSpPr>
          <p:cNvPr id="4" name="Footer Placeholder 3"/>
          <p:cNvSpPr>
            <a:spLocks noGrp="1"/>
          </p:cNvSpPr>
          <p:nvPr>
            <p:ph type="ftr" sz="quarter" idx="11"/>
          </p:nvPr>
        </p:nvSpPr>
        <p:spPr>
          <a:xfrm>
            <a:off x="3048000" y="4786312"/>
            <a:ext cx="2895600" cy="357188"/>
          </a:xfrm>
        </p:spPr>
        <p:txBody>
          <a:bodyPr/>
          <a:lstStyle/>
          <a:p>
            <a:r>
              <a:rPr lang="en-CA" dirty="0"/>
              <a:t>109</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Tree>
    <p:extLst>
      <p:ext uri="{BB962C8B-B14F-4D97-AF65-F5344CB8AC3E}">
        <p14:creationId xmlns:p14="http://schemas.microsoft.com/office/powerpoint/2010/main" val="256002898"/>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7148</TotalTime>
  <Words>1130</Words>
  <Application>Microsoft Macintosh PowerPoint</Application>
  <PresentationFormat>On-screen Show (16:9)</PresentationFormat>
  <Paragraphs>192</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Courier</vt:lpstr>
      <vt:lpstr>Wingdings</vt:lpstr>
      <vt:lpstr>Default Design</vt:lpstr>
      <vt:lpstr>Simple TWAMP (STAMP) Extensions for Segment Routing Networks</vt:lpstr>
      <vt:lpstr>Agenda</vt:lpstr>
      <vt:lpstr>Requirements and Scope</vt:lpstr>
      <vt:lpstr>History of the Draft</vt:lpstr>
      <vt:lpstr>STAMP Control Code Field</vt:lpstr>
      <vt:lpstr>Destination Address in STAMP Node Address TLV</vt:lpstr>
      <vt:lpstr>Return Address in STAMP Return Path TLV</vt:lpstr>
      <vt:lpstr>Stand-alone Direct-mode LM Message Format for STAMP</vt:lpstr>
      <vt:lpstr>Next Steps</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1668</cp:revision>
  <dcterms:created xsi:type="dcterms:W3CDTF">2010-06-30T04:12:48Z</dcterms:created>
  <dcterms:modified xsi:type="dcterms:W3CDTF">2020-11-08T00:23:35Z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