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83" r:id="rId15"/>
    <p:sldId id="167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67" r:id="rId27"/>
    <p:sldId id="1695" r:id="rId28"/>
    <p:sldId id="1690" r:id="rId29"/>
    <p:sldId id="1699" r:id="rId30"/>
    <p:sldId id="1696" r:id="rId31"/>
    <p:sldId id="1700" r:id="rId32"/>
    <p:sldId id="1701" r:id="rId3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91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676474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Both Labels are carried at the </a:t>
            </a:r>
            <a:r>
              <a:rPr lang="en-CA" sz="1800" b="1" dirty="0"/>
              <a:t>bottom</a:t>
            </a:r>
            <a:r>
              <a:rPr lang="en-CA" sz="18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Label is carried at the </a:t>
            </a:r>
            <a:r>
              <a:rPr lang="en-CA" sz="1800" b="1" dirty="0"/>
              <a:t>bottom</a:t>
            </a:r>
            <a:r>
              <a:rPr lang="en-CA" sz="18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Label is carried at the </a:t>
            </a:r>
            <a:r>
              <a:rPr lang="en-CA" sz="1800" b="1" dirty="0"/>
              <a:t>bottom</a:t>
            </a:r>
            <a:r>
              <a:rPr lang="en-CA" sz="18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50755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4547"/>
            <a:ext cx="7924800" cy="33528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Extension Label (15) and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controller provisions the label on encapsulating,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top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895154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541585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A 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</a:t>
            </a:r>
            <a:r>
              <a:rPr lang="en-CA" sz="1400" b="1" dirty="0">
                <a:solidFill>
                  <a:srgbClr val="0070C0"/>
                </a:solidFill>
              </a:rPr>
              <a:t>copy of the data packet </a:t>
            </a:r>
            <a:r>
              <a:rPr lang="en-CA" sz="1400" dirty="0">
                <a:solidFill>
                  <a:srgbClr val="0070C0"/>
                </a:solidFill>
              </a:rPr>
              <a:t>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800" dirty="0"/>
              <a:t>encapsulation after the MPLS header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800" dirty="0"/>
              <a:t>encapsulation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64215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B9597-BC73-F646-968A-2D31781EF553}"/>
              </a:ext>
            </a:extLst>
          </p:cNvPr>
          <p:cNvSpPr txBox="1"/>
          <p:nvPr/>
        </p:nvSpPr>
        <p:spPr>
          <a:xfrm>
            <a:off x="152400" y="4440943"/>
            <a:ext cx="2971800" cy="6001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As 0001/GACH is only defined for control/OAM channel and IOAM GACH used for data traffic, this case does not exist? </a:t>
            </a: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885950" y="820745"/>
            <a:ext cx="53721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9B4B7-7435-BD49-ABB9-1AC0A720E4E6}"/>
              </a:ext>
            </a:extLst>
          </p:cNvPr>
          <p:cNvSpPr txBox="1"/>
          <p:nvPr/>
        </p:nvSpPr>
        <p:spPr>
          <a:xfrm>
            <a:off x="76200" y="4627006"/>
            <a:ext cx="23622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Do we define IOAM G-</a:t>
            </a:r>
            <a:r>
              <a:rPr lang="en-US" sz="1100" dirty="0" err="1"/>
              <a:t>ACh</a:t>
            </a:r>
            <a:r>
              <a:rPr lang="en-US" sz="1100" dirty="0"/>
              <a:t> Type2 when 0000b follows?</a:t>
            </a: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438400" y="713601"/>
            <a:ext cx="57912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38100" y="3379754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DB6FD-5617-114F-A3B8-F6A476C270E1}"/>
              </a:ext>
            </a:extLst>
          </p:cNvPr>
          <p:cNvSpPr txBox="1"/>
          <p:nvPr/>
        </p:nvSpPr>
        <p:spPr>
          <a:xfrm>
            <a:off x="0" y="4726722"/>
            <a:ext cx="23622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Do we define IOAM G-</a:t>
            </a:r>
            <a:r>
              <a:rPr lang="en-US" sz="1100" dirty="0" err="1"/>
              <a:t>ACh</a:t>
            </a:r>
            <a:r>
              <a:rPr lang="en-US" sz="1100" dirty="0"/>
              <a:t> Type2 when another Metadata follows?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362200" y="628292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00B46-2CC5-C346-BF21-8E04807A19A2}"/>
              </a:ext>
            </a:extLst>
          </p:cNvPr>
          <p:cNvSpPr txBox="1"/>
          <p:nvPr/>
        </p:nvSpPr>
        <p:spPr>
          <a:xfrm>
            <a:off x="0" y="4717461"/>
            <a:ext cx="23622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Do we define IOAM G-</a:t>
            </a:r>
            <a:r>
              <a:rPr lang="en-US" sz="1100" dirty="0" err="1"/>
              <a:t>ACh</a:t>
            </a:r>
            <a:r>
              <a:rPr lang="en-US" sz="1100" dirty="0"/>
              <a:t> Type2 when another Metadata follows?</a:t>
            </a: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67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Figure: Example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11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792" y="666750"/>
            <a:ext cx="4493623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 |0 0 0 0| </a:t>
            </a:r>
            <a:r>
              <a:rPr lang="en-CA" sz="800" dirty="0" err="1">
                <a:latin typeface="Courier" pitchFamily="2" charset="0"/>
              </a:rPr>
              <a:t>Rsved</a:t>
            </a:r>
            <a:r>
              <a:rPr lang="en-CA" sz="800" dirty="0">
                <a:latin typeface="Courier" pitchFamily="2" charset="0"/>
              </a:rPr>
              <a:t> | </a:t>
            </a:r>
            <a:r>
              <a:rPr lang="en-CA" sz="800" b="1" dirty="0">
                <a:latin typeface="Courier" pitchFamily="2" charset="0"/>
              </a:rPr>
              <a:t>This HDR=IOAM </a:t>
            </a:r>
            <a:r>
              <a:rPr lang="en-CA" sz="800" dirty="0">
                <a:latin typeface="Courier" pitchFamily="2" charset="0"/>
              </a:rPr>
              <a:t>| Header Length |  </a:t>
            </a:r>
            <a:r>
              <a:rPr lang="en-CA" sz="800" b="1" dirty="0">
                <a:latin typeface="Courier" pitchFamily="2" charset="0"/>
              </a:rPr>
              <a:t>Next Header 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>
                <a:latin typeface="Courier" pitchFamily="2" charset="0"/>
              </a:rPr>
              <a:t>   | Reserved      </a:t>
            </a:r>
            <a:r>
              <a:rPr lang="en-CA" sz="800" dirty="0">
                <a:latin typeface="Courier" pitchFamily="2" charset="0"/>
              </a:rPr>
              <a:t>| Block Number  | </a:t>
            </a:r>
            <a:r>
              <a:rPr lang="en-CA" sz="800">
                <a:latin typeface="Courier" pitchFamily="2" charset="0"/>
              </a:rPr>
              <a:t>IOAM-OPT-Type |  Reserved    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FCCDE-D57E-354B-B5ED-CBA378AA7CFB}"/>
              </a:ext>
            </a:extLst>
          </p:cNvPr>
          <p:cNvSpPr/>
          <p:nvPr/>
        </p:nvSpPr>
        <p:spPr>
          <a:xfrm>
            <a:off x="4533206" y="666749"/>
            <a:ext cx="4591001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</p:spTree>
    <p:extLst>
      <p:ext uri="{BB962C8B-B14F-4D97-AF65-F5344CB8AC3E}">
        <p14:creationId xmlns:p14="http://schemas.microsoft.com/office/powerpoint/2010/main" val="4008361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57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3622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27C81-6DD6-C24F-9C75-0B8CF16F5438}"/>
              </a:ext>
            </a:extLst>
          </p:cNvPr>
          <p:cNvSpPr/>
          <p:nvPr/>
        </p:nvSpPr>
        <p:spPr>
          <a:xfrm>
            <a:off x="685800" y="3360414"/>
            <a:ext cx="7391399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400" dirty="0"/>
              <a:t>An ACH is currently defined not to carry service/user data - it is a control/OAM channel. This needs to be updated. </a:t>
            </a:r>
          </a:p>
          <a:p>
            <a:r>
              <a:rPr lang="en-CA" sz="1400" dirty="0"/>
              <a:t>GAL also defined for control/OAM channel is not used.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7806</TotalTime>
  <Words>3549</Words>
  <Application>Microsoft Macintosh PowerPoint</Application>
  <PresentationFormat>On-screen Show (16:9)</PresentationFormat>
  <Paragraphs>527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Next Steps</vt:lpstr>
      <vt:lpstr>PowerPoint Presentation</vt:lpstr>
      <vt:lpstr>PowerPoint Presentation</vt:lpstr>
      <vt:lpstr>Example 1 - SR-MPLS Encapsulation with IOAM Data Fields</vt:lpstr>
      <vt:lpstr>Example 2 - Generic Delivery Function Encap with IOAM Data Fields</vt:lpstr>
      <vt:lpstr>Example 3 - DetNet Control Word [RFC8964] with IOAM Data Fields </vt:lpstr>
      <vt:lpstr>PowerPoint Presentation</vt:lpstr>
      <vt:lpstr>Example 4 - DetNet Control Word [RFC8964] with IOAM Data Fields</vt:lpstr>
      <vt:lpstr>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1859</cp:revision>
  <dcterms:created xsi:type="dcterms:W3CDTF">2010-06-30T04:12:48Z</dcterms:created>
  <dcterms:modified xsi:type="dcterms:W3CDTF">2021-02-22T23:09:30Z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