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9" r:id="rId3"/>
    <p:sldId id="315" r:id="rId4"/>
    <p:sldId id="1671" r:id="rId5"/>
    <p:sldId id="1658" r:id="rId6"/>
    <p:sldId id="1659" r:id="rId7"/>
    <p:sldId id="1672" r:id="rId8"/>
    <p:sldId id="1662" r:id="rId9"/>
    <p:sldId id="1681" r:id="rId10"/>
    <p:sldId id="1664" r:id="rId11"/>
    <p:sldId id="1673" r:id="rId12"/>
    <p:sldId id="320" r:id="rId13"/>
    <p:sldId id="1680" r:id="rId14"/>
    <p:sldId id="1663" r:id="rId15"/>
    <p:sldId id="1667" r:id="rId16"/>
    <p:sldId id="1661" r:id="rId17"/>
    <p:sldId id="303" r:id="rId18"/>
    <p:sldId id="1670" r:id="rId19"/>
    <p:sldId id="1676" r:id="rId20"/>
    <p:sldId id="1669" r:id="rId2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46"/>
    <p:restoredTop sz="93061" autoAdjust="0"/>
  </p:normalViewPr>
  <p:slideViewPr>
    <p:cSldViewPr>
      <p:cViewPr varScale="1">
        <p:scale>
          <a:sx n="135" d="100"/>
          <a:sy n="135" d="100"/>
        </p:scale>
        <p:origin x="176" y="9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4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4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24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800" dirty="0"/>
              <a:t>The decapsulating node for E2E IOAM also pops the IOAM Indicator Label and the IOAM data field(s) from the MPLS header.</a:t>
            </a:r>
          </a:p>
          <a:p>
            <a:pPr marL="857250" lvl="1" indent="-457200">
              <a:lnSpc>
                <a:spcPts val="24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800" dirty="0"/>
              <a:t>The decapsulating node processes IOAM data field(s).</a:t>
            </a:r>
          </a:p>
          <a:p>
            <a:pPr marL="857250" lvl="1" indent="-457200">
              <a:lnSpc>
                <a:spcPts val="24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8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937"/>
            <a:ext cx="8001000" cy="599270"/>
          </a:xfrm>
        </p:spPr>
        <p:txBody>
          <a:bodyPr/>
          <a:lstStyle/>
          <a:p>
            <a:pPr algn="l"/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828800" y="932840"/>
            <a:ext cx="5105400" cy="3277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</a:t>
            </a:r>
            <a:r>
              <a:rPr lang="en-CA" sz="900" b="1" dirty="0" err="1">
                <a:latin typeface="Courier" pitchFamily="2" charset="0"/>
              </a:rPr>
              <a:t>HbH</a:t>
            </a:r>
            <a:r>
              <a:rPr lang="en-CA" sz="900" b="1" dirty="0">
                <a:latin typeface="Courier" pitchFamily="2" charset="0"/>
              </a:rPr>
              <a:t> IOAM Indicator Label             </a:t>
            </a:r>
            <a:r>
              <a:rPr lang="en-CA" sz="900" dirty="0">
                <a:latin typeface="Courier" pitchFamily="2" charset="0"/>
              </a:rPr>
              <a:t>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 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      Figure: </a:t>
            </a:r>
            <a:r>
              <a:rPr lang="en-CA" sz="900" dirty="0" err="1">
                <a:latin typeface="Courier" pitchFamily="2" charset="0"/>
              </a:rPr>
              <a:t>HbH</a:t>
            </a:r>
            <a:r>
              <a:rPr lang="en-CA" sz="900" dirty="0">
                <a:latin typeface="Courier" pitchFamily="2" charset="0"/>
              </a:rPr>
              <a:t> IOAM Encapsulation in 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encapsulating, </a:t>
            </a:r>
            <a:r>
              <a:rPr lang="en-CA" sz="1800" dirty="0">
                <a:solidFill>
                  <a:srgbClr val="0070C0"/>
                </a:solidFill>
              </a:rPr>
              <a:t>transit </a:t>
            </a:r>
            <a:r>
              <a:rPr lang="en-CA" sz="1800" dirty="0"/>
              <a:t>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>
                <a:solidFill>
                  <a:srgbClr val="0070C0"/>
                </a:solidFill>
              </a:rPr>
              <a:t>The IOAM Enabled Label allocated by the transit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>
                <a:solidFill>
                  <a:srgbClr val="0070C0"/>
                </a:solidFill>
              </a:rPr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953417"/>
              </p:ext>
            </p:extLst>
          </p:nvPr>
        </p:nvGraphicFramePr>
        <p:xfrm>
          <a:off x="457200" y="759462"/>
          <a:ext cx="8229599" cy="257428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364529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750810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913860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 (like SFL)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0999" y="3397665"/>
            <a:ext cx="8305800" cy="140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200" kern="0" dirty="0" err="1"/>
              <a:t>eSPL</a:t>
            </a:r>
            <a:r>
              <a:rPr lang="en-CA" sz="1200" kern="0" dirty="0"/>
              <a:t> at top of the label stack breaks MPLS forwarding in heterogenous network environment with and without IOAM capable nodes</a:t>
            </a:r>
          </a:p>
          <a:p>
            <a:pPr>
              <a:buFont typeface="+mj-lt"/>
              <a:buAutoNum type="arabicPeriod"/>
            </a:pPr>
            <a:r>
              <a:rPr lang="en-CA" sz="1200" kern="0" dirty="0"/>
              <a:t>Entropy Label similarly also requires transit nodes to scan label stack</a:t>
            </a:r>
          </a:p>
          <a:p>
            <a:pPr>
              <a:buFont typeface="+mj-lt"/>
              <a:buAutoNum type="arabicPeriod"/>
            </a:pP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With any indicator scheme, the node will have to look past EOS into the packet to find the IOAM data that needs to be processed</a:t>
            </a:r>
          </a:p>
          <a:p>
            <a:pPr>
              <a:buFont typeface="+mj-lt"/>
              <a:buAutoNum type="arabicPeriod"/>
            </a:pP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7444"/>
            <a:ext cx="8229600" cy="3695700"/>
          </a:xfrm>
        </p:spPr>
        <p:txBody>
          <a:bodyPr/>
          <a:lstStyle/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header.</a:t>
            </a:r>
          </a:p>
          <a:p>
            <a:pPr marL="45720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transit node processes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forwards the data packet including updated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>
                <a:solidFill>
                  <a:srgbClr val="0070C0"/>
                </a:solidFill>
              </a:rPr>
              <a:t>Transit node may punt the timestamped copy of the data packet for further IOAM processing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 E2E IOAM also pops the IOAM Indicator Label and the IOAM data field(s) from the MPLS header.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processes IOAM data field(s).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7621"/>
            <a:ext cx="80772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Example with SR-MPLS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</a:t>
            </a:r>
            <a:r>
              <a:rPr lang="en-CA" sz="800" b="1" dirty="0">
                <a:latin typeface="Courier" pitchFamily="2" charset="0"/>
              </a:rPr>
              <a:t>IOAM Indicator Label                 </a:t>
            </a:r>
            <a:r>
              <a:rPr lang="en-CA" sz="800" dirty="0">
                <a:latin typeface="Courier" pitchFamily="2" charset="0"/>
              </a:rPr>
              <a:t>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 Reserved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Figure: IOAM Encapsulation Example with SR-MPLS Header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31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7432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Requesting MPLS WG adoption</a:t>
            </a: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Open Review Comments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0"/>
            <a:ext cx="3657600" cy="857250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After 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124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Applicable to E2E and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cases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What if the LSP is carrying a PW or is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DetNet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What if it is a MS-PW? 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In all these cases there is a CW immediately after EOS 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Then there is the universal fragmentation idea that is floating about that also wants to follow EOS</a:t>
            </a:r>
          </a:p>
          <a:p>
            <a:pPr>
              <a:spcBef>
                <a:spcPts val="600"/>
              </a:spcBef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Reply:</a:t>
            </a:r>
          </a:p>
          <a:p>
            <a:pPr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a generic issue applicable to all G-ACH mechanisms used for data traffic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463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 Reserved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           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Figure: IOAM Encapsulation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0"/>
            <a:ext cx="8153400" cy="3238501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New Generic Associated Channel (G-</a:t>
            </a:r>
            <a:r>
              <a:rPr lang="en-CA" sz="1800" dirty="0" err="1"/>
              <a:t>ACh</a:t>
            </a:r>
            <a:r>
              <a:rPr lang="en-CA" sz="1800" dirty="0"/>
              <a:t>) Type (value </a:t>
            </a:r>
            <a:r>
              <a:rPr lang="en-CA" sz="1800" dirty="0">
                <a:solidFill>
                  <a:srgbClr val="0070C0"/>
                </a:solidFill>
              </a:rPr>
              <a:t>TBA3</a:t>
            </a:r>
            <a:r>
              <a:rPr lang="en-CA" sz="18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Protocol value </a:t>
            </a:r>
            <a:r>
              <a:rPr lang="en-CA" sz="1800" i="1" dirty="0"/>
              <a:t>0001b</a:t>
            </a:r>
            <a:r>
              <a:rPr lang="en-CA" sz="18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257550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800" dirty="0"/>
              <a:t>“IOAM Indicator Label” is used to indicate the presence of the IOAM data fields in the MPLS header after EOS.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800" dirty="0"/>
              <a:t>Separate Indicator Labels are used for E2E and </a:t>
            </a:r>
            <a:r>
              <a:rPr lang="en-CA" sz="1800" dirty="0" err="1"/>
              <a:t>HbH</a:t>
            </a:r>
            <a:r>
              <a:rPr lang="en-CA" sz="1800" dirty="0"/>
              <a:t> IOAM to optimize IOAM processing on transit nodes.</a:t>
            </a:r>
          </a:p>
          <a:p>
            <a:pPr marL="0" indent="0">
              <a:lnSpc>
                <a:spcPts val="2320"/>
              </a:lnSpc>
              <a:buNone/>
            </a:pPr>
            <a:endParaRPr lang="en-CA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9372"/>
            <a:ext cx="69342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1018555"/>
            <a:ext cx="5105400" cy="3277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</a:t>
            </a:r>
            <a:r>
              <a:rPr lang="en-CA" sz="900" b="1" dirty="0">
                <a:latin typeface="Courier" pitchFamily="2" charset="0"/>
              </a:rPr>
              <a:t>E2E IOAM Indicator Label             </a:t>
            </a:r>
            <a:r>
              <a:rPr lang="en-CA" sz="900" dirty="0">
                <a:latin typeface="Courier" pitchFamily="2" charset="0"/>
              </a:rPr>
              <a:t>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 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      Figure: E2E IOAM Encapsulation in 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13"/>
            <a:ext cx="7696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44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>
                <a:solidFill>
                  <a:srgbClr val="0070C0"/>
                </a:solidFill>
              </a:rPr>
              <a:t>The IOAM Enabled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>
                <a:solidFill>
                  <a:srgbClr val="0070C0"/>
                </a:solidFill>
              </a:rPr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228404"/>
              </p:ext>
            </p:extLst>
          </p:nvPr>
        </p:nvGraphicFramePr>
        <p:xfrm>
          <a:off x="533400" y="914400"/>
          <a:ext cx="7848600" cy="22860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93014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511552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406904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 (compared to PHP)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457200" y="3392251"/>
            <a:ext cx="8305800" cy="1099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1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100" dirty="0">
                <a:latin typeface="Calibri" panose="020F0502020204030204" pitchFamily="34" charset="0"/>
                <a:cs typeface="Calibri" panose="020F0502020204030204" pitchFamily="34" charset="0"/>
              </a:rPr>
              <a:t>SFC: https://</a:t>
            </a:r>
            <a:r>
              <a:rPr lang="en-CA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1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100" dirty="0">
                <a:latin typeface="Calibri" panose="020F0502020204030204" pitchFamily="34" charset="0"/>
                <a:cs typeface="Calibri" panose="020F0502020204030204" pitchFamily="34" charset="0"/>
              </a:rPr>
              <a:t>E2E: draft-</a:t>
            </a:r>
            <a:r>
              <a:rPr lang="en-CA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cheng</a:t>
            </a:r>
            <a:r>
              <a:rPr lang="en-CA" sz="11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mpls</a:t>
            </a:r>
            <a:r>
              <a:rPr lang="en-CA" sz="11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inband</a:t>
            </a:r>
            <a:r>
              <a:rPr lang="en-CA" sz="1100" dirty="0">
                <a:latin typeface="Calibri" panose="020F0502020204030204" pitchFamily="34" charset="0"/>
                <a:cs typeface="Calibri" panose="020F0502020204030204" pitchFamily="34" charset="0"/>
              </a:rPr>
              <a:t>-pm-encapsulation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1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</a:t>
            </a:r>
          </a:p>
          <a:p>
            <a:pPr marL="457200" lvl="1" indent="0">
              <a:buNone/>
            </a:pPr>
            <a:endParaRPr lang="en-CA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7173</TotalTime>
  <Words>1649</Words>
  <Application>Microsoft Macintosh PowerPoint</Application>
  <PresentationFormat>On-screen Show (16:9)</PresentationFormat>
  <Paragraphs>273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IOAM Data Field Encapsulation in MPLS Header</vt:lpstr>
      <vt:lpstr>IOAM G-ACh Header</vt:lpstr>
      <vt:lpstr>IOAM Indicator Label</vt:lpstr>
      <vt:lpstr>E2E IOAM Encapsulation in MPLS Header</vt:lpstr>
      <vt:lpstr>E2E Indicator Label Allocation Methods</vt:lpstr>
      <vt:lpstr>E2E Indicator Label Allocation Methods</vt:lpstr>
      <vt:lpstr>E2E IOAM Procedure</vt:lpstr>
      <vt:lpstr>HbH IOAM Encapsulation in MPLS Header</vt:lpstr>
      <vt:lpstr>HbH Indicator Label Allocation Methods</vt:lpstr>
      <vt:lpstr>HbH Indicator Label Allocation Methods</vt:lpstr>
      <vt:lpstr>HbH IOAM Procedure</vt:lpstr>
      <vt:lpstr>IOAM Encapsulation Example with SR-MPLS Header</vt:lpstr>
      <vt:lpstr>Next Steps</vt:lpstr>
      <vt:lpstr>PowerPoint Presentation</vt:lpstr>
      <vt:lpstr>PowerPoint Presentation</vt:lpstr>
      <vt:lpstr>IOAM Data After EOS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1532</cp:revision>
  <dcterms:created xsi:type="dcterms:W3CDTF">2010-06-30T04:12:48Z</dcterms:created>
  <dcterms:modified xsi:type="dcterms:W3CDTF">2021-01-15T17:16:47Z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