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71" r:id="rId5"/>
    <p:sldId id="1658" r:id="rId6"/>
    <p:sldId id="1659" r:id="rId7"/>
    <p:sldId id="1672" r:id="rId8"/>
    <p:sldId id="1662" r:id="rId9"/>
    <p:sldId id="1664" r:id="rId10"/>
    <p:sldId id="1673" r:id="rId11"/>
    <p:sldId id="320" r:id="rId12"/>
    <p:sldId id="1663" r:id="rId13"/>
    <p:sldId id="1661" r:id="rId14"/>
    <p:sldId id="303" r:id="rId15"/>
    <p:sldId id="1670" r:id="rId16"/>
    <p:sldId id="1667" r:id="rId17"/>
    <p:sldId id="1669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71"/>
    <p:restoredTop sz="93034" autoAdjust="0"/>
  </p:normalViewPr>
  <p:slideViewPr>
    <p:cSldViewPr>
      <p:cViewPr varScale="1">
        <p:scale>
          <a:sx n="176" d="100"/>
          <a:sy n="176" d="100"/>
        </p:scale>
        <p:origin x="208" y="3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580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1937"/>
            <a:ext cx="8001000" cy="599270"/>
          </a:xfrm>
        </p:spPr>
        <p:txBody>
          <a:bodyPr/>
          <a:lstStyle/>
          <a:p>
            <a:pPr algn="l"/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Encapsulation in MPLS Header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828800" y="794340"/>
            <a:ext cx="5105400" cy="3554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</a:t>
            </a:r>
            <a:r>
              <a:rPr lang="en-CA" sz="900" b="1" dirty="0">
                <a:latin typeface="Courier" pitchFamily="2" charset="0"/>
              </a:rPr>
              <a:t>Extension Label (15)                 </a:t>
            </a:r>
            <a:r>
              <a:rPr lang="en-CA" sz="900" dirty="0">
                <a:latin typeface="Courier" pitchFamily="2" charset="0"/>
              </a:rPr>
              <a:t>| TC  |0|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</a:t>
            </a:r>
            <a:r>
              <a:rPr lang="en-CA" sz="900" b="1" dirty="0" err="1">
                <a:latin typeface="Courier" pitchFamily="2" charset="0"/>
              </a:rPr>
              <a:t>HbH</a:t>
            </a:r>
            <a:r>
              <a:rPr lang="en-CA" sz="900" b="1" dirty="0">
                <a:latin typeface="Courier" pitchFamily="2" charset="0"/>
              </a:rPr>
              <a:t> IOAM Indicator Label             </a:t>
            </a:r>
            <a:r>
              <a:rPr lang="en-CA" sz="900" dirty="0">
                <a:latin typeface="Courier" pitchFamily="2" charset="0"/>
              </a:rPr>
              <a:t>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 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      Figure: </a:t>
            </a:r>
            <a:r>
              <a:rPr lang="en-CA" sz="900" dirty="0" err="1">
                <a:latin typeface="Courier" pitchFamily="2" charset="0"/>
              </a:rPr>
              <a:t>HbH</a:t>
            </a:r>
            <a:r>
              <a:rPr lang="en-CA" sz="900" dirty="0">
                <a:latin typeface="Courier" pitchFamily="2" charset="0"/>
              </a:rPr>
              <a:t> IOAM Encapsulation in MPLS Header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90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1685"/>
            <a:ext cx="7924800" cy="314012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 </a:t>
            </a:r>
            <a:r>
              <a:rPr lang="en-CA" sz="2000" dirty="0">
                <a:solidFill>
                  <a:schemeClr val="accent5"/>
                </a:solidFill>
              </a:rPr>
              <a:t>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encapsulating, </a:t>
            </a:r>
            <a:r>
              <a:rPr lang="en-CA" sz="2000" dirty="0">
                <a:solidFill>
                  <a:srgbClr val="0070C0"/>
                </a:solidFill>
              </a:rPr>
              <a:t>transit </a:t>
            </a:r>
            <a:r>
              <a:rPr lang="en-CA" sz="2000" dirty="0"/>
              <a:t>and decapsulating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543300"/>
          </a:xfrm>
        </p:spPr>
        <p:txBody>
          <a:bodyPr/>
          <a:lstStyle/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encapsulating node inserts a </a:t>
            </a:r>
            <a:r>
              <a:rPr lang="en-CA" sz="1800" dirty="0" err="1"/>
              <a:t>HbH</a:t>
            </a:r>
            <a:r>
              <a:rPr lang="en-CA" sz="1800" dirty="0"/>
              <a:t> Indicator Label and one or more IOAM data field(s) in the MPLS header.</a:t>
            </a:r>
          </a:p>
          <a:p>
            <a:pPr marL="45720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>
                <a:solidFill>
                  <a:srgbClr val="0070C0"/>
                </a:solidFill>
              </a:rPr>
              <a:t>The transit node processes </a:t>
            </a:r>
            <a:r>
              <a:rPr lang="en-CA" sz="1800" dirty="0" err="1">
                <a:solidFill>
                  <a:srgbClr val="0070C0"/>
                </a:solidFill>
              </a:rPr>
              <a:t>HbH</a:t>
            </a:r>
            <a:r>
              <a:rPr lang="en-CA" sz="1800" dirty="0">
                <a:solidFill>
                  <a:srgbClr val="0070C0"/>
                </a:solidFill>
              </a:rPr>
              <a:t> IOAM data field(s) and forwards the data packet including updated IOAM data field(s). </a:t>
            </a:r>
          </a:p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decapsulating node for </a:t>
            </a:r>
            <a:r>
              <a:rPr lang="en-CA" sz="1800" dirty="0" err="1"/>
              <a:t>HbH</a:t>
            </a:r>
            <a:r>
              <a:rPr lang="en-CA" sz="1800" dirty="0"/>
              <a:t> IOAM "forwards and punts the timestamped copy" of the data packet including IOAM data field(s). </a:t>
            </a:r>
          </a:p>
          <a:p>
            <a:pPr marL="857250" lvl="1" indent="-457200">
              <a:lnSpc>
                <a:spcPts val="264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800" dirty="0"/>
              <a:t>The decapsulating node for </a:t>
            </a:r>
            <a:r>
              <a:rPr lang="en-CA" sz="1800" dirty="0" err="1"/>
              <a:t>HbH</a:t>
            </a:r>
            <a:r>
              <a:rPr lang="en-CA" sz="1800" dirty="0"/>
              <a:t> IOAM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7772400" cy="27432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Requesting MPLS WG adoption</a:t>
            </a:r>
          </a:p>
          <a:p>
            <a:pPr lvl="0"/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508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Backup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7621"/>
            <a:ext cx="8077200" cy="599270"/>
          </a:xfrm>
        </p:spPr>
        <p:txBody>
          <a:bodyPr/>
          <a:lstStyle/>
          <a:p>
            <a:pPr algn="l"/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Encapsulation Example with SR-MPLS Header</a:t>
            </a:r>
            <a:endParaRPr lang="en-US" sz="27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508218"/>
            <a:ext cx="4533900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</a:t>
            </a:r>
            <a:r>
              <a:rPr lang="en-CA" sz="800" b="1" dirty="0">
                <a:latin typeface="Courier" pitchFamily="2" charset="0"/>
              </a:rPr>
              <a:t>Extension Label (15)                 </a:t>
            </a:r>
            <a:r>
              <a:rPr lang="en-CA" sz="800" dirty="0">
                <a:latin typeface="Courier" pitchFamily="2" charset="0"/>
              </a:rPr>
              <a:t>| TC  |0|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</a:t>
            </a:r>
            <a:r>
              <a:rPr lang="en-CA" sz="800" b="1" dirty="0">
                <a:latin typeface="Courier" pitchFamily="2" charset="0"/>
              </a:rPr>
              <a:t>IOAM Indicator Label                 </a:t>
            </a:r>
            <a:r>
              <a:rPr lang="en-CA" sz="800" dirty="0">
                <a:latin typeface="Courier" pitchFamily="2" charset="0"/>
              </a:rPr>
              <a:t>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 Reserved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           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Figure: IOAM Encapsulation Example with SR-MPLS Header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745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pPr algn="l"/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in MPLS Header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96218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 Reserved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           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Figure: IOAM Encapsulation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0"/>
            <a:ext cx="8153400" cy="3238501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New Generic Associated Channel (G-</a:t>
            </a:r>
            <a:r>
              <a:rPr lang="en-CA" sz="1800" dirty="0" err="1"/>
              <a:t>ACh</a:t>
            </a:r>
            <a:r>
              <a:rPr lang="en-CA" sz="1800" dirty="0"/>
              <a:t>) Type (value TBA3)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Protocol value </a:t>
            </a:r>
            <a:r>
              <a:rPr lang="en-CA" sz="1800" i="1" dirty="0"/>
              <a:t>0001b</a:t>
            </a:r>
            <a:r>
              <a:rPr lang="en-CA" sz="18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Block Number can be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257550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800" dirty="0"/>
              <a:t>“IOAM Indicator Label” is used to indicate the presence of the IOAM data fields in the MPLS header after EOS.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800" dirty="0"/>
              <a:t>Separate Label values are used for E2E and </a:t>
            </a:r>
            <a:r>
              <a:rPr lang="en-CA" sz="1800" dirty="0" err="1"/>
              <a:t>HbH</a:t>
            </a:r>
            <a:r>
              <a:rPr lang="en-CA" sz="1800" dirty="0"/>
              <a:t> IOAM to optimize IOAM processing on transit nodes: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1800" dirty="0"/>
              <a:t>E2E Label TBA1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1800" dirty="0" err="1"/>
              <a:t>HbH</a:t>
            </a:r>
            <a:r>
              <a:rPr lang="en-CA" sz="1800" dirty="0"/>
              <a:t> Label TBA2</a:t>
            </a:r>
          </a:p>
          <a:p>
            <a:pPr marL="0" indent="0">
              <a:lnSpc>
                <a:spcPts val="2320"/>
              </a:lnSpc>
              <a:buNone/>
            </a:pPr>
            <a:endParaRPr lang="en-CA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5980"/>
            <a:ext cx="7505700" cy="599270"/>
          </a:xfrm>
        </p:spPr>
        <p:txBody>
          <a:bodyPr/>
          <a:lstStyle/>
          <a:p>
            <a:pPr algn="l"/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Encapsulation in MPLS Header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19300" y="892175"/>
            <a:ext cx="5105400" cy="3554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</a:t>
            </a:r>
            <a:r>
              <a:rPr lang="en-CA" sz="900" b="1" dirty="0">
                <a:latin typeface="Courier" pitchFamily="2" charset="0"/>
              </a:rPr>
              <a:t>Extension Label (15)                 </a:t>
            </a:r>
            <a:r>
              <a:rPr lang="en-CA" sz="900" dirty="0">
                <a:latin typeface="Courier" pitchFamily="2" charset="0"/>
              </a:rPr>
              <a:t>| TC  |0|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</a:t>
            </a:r>
            <a:r>
              <a:rPr lang="en-CA" sz="900" b="1" dirty="0">
                <a:latin typeface="Courier" pitchFamily="2" charset="0"/>
              </a:rPr>
              <a:t>E2E IOAM Indicator Label             </a:t>
            </a:r>
            <a:r>
              <a:rPr lang="en-CA" sz="900" dirty="0">
                <a:latin typeface="Courier" pitchFamily="2" charset="0"/>
              </a:rPr>
              <a:t>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 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      Figure: E2E IOAM Encapsulation in MPLS Header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511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9552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 </a:t>
            </a:r>
            <a:r>
              <a:rPr lang="en-CA" sz="2000" dirty="0">
                <a:solidFill>
                  <a:schemeClr val="accent5"/>
                </a:solidFill>
              </a:rPr>
              <a:t>TBA1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>
                <a:solidFill>
                  <a:srgbClr val="0070C0"/>
                </a:solidFill>
              </a:rPr>
              <a:t>The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>
                <a:solidFill>
                  <a:srgbClr val="0070C0"/>
                </a:solidFill>
              </a:rPr>
              <a:t>Signaling mechanism used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543300"/>
          </a:xfrm>
        </p:spPr>
        <p:txBody>
          <a:bodyPr/>
          <a:lstStyle/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decapsulating node for E2E IOAM "forwards and punts the timestamped copy" of the data packet including IOAM data field(s). </a:t>
            </a:r>
          </a:p>
          <a:p>
            <a:pPr marL="857250" lvl="1" indent="-457200">
              <a:lnSpc>
                <a:spcPts val="264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800" dirty="0"/>
              <a:t>The decapsulating node for E2E IOAM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6602</TotalTime>
  <Words>1315</Words>
  <Application>Microsoft Macintosh PowerPoint</Application>
  <PresentationFormat>On-screen Show (16:9)</PresentationFormat>
  <Paragraphs>216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IOAM Data Field Encapsulation in MPLS Header</vt:lpstr>
      <vt:lpstr>IOAM G-ACh Header</vt:lpstr>
      <vt:lpstr>IOAM Indicator Label</vt:lpstr>
      <vt:lpstr>E2E IOAM Encapsulation in MPLS Header</vt:lpstr>
      <vt:lpstr>E2E Indicator Label Allocation Methods</vt:lpstr>
      <vt:lpstr>E2E IOAM Procedure</vt:lpstr>
      <vt:lpstr>HbH IOAM Encapsulation in MPLS Header</vt:lpstr>
      <vt:lpstr>HbH Indicator Label Allocation Methods</vt:lpstr>
      <vt:lpstr>HbH IOAM Procedure</vt:lpstr>
      <vt:lpstr>Next Steps</vt:lpstr>
      <vt:lpstr>PowerPoint Presentation</vt:lpstr>
      <vt:lpstr>PowerPoint Presentation</vt:lpstr>
      <vt:lpstr>IOAM Encapsulation Example with SR-MPLS Header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1392</cp:revision>
  <dcterms:created xsi:type="dcterms:W3CDTF">2010-06-30T04:12:48Z</dcterms:created>
  <dcterms:modified xsi:type="dcterms:W3CDTF">2021-01-14T21:17:37Z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