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6" r:id="rId27"/>
    <p:sldId id="1695" r:id="rId28"/>
    <p:sldId id="1686" r:id="rId29"/>
    <p:sldId id="1669" r:id="rId30"/>
    <p:sldId id="1692"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3061" autoAdjust="0"/>
  </p:normalViewPr>
  <p:slideViewPr>
    <p:cSldViewPr>
      <p:cViewPr varScale="1">
        <p:scale>
          <a:sx n="93" d="100"/>
          <a:sy n="93" d="100"/>
        </p:scale>
        <p:origin x="216" y="1672"/>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29</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atatracker.ietf.org/doc/draft-zzhang-intarea-generic-delivery-func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1093890630"/>
              </p:ext>
            </p:extLst>
          </p:nvPr>
        </p:nvGraphicFramePr>
        <p:xfrm>
          <a:off x="609600" y="914400"/>
          <a:ext cx="7848600" cy="2286000"/>
        </p:xfrm>
        <a:graphic>
          <a:graphicData uri="http://schemas.openxmlformats.org/drawingml/2006/table">
            <a:tbl>
              <a:tblPr firstRow="1" bandRow="1">
                <a:tableStyleId>{912C8C85-51F0-491E-9774-3900AFEF0FD7}</a:tableStyleId>
              </a:tblPr>
              <a:tblGrid>
                <a:gridCol w="457200">
                  <a:extLst>
                    <a:ext uri="{9D8B030D-6E8A-4147-A177-3AD203B41FA5}">
                      <a16:colId xmlns:a16="http://schemas.microsoft.com/office/drawing/2014/main" val="2665960960"/>
                    </a:ext>
                  </a:extLst>
                </a:gridCol>
                <a:gridCol w="2667000">
                  <a:extLst>
                    <a:ext uri="{9D8B030D-6E8A-4147-A177-3AD203B41FA5}">
                      <a16:colId xmlns:a16="http://schemas.microsoft.com/office/drawing/2014/main" val="1209939836"/>
                    </a:ext>
                  </a:extLst>
                </a:gridCol>
                <a:gridCol w="2667000">
                  <a:extLst>
                    <a:ext uri="{9D8B030D-6E8A-4147-A177-3AD203B41FA5}">
                      <a16:colId xmlns:a16="http://schemas.microsoft.com/office/drawing/2014/main" val="4011394575"/>
                    </a:ext>
                  </a:extLst>
                </a:gridCol>
                <a:gridCol w="20574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encapsulation.</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52400" y="102393"/>
            <a:ext cx="88392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865388"/>
            <a:ext cx="575564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93674311"/>
              </p:ext>
            </p:extLst>
          </p:nvPr>
        </p:nvGraphicFramePr>
        <p:xfrm>
          <a:off x="381002" y="759462"/>
          <a:ext cx="8458198" cy="2493355"/>
        </p:xfrm>
        <a:graphic>
          <a:graphicData uri="http://schemas.openxmlformats.org/drawingml/2006/table">
            <a:tbl>
              <a:tblPr firstRow="1" bandRow="1">
                <a:tableStyleId>{912C8C85-51F0-491E-9774-3900AFEF0FD7}</a:tableStyleId>
              </a:tblPr>
              <a:tblGrid>
                <a:gridCol w="381000">
                  <a:extLst>
                    <a:ext uri="{9D8B030D-6E8A-4147-A177-3AD203B41FA5}">
                      <a16:colId xmlns:a16="http://schemas.microsoft.com/office/drawing/2014/main" val="1188824465"/>
                    </a:ext>
                  </a:extLst>
                </a:gridCol>
                <a:gridCol w="1600200">
                  <a:extLst>
                    <a:ext uri="{9D8B030D-6E8A-4147-A177-3AD203B41FA5}">
                      <a16:colId xmlns:a16="http://schemas.microsoft.com/office/drawing/2014/main" val="1209939836"/>
                    </a:ext>
                  </a:extLst>
                </a:gridCol>
                <a:gridCol w="16764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solidFill>
                            <a:schemeClr val="tx1"/>
                          </a:solidFill>
                          <a:latin typeface="Calibri" panose="020F0502020204030204" pitchFamily="34" charset="0"/>
                          <a:cs typeface="Calibri" panose="020F0502020204030204" pitchFamily="34" charset="0"/>
                        </a:rPr>
                        <a:t>eSPL</a:t>
                      </a:r>
                      <a:r>
                        <a:rPr lang="en-US" sz="1400" b="0" i="0" dirty="0">
                          <a:solidFill>
                            <a:schemeClr val="tx1"/>
                          </a:solidFill>
                          <a:latin typeface="Calibri" panose="020F0502020204030204" pitchFamily="34" charset="0"/>
                          <a:cs typeface="Calibri" panose="020F0502020204030204" pitchFamily="34" charset="0"/>
                        </a:rPr>
                        <a:t> Labels</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 (Note 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Global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+0</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encapsulation.</a:t>
            </a:r>
          </a:p>
          <a:p>
            <a:pPr marL="457200" indent="-457200">
              <a:lnSpc>
                <a:spcPts val="1920"/>
              </a:lnSpc>
              <a:spcBef>
                <a:spcPts val="600"/>
              </a:spcBef>
              <a:buFont typeface="+mj-lt"/>
              <a:buAutoNum type="arabicPeriod"/>
            </a:pPr>
            <a:r>
              <a:rPr lang="en-CA" sz="1600" dirty="0">
                <a:solidFill>
                  <a:srgbClr val="0070C0"/>
                </a:solidFill>
              </a:rPr>
              <a:t>The transit (intermediate)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6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encapsulation.</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02393"/>
            <a:ext cx="8991600" cy="599270"/>
          </a:xfrm>
        </p:spPr>
        <p:txBody>
          <a:bodyPr/>
          <a:lstStyle/>
          <a:p>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08659"/>
            <a:ext cx="57912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err="1">
                <a:latin typeface="Courier" pitchFamily="2" charset="0"/>
              </a:rPr>
              <a:t>HbH</a:t>
            </a:r>
            <a:r>
              <a:rPr lang="en-CA" sz="1000" b="1" dirty="0">
                <a:latin typeface="Courier" pitchFamily="2" charset="0"/>
              </a:rPr>
              <a:t>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a:t>
            </a:r>
            <a:r>
              <a:rPr lang="en-CA" sz="1000" dirty="0" err="1">
                <a:latin typeface="Courier" pitchFamily="2" charset="0"/>
              </a:rPr>
              <a:t>HbH</a:t>
            </a:r>
            <a:r>
              <a:rPr lang="en-CA" sz="1000" dirty="0">
                <a:latin typeface="Courier" pitchFamily="2" charset="0"/>
              </a:rPr>
              <a:t>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r>
              <a:rPr lang="en-CA" sz="2800" dirty="0">
                <a:solidFill>
                  <a:srgbClr val="0070C0"/>
                </a:solidFill>
                <a:latin typeface="Calibri Light" panose="020F0302020204030204" pitchFamily="34" charset="0"/>
                <a:cs typeface="Calibri Light" panose="020F0302020204030204" pitchFamily="34" charset="0"/>
              </a:rPr>
              <a:t>Example IOAM Header with SR-MPLS Encapsulation</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15498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Figure: IOAM Header with SR-MPLS Encapsulation</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2669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with Other Control Words/ACHs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1"/>
            <a:ext cx="8153400" cy="3124200"/>
          </a:xfrm>
        </p:spPr>
        <p:txBody>
          <a:bodyPr/>
          <a:lstStyle/>
          <a:p>
            <a:pPr>
              <a:lnSpc>
                <a:spcPts val="2120"/>
              </a:lnSpc>
              <a:spcBef>
                <a:spcPts val="600"/>
              </a:spcBef>
            </a:pPr>
            <a:r>
              <a:rPr lang="en-CA" sz="2000" dirty="0">
                <a:latin typeface="Calibri" panose="020F0502020204030204" pitchFamily="34" charset="0"/>
                <a:cs typeface="Calibri" panose="020F0502020204030204" pitchFamily="34" charset="0"/>
              </a:rPr>
              <a:t>IOAM header is part of the MPLS </a:t>
            </a:r>
            <a:r>
              <a:rPr lang="en-CA" sz="2000" dirty="0"/>
              <a:t>encapsulation</a:t>
            </a:r>
            <a:r>
              <a:rPr lang="en-CA" sz="2000" dirty="0">
                <a:latin typeface="Calibri" panose="020F0502020204030204" pitchFamily="34" charset="0"/>
                <a:cs typeface="Calibri" panose="020F0502020204030204" pitchFamily="34" charset="0"/>
              </a:rPr>
              <a:t>, any other control word / ACH is added after the IOAM header in the data packet.</a:t>
            </a:r>
          </a:p>
          <a:p>
            <a:pPr>
              <a:lnSpc>
                <a:spcPts val="2120"/>
              </a:lnSpc>
              <a:spcBef>
                <a:spcPts val="600"/>
              </a:spcBef>
            </a:pPr>
            <a:r>
              <a:rPr lang="en-CA" sz="2000" dirty="0">
                <a:latin typeface="Calibri" panose="020F0502020204030204" pitchFamily="34" charset="0"/>
                <a:cs typeface="Calibri" panose="020F0502020204030204" pitchFamily="34" charset="0"/>
              </a:rPr>
              <a:t>The transit nodes can easily process the IOAM data field(s) after the EOS in the data packets.</a:t>
            </a:r>
          </a:p>
          <a:p>
            <a:pPr>
              <a:lnSpc>
                <a:spcPts val="2120"/>
              </a:lnSpc>
              <a:spcBef>
                <a:spcPts val="600"/>
              </a:spcBef>
            </a:pPr>
            <a:r>
              <a:rPr lang="en-CA" sz="2000" dirty="0">
                <a:latin typeface="Calibri" panose="020F0502020204030204" pitchFamily="34" charset="0"/>
                <a:cs typeface="Calibri" panose="020F0502020204030204" pitchFamily="34" charset="0"/>
              </a:rPr>
              <a:t>The decapsulating node removes the MPLS </a:t>
            </a:r>
            <a:r>
              <a:rPr lang="en-CA" sz="2000" dirty="0"/>
              <a:t>encapsulation</a:t>
            </a:r>
            <a:r>
              <a:rPr lang="en-CA" sz="2000" dirty="0">
                <a:latin typeface="Calibri" panose="020F0502020204030204" pitchFamily="34" charset="0"/>
                <a:cs typeface="Calibri" panose="020F0502020204030204" pitchFamily="34" charset="0"/>
              </a:rPr>
              <a:t> including the IOAM header and then processes the other control word /ACH following it.</a:t>
            </a:r>
          </a:p>
          <a:p>
            <a:pPr>
              <a:lnSpc>
                <a:spcPts val="2120"/>
              </a:lnSpc>
              <a:spcBef>
                <a:spcPts val="600"/>
              </a:spcBef>
            </a:pPr>
            <a:r>
              <a:rPr lang="en-CA" sz="2000" i="1" dirty="0">
                <a:latin typeface="Calibri" panose="020F0502020204030204" pitchFamily="34" charset="0"/>
                <a:cs typeface="Calibri" panose="020F0502020204030204" pitchFamily="34" charset="0"/>
              </a:rPr>
              <a:t>IOAM HDR Length </a:t>
            </a:r>
            <a:r>
              <a:rPr lang="en-CA" sz="2000" dirty="0">
                <a:latin typeface="Calibri" panose="020F0502020204030204" pitchFamily="34" charset="0"/>
                <a:cs typeface="Calibri" panose="020F0502020204030204" pitchFamily="34" charset="0"/>
              </a:rPr>
              <a:t>allows to find the Control word /ACH after the IOAM header.</a:t>
            </a:r>
          </a:p>
          <a:p>
            <a:pPr marL="0" indent="0">
              <a:lnSpc>
                <a:spcPts val="2120"/>
              </a:lnSpc>
              <a:spcBef>
                <a:spcPts val="600"/>
              </a:spcBef>
              <a:buNone/>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Example IOAM Header with Control Word [RFC4385]</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5146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0070C0"/>
                </a:solidFill>
                <a:latin typeface="Courier" pitchFamily="2" charset="0"/>
              </a:rPr>
              <a:t>   |0 0 0 0| Specified by PW Encapsulation                         |   </a:t>
            </a:r>
          </a:p>
          <a:p>
            <a:r>
              <a:rPr lang="en-CA" sz="900" dirty="0">
                <a:solidFill>
                  <a:srgbClr val="0070C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and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0" y="0"/>
            <a:ext cx="8839200" cy="717589"/>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1 -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 </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590801" y="753957"/>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a:t>
            </a:r>
            <a:r>
              <a:rPr lang="en-CA" sz="900" dirty="0">
                <a:solidFill>
                  <a:srgbClr val="0070C0"/>
                </a:solidFill>
                <a:latin typeface="Courier" pitchFamily="2" charset="0"/>
              </a:rPr>
              <a:t>|0 0 0 0| Sequence Number (</a:t>
            </a:r>
            <a:r>
              <a:rPr lang="en-CA" sz="900" dirty="0" err="1">
                <a:solidFill>
                  <a:srgbClr val="0070C0"/>
                </a:solidFill>
                <a:latin typeface="Courier" pitchFamily="2" charset="0"/>
              </a:rPr>
              <a:t>DetNet</a:t>
            </a:r>
            <a:r>
              <a:rPr lang="en-CA" sz="900" dirty="0">
                <a:solidFill>
                  <a:srgbClr val="0070C0"/>
                </a:solidFill>
                <a:latin typeface="Courier" pitchFamily="2" charset="0"/>
              </a:rPr>
              <a:t> Control Word)                 |</a:t>
            </a:r>
          </a:p>
          <a:p>
            <a:r>
              <a:rPr lang="en-CA" sz="900" dirty="0">
                <a:solidFill>
                  <a:srgbClr val="0070C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29909" y="4253032"/>
            <a:ext cx="1736496" cy="600164"/>
          </a:xfrm>
          <a:prstGeom prst="rect">
            <a:avLst/>
          </a:prstGeom>
        </p:spPr>
        <p:txBody>
          <a:bodyPr wrap="square">
            <a:spAutoFit/>
          </a:bodyPr>
          <a:lstStyle/>
          <a:p>
            <a:pPr marL="171450" indent="-171450">
              <a:buFont typeface="Arial" panose="020B0604020202020204" pitchFamily="34" charset="0"/>
              <a:buChar char="•"/>
            </a:pPr>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0" y="0"/>
            <a:ext cx="9144000" cy="717589"/>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2 -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590800" y="619185"/>
            <a:ext cx="4648200" cy="4524315"/>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[F-Label(s)]                          | TC  |S|  TTL          |</a:t>
            </a:r>
          </a:p>
          <a:p>
            <a:r>
              <a:rPr lang="en-CA" sz="800" dirty="0">
                <a:latin typeface="Courier" pitchFamily="2" charset="0"/>
              </a:rPr>
              <a:t>   +-+-+-+-+-+-+-+-+-+-+-+-+-+-+-+-+-+-+-+-+-+-+-+-+-+-+-+-+-+-+-+-+</a:t>
            </a:r>
          </a:p>
          <a:p>
            <a:r>
              <a:rPr lang="en-CA" sz="800" dirty="0">
                <a:latin typeface="Courier" pitchFamily="2" charset="0"/>
              </a:rPr>
              <a:t>   | A-Label                               | TC  |S|  TTL          |</a:t>
            </a:r>
          </a:p>
          <a:p>
            <a:r>
              <a:rPr lang="en-CA" sz="800" dirty="0">
                <a:latin typeface="Courier" pitchFamily="2" charset="0"/>
              </a:rPr>
              <a:t>   +-+-+-+-+-+-+-+-+-+-+-+-+-+-+-+-+-+-+-+-+-+-+-+-+-+-+-+-+-+-+-+-+</a:t>
            </a:r>
          </a:p>
          <a:p>
            <a:r>
              <a:rPr lang="en-CA" sz="800" dirty="0">
                <a:solidFill>
                  <a:srgbClr val="C00000"/>
                </a:solidFill>
                <a:latin typeface="Courier" pitchFamily="2" charset="0"/>
              </a:rPr>
              <a:t>   </a:t>
            </a:r>
            <a:r>
              <a:rPr lang="en-CA" sz="800" dirty="0">
                <a:solidFill>
                  <a:srgbClr val="0070C0"/>
                </a:solidFill>
                <a:latin typeface="Courier" pitchFamily="2" charset="0"/>
              </a:rPr>
              <a:t>|0 0 0 0| Sequence Number (</a:t>
            </a:r>
            <a:r>
              <a:rPr lang="en-CA" sz="800" dirty="0" err="1">
                <a:solidFill>
                  <a:srgbClr val="0070C0"/>
                </a:solidFill>
                <a:latin typeface="Courier" pitchFamily="2" charset="0"/>
              </a:rPr>
              <a:t>DetNet</a:t>
            </a:r>
            <a:r>
              <a:rPr lang="en-CA" sz="800" dirty="0">
                <a:solidFill>
                  <a:srgbClr val="0070C0"/>
                </a:solidFill>
                <a:latin typeface="Courier" pitchFamily="2" charset="0"/>
              </a:rPr>
              <a:t> Control Word)                 |</a:t>
            </a:r>
          </a:p>
          <a:p>
            <a:r>
              <a:rPr lang="en-CA" sz="800" dirty="0">
                <a:latin typeface="Courier" pitchFamily="2" charset="0"/>
              </a:rPr>
              <a:t>   +-+-+-+-+-+-+-+-+-+-+-+-+-+-+-+-+-+-+-+-+-+-+-+-+-+-+-+-+-+-+-+-+</a:t>
            </a:r>
          </a:p>
          <a:p>
            <a:r>
              <a:rPr lang="en-CA" sz="800" dirty="0">
                <a:latin typeface="Courier" pitchFamily="2" charset="0"/>
              </a:rPr>
              <a:t>   | [F-Label(s)]                          | TC  |S|  TTL          |</a:t>
            </a:r>
          </a:p>
          <a:p>
            <a:r>
              <a:rPr lang="en-CA" sz="800" dirty="0">
                <a:latin typeface="Courier" pitchFamily="2" charset="0"/>
              </a:rPr>
              <a:t>   +-+-+-+-+-+-+-+-+-+-+-+-+-+-+-+-+-+-+-+-+-+-+-+-+-+-+-+-+-+-+-+-+</a:t>
            </a:r>
          </a:p>
          <a:p>
            <a:r>
              <a:rPr lang="en-CA" sz="800" dirty="0">
                <a:latin typeface="Courier" pitchFamily="2" charset="0"/>
              </a:rPr>
              <a:t>   | S-Label                               | TC  |S|  TTL          |</a:t>
            </a:r>
          </a:p>
          <a:p>
            <a:r>
              <a:rPr lang="en-CA" sz="800" dirty="0">
                <a:latin typeface="Courier" pitchFamily="2" charset="0"/>
              </a:rPr>
              <a:t>   +-+-+-+-+-+-+-+-+-+-+-+-+-+-+-+-+-+-+-+-+-+-+-+-+-+-+-+-+-+-+-+-+</a:t>
            </a:r>
          </a:p>
          <a:p>
            <a:r>
              <a:rPr lang="en-CA" sz="800" dirty="0">
                <a:latin typeface="Courier" pitchFamily="2" charset="0"/>
              </a:rPr>
              <a:t>   | IOAM Indicator Label                  | TC  |1|  TTL          |</a:t>
            </a:r>
          </a:p>
          <a:p>
            <a:r>
              <a:rPr lang="en-CA" sz="800" dirty="0">
                <a:latin typeface="Courier" pitchFamily="2" charset="0"/>
              </a:rPr>
              <a:t>   +-+-+-+-+-+-+-+-+-+-+-+-+-+-+-+-+-+-+-+-+-+-+-+-+-+-+-+-+-+-+-+-+&lt;-+</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a:t>
            </a:r>
          </a:p>
          <a:p>
            <a:r>
              <a:rPr lang="en-CA" sz="800" dirty="0">
                <a:latin typeface="Courier" pitchFamily="2" charset="0"/>
              </a:rPr>
              <a:t>   +-+-+-+-+-+-+-+-+-+-+-+-+-+-+-+-+-+-+-+-+-+-+-+-+-+-+-+-+-+-+-+-+  |</a:t>
            </a:r>
          </a:p>
          <a:p>
            <a:r>
              <a:rPr lang="en-CA" sz="800" dirty="0">
                <a:latin typeface="Courier" pitchFamily="2" charset="0"/>
              </a:rPr>
              <a:t>   | Reserved      | Block Number  | IOAM-OPT-Type |</a:t>
            </a:r>
            <a:r>
              <a:rPr lang="en-CA" sz="800" dirty="0">
                <a:solidFill>
                  <a:srgbClr val="0070C0"/>
                </a:solidFill>
                <a:latin typeface="Courier" pitchFamily="2" charset="0"/>
              </a:rPr>
              <a:t>IOAM HDR Length</a:t>
            </a:r>
            <a:r>
              <a:rPr lang="en-CA" sz="800" dirty="0">
                <a:latin typeface="Courier" pitchFamily="2" charset="0"/>
              </a:rPr>
              <a:t>|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solidFill>
                  <a:srgbClr val="C00000"/>
                </a:solidFill>
                <a:latin typeface="Courier" pitchFamily="2" charset="0"/>
              </a:rPr>
              <a:t>   </a:t>
            </a:r>
            <a:r>
              <a:rPr lang="en-CA" sz="800" dirty="0">
                <a:solidFill>
                  <a:srgbClr val="0070C0"/>
                </a:solidFill>
                <a:latin typeface="Courier" pitchFamily="2" charset="0"/>
              </a:rPr>
              <a:t>|0 0 0 0| Sequence Number (</a:t>
            </a:r>
            <a:r>
              <a:rPr lang="en-CA" sz="800" dirty="0" err="1">
                <a:solidFill>
                  <a:srgbClr val="0070C0"/>
                </a:solidFill>
                <a:latin typeface="Courier" pitchFamily="2" charset="0"/>
              </a:rPr>
              <a:t>DetNet</a:t>
            </a:r>
            <a:r>
              <a:rPr lang="en-CA" sz="800" dirty="0">
                <a:solidFill>
                  <a:srgbClr val="0070C0"/>
                </a:solidFill>
                <a:latin typeface="Courier" pitchFamily="2" charset="0"/>
              </a:rPr>
              <a:t> Control Word)                 |</a:t>
            </a:r>
          </a:p>
          <a:p>
            <a:r>
              <a:rPr lang="en-CA" sz="800" dirty="0">
                <a:solidFill>
                  <a:srgbClr val="0070C0"/>
                </a:solidFill>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r>
              <a:rPr lang="en-CA" sz="800" dirty="0" err="1">
                <a:latin typeface="Courier" pitchFamily="2" charset="0"/>
              </a:rPr>
              <a:t>DetNet</a:t>
            </a:r>
            <a:r>
              <a:rPr lang="en-CA" sz="800" dirty="0">
                <a:latin typeface="Courier" pitchFamily="2" charset="0"/>
              </a:rPr>
              <a:t> Flow                                   ~</a:t>
            </a:r>
          </a:p>
          <a:p>
            <a:r>
              <a:rPr lang="en-CA" sz="800" dirty="0">
                <a:latin typeface="Courier" pitchFamily="2" charset="0"/>
              </a:rPr>
              <a:t>   ~                 Payload Packet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a:t>
            </a:r>
          </a:p>
          <a:p>
            <a:r>
              <a:rPr lang="en-CA" sz="800" dirty="0">
                <a:latin typeface="Courier" pitchFamily="2" charset="0"/>
              </a:rPr>
              <a:t>       Figure: IOAM Header with MPLS Encapsulation with </a:t>
            </a:r>
            <a:r>
              <a:rPr lang="en-CA" sz="800" dirty="0" err="1">
                <a:latin typeface="Courier" pitchFamily="2" charset="0"/>
              </a:rPr>
              <a:t>DetNet</a:t>
            </a:r>
            <a:endParaRPr lang="en-CA" sz="8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54204" y="4186147"/>
            <a:ext cx="2003196" cy="461665"/>
          </a:xfrm>
          <a:prstGeom prst="rect">
            <a:avLst/>
          </a:prstGeom>
        </p:spPr>
        <p:txBody>
          <a:bodyPr wrap="square">
            <a:spAutoFit/>
          </a:bodyPr>
          <a:lstStyle/>
          <a:p>
            <a:pPr marL="171450" indent="-171450">
              <a:buFont typeface="Arial" panose="020B0604020202020204" pitchFamily="34" charset="0"/>
              <a:buChar char="•"/>
            </a:pPr>
            <a:r>
              <a:rPr lang="en-CA"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673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285008" y="17653"/>
            <a:ext cx="8839200" cy="717589"/>
          </a:xfrm>
        </p:spPr>
        <p:txBody>
          <a:bodyPr/>
          <a:lstStyle/>
          <a:p>
            <a:r>
              <a:rPr lang="en-US" sz="3000" dirty="0">
                <a:solidFill>
                  <a:srgbClr val="0070C0"/>
                </a:solidFill>
                <a:latin typeface="Calibri Light" panose="020F0302020204030204" pitchFamily="34" charset="0"/>
                <a:cs typeface="Calibri Light" panose="020F0302020204030204" pitchFamily="34" charset="0"/>
              </a:rPr>
              <a:t>Example IOAM Header with Generic Delivery Functions</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590800" y="793671"/>
            <a:ext cx="5486400" cy="3831818"/>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0070C0"/>
                </a:solidFill>
                <a:latin typeface="Courier" pitchFamily="2" charset="0"/>
              </a:rPr>
              <a:t>   |0 0 0 0| </a:t>
            </a:r>
            <a:r>
              <a:rPr lang="en-CA" sz="900" dirty="0" err="1">
                <a:solidFill>
                  <a:srgbClr val="0070C0"/>
                </a:solidFill>
                <a:latin typeface="Courier" pitchFamily="2" charset="0"/>
              </a:rPr>
              <a:t>Rsved</a:t>
            </a:r>
            <a:r>
              <a:rPr lang="en-CA" sz="900" dirty="0">
                <a:solidFill>
                  <a:srgbClr val="0070C0"/>
                </a:solidFill>
                <a:latin typeface="Courier" pitchFamily="2" charset="0"/>
              </a:rPr>
              <a:t> | This Header   | Header Length | Next Header   |</a:t>
            </a:r>
          </a:p>
          <a:p>
            <a:r>
              <a:rPr lang="en-CA" sz="900" dirty="0">
                <a:solidFill>
                  <a:srgbClr val="0070C0"/>
                </a:solidFill>
                <a:latin typeface="Courier" pitchFamily="2" charset="0"/>
              </a:rPr>
              <a:t>   +-+-+-+-+-+-+-+-+-+-+-+-+-+-+-+-+-+-+-+-+-+-+-+-+-+-+-+-+-+-+-+-+</a:t>
            </a:r>
          </a:p>
          <a:p>
            <a:r>
              <a:rPr lang="en-CA" sz="900" dirty="0">
                <a:solidFill>
                  <a:srgbClr val="0070C0"/>
                </a:solidFill>
                <a:latin typeface="Courier" pitchFamily="2" charset="0"/>
              </a:rPr>
              <a:t>   ~              Variable field per “This header”                 ~</a:t>
            </a:r>
          </a:p>
          <a:p>
            <a:r>
              <a:rPr lang="en-CA" sz="900" dirty="0">
                <a:solidFill>
                  <a:srgbClr val="0070C0"/>
                </a:solidFill>
                <a:latin typeface="Courier" pitchFamily="2" charset="0"/>
              </a:rPr>
              <a:t>   +-+-+-+-+-+-+-+-+-+-+-+-+-+-+-+-+-+-+-+-+-+-+-+-+-+-+-+-+-+-+-+-+</a:t>
            </a:r>
          </a:p>
          <a:p>
            <a:r>
              <a:rPr lang="en-CA" sz="900" dirty="0">
                <a:solidFill>
                  <a:srgbClr val="C00000"/>
                </a:solidFill>
                <a:latin typeface="Courier" pitchFamily="2" charset="0"/>
              </a:rPr>
              <a:t>  </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Figure: IOAM Header with MPLS Encapsulation with Generic Delivery Functions</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F26C24A-B63C-7045-B4DF-BFCC4C5A3608}"/>
              </a:ext>
            </a:extLst>
          </p:cNvPr>
          <p:cNvSpPr/>
          <p:nvPr/>
        </p:nvSpPr>
        <p:spPr>
          <a:xfrm>
            <a:off x="114300" y="3556640"/>
            <a:ext cx="2476500" cy="1015663"/>
          </a:xfrm>
          <a:prstGeom prst="rect">
            <a:avLst/>
          </a:prstGeom>
        </p:spPr>
        <p:txBody>
          <a:bodyPr wrap="square">
            <a:spAutoFit/>
          </a:bodyPr>
          <a:lstStyle/>
          <a:p>
            <a:pPr marL="171450" indent="-171450">
              <a:buFont typeface="Arial" panose="020B0604020202020204" pitchFamily="34" charset="0"/>
              <a:buChar char="•"/>
            </a:pPr>
            <a:r>
              <a:rPr lang="en-US" sz="1000" dirty="0">
                <a:hlinkClick r:id="rId2"/>
              </a:rPr>
              <a:t>https://datatracker.ietf.org/doc/draft-zzhang-intarea-generic-delivery-functions/</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GDF Ingress/Egress Nodes only.</a:t>
            </a:r>
          </a:p>
          <a:p>
            <a:pPr marL="171450" indent="-171450">
              <a:buFont typeface="Arial" panose="020B0604020202020204" pitchFamily="34" charset="0"/>
              <a:buChar char="•"/>
            </a:pPr>
            <a:r>
              <a:rPr lang="en-US" sz="1000" dirty="0"/>
              <a:t>GDF has no Hop-by-hop processing</a:t>
            </a:r>
          </a:p>
        </p:txBody>
      </p:sp>
    </p:spTree>
    <p:extLst>
      <p:ext uri="{BB962C8B-B14F-4D97-AF65-F5344CB8AC3E}">
        <p14:creationId xmlns:p14="http://schemas.microsoft.com/office/powerpoint/2010/main" val="280362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Another ACH</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514600" y="843434"/>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0070C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a:t>
            </a:r>
            <a:r>
              <a:rPr lang="en-CA" sz="900" dirty="0">
                <a:solidFill>
                  <a:srgbClr val="0070C0"/>
                </a:solidFill>
                <a:latin typeface="Courier" pitchFamily="2" charset="0"/>
              </a:rPr>
              <a:t>|0 0 0 1|Version| Reserved      | Channel Type                  |</a:t>
            </a:r>
          </a:p>
          <a:p>
            <a:r>
              <a:rPr lang="en-CA" sz="900" dirty="0">
                <a:solidFill>
                  <a:srgbClr val="0070C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Header with MPLS Encapsulation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 Examples</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4534293" cy="2585323"/>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F-Label(s)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4247953" y="2750300"/>
            <a:ext cx="4610493" cy="1754326"/>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 F-Label(s) ]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S-Label              |    |  MPLS encapsulation</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Control Word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&lt;--/</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r>
              <a:rPr lang="en-CA" sz="900" dirty="0" err="1">
                <a:latin typeface="Courier" pitchFamily="2" charset="0"/>
                <a:ea typeface="Times New Roman" panose="02020603050405020304" pitchFamily="18" charset="0"/>
                <a:cs typeface="Times New Roman" panose="02020603050405020304" pitchFamily="18" charset="0"/>
              </a:rPr>
              <a:t>DetNet</a:t>
            </a:r>
            <a:r>
              <a:rPr lang="en-CA" sz="900" dirty="0">
                <a:latin typeface="Courier" pitchFamily="2" charset="0"/>
                <a:ea typeface="Times New Roman" panose="02020603050405020304" pitchFamily="18" charset="0"/>
                <a:cs typeface="Times New Roman" panose="02020603050405020304" pitchFamily="18" charset="0"/>
              </a:rPr>
              <a:t> Flow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Payload  Packet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CA" sz="9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dirty="0">
                <a:latin typeface="Courier" pitchFamily="2" charset="0"/>
                <a:ea typeface="Times New Roman" panose="02020603050405020304" pitchFamily="18" charset="0"/>
                <a:cs typeface="Times New Roman" panose="02020603050405020304" pitchFamily="18" charset="0"/>
              </a:rPr>
              <a:t>   +---------------------------------+ </a:t>
            </a:r>
            <a:endParaRPr lang="en-US" sz="9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pPr marL="171450" indent="-171450">
              <a:buFont typeface="Arial" panose="020B0604020202020204" pitchFamily="34" charset="0"/>
              <a:buChar char="•"/>
            </a:pPr>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876800" y="949464"/>
            <a:ext cx="4152900" cy="707886"/>
          </a:xfrm>
          <a:prstGeom prst="rect">
            <a:avLst/>
          </a:prstGeom>
          <a:solidFill>
            <a:schemeClr val="accent6">
              <a:lumMod val="20000"/>
              <a:lumOff val="80000"/>
            </a:schemeClr>
          </a:solidFill>
        </p:spPr>
        <p:txBody>
          <a:bodyPr wrap="square">
            <a:spAutoFit/>
          </a:bodyPr>
          <a:lstStyle/>
          <a:p>
            <a:r>
              <a:rPr lang="en-CA" sz="800" dirty="0">
                <a:latin typeface="Courier" pitchFamily="2" charset="0"/>
              </a:rPr>
              <a:t>0                   1                   2                   3</a:t>
            </a:r>
          </a:p>
          <a:p>
            <a:r>
              <a:rPr lang="en-CA" sz="800" dirty="0">
                <a:latin typeface="Courier" pitchFamily="2" charset="0"/>
              </a:rPr>
              <a:t>0 1 2 3 4 5 6 7 8 9 0 1 2 3 4 5 6 7 8 9 0 1 2 3 4 5 6 7 8 9 0 1</a:t>
            </a:r>
          </a:p>
          <a:p>
            <a:r>
              <a:rPr lang="en-CA" sz="800" dirty="0">
                <a:latin typeface="Courier" pitchFamily="2" charset="0"/>
              </a:rPr>
              <a:t>+-+-+-+-+-+-+-+-+-+-+-+-+-+-+-+-+-+-+-+-+-+-+-+-+-+-+-+-+-+-+-+-+</a:t>
            </a:r>
          </a:p>
          <a:p>
            <a:r>
              <a:rPr lang="en-CA" sz="800" dirty="0">
                <a:latin typeface="Courier" pitchFamily="2" charset="0"/>
              </a:rPr>
              <a:t>|0 0 0 0|                Sequence Number                        |</a:t>
            </a:r>
          </a:p>
          <a:p>
            <a:r>
              <a:rPr lang="en-CA" sz="800" dirty="0">
                <a:latin typeface="Courier" pitchFamily="2" charset="0"/>
              </a:rPr>
              <a:t>+-+-+-+-+-+-+-+-+-+-+-+-+-+-+-+-+-+-+-+-+-+-+-+-+-+-+-+-+-+-+-+-+</a:t>
            </a:r>
          </a:p>
        </p:txBody>
      </p:sp>
    </p:spTree>
    <p:extLst>
      <p:ext uri="{BB962C8B-B14F-4D97-AF65-F5344CB8AC3E}">
        <p14:creationId xmlns:p14="http://schemas.microsoft.com/office/powerpoint/2010/main" val="369075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00200" y="1031216"/>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
        <p:nvSpPr>
          <p:cNvPr id="6" name="Rectangle 5">
            <a:extLst>
              <a:ext uri="{FF2B5EF4-FFF2-40B4-BE49-F238E27FC236}">
                <a16:creationId xmlns:a16="http://schemas.microsoft.com/office/drawing/2014/main" id="{633B0DEE-E361-1046-85F0-03B8346DB4B8}"/>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Encapsulation.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76200" y="129372"/>
            <a:ext cx="89154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E2E IOAM Header with MPLS Encapsulation</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95450" y="841584"/>
            <a:ext cx="5753100" cy="3631763"/>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a:t>
            </a:r>
          </a:p>
          <a:p>
            <a:r>
              <a:rPr lang="en-CA" sz="1000" dirty="0">
                <a:latin typeface="Courier" pitchFamily="2" charset="0"/>
              </a:rPr>
              <a:t>   |  </a:t>
            </a:r>
            <a:r>
              <a:rPr lang="en-CA" sz="1000" b="1" dirty="0">
                <a:latin typeface="Courier" pitchFamily="2" charset="0"/>
              </a:rPr>
              <a:t>E2E IOAM Indicator Label             </a:t>
            </a:r>
            <a:r>
              <a:rPr lang="en-CA" sz="1000" dirty="0">
                <a:latin typeface="Courier" pitchFamily="2" charset="0"/>
              </a:rPr>
              <a:t>| TC  |1|  TTL          |</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E2E IOAM Header with MPLS Encapsulation</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7449</TotalTime>
  <Words>3297</Words>
  <Application>Microsoft Macintosh PowerPoint</Application>
  <PresentationFormat>On-screen Show (16:9)</PresentationFormat>
  <Paragraphs>521</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Header with MPLS Encapsulation</vt:lpstr>
      <vt:lpstr>IOAM G-ACh Header</vt:lpstr>
      <vt:lpstr>IOAM Indicator Label</vt:lpstr>
      <vt:lpstr>PowerPoint Presentation</vt:lpstr>
      <vt:lpstr>E2E IOAM Header with MPLS Encapsulation</vt:lpstr>
      <vt:lpstr>E2E IOAM Indicator Label Allocation Methods</vt:lpstr>
      <vt:lpstr>E2E IOAM Indicator Label - Comparisons</vt:lpstr>
      <vt:lpstr>E2E IOAM Procedure</vt:lpstr>
      <vt:lpstr>PowerPoint Presentation</vt:lpstr>
      <vt:lpstr>HbH IOAM Header with MPLS Encapsulation</vt:lpstr>
      <vt:lpstr>HbH IOAM Indicator Label Allocation Methods</vt:lpstr>
      <vt:lpstr>HbH IOAM Indicator Label - Comparisons</vt:lpstr>
      <vt:lpstr>HbH IOAM Procedure</vt:lpstr>
      <vt:lpstr>HbH IOAM Header with MPLS Encapsulation</vt:lpstr>
      <vt:lpstr>Example IOAM Header with SR-MPLS Encapsulation</vt:lpstr>
      <vt:lpstr>Next Steps</vt:lpstr>
      <vt:lpstr>PowerPoint Presentation</vt:lpstr>
      <vt:lpstr>PowerPoint Presentation</vt:lpstr>
      <vt:lpstr>IOAM Header with Other Control Words/ACHs</vt:lpstr>
      <vt:lpstr>Example IOAM Header with Control Word [RFC4385]</vt:lpstr>
      <vt:lpstr>Example 1 - IOAM Header with DetNet Control Word </vt:lpstr>
      <vt:lpstr>Example 2 - IOAM Header with DetNet Control Word</vt:lpstr>
      <vt:lpstr>Example IOAM Header with Generic Delivery Functions</vt:lpstr>
      <vt:lpstr>IOAM Header with Another ACH</vt:lpstr>
      <vt:lpstr>PowerPoint Presentation</vt:lpstr>
      <vt:lpstr>DetNet Draft Examples</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1662</cp:revision>
  <dcterms:created xsi:type="dcterms:W3CDTF">2010-06-30T04:12:48Z</dcterms:created>
  <dcterms:modified xsi:type="dcterms:W3CDTF">2021-01-19T22:27:02Z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