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9" r:id="rId3"/>
    <p:sldId id="315" r:id="rId4"/>
    <p:sldId id="1661" r:id="rId5"/>
    <p:sldId id="1675" r:id="rId6"/>
    <p:sldId id="1652" r:id="rId7"/>
    <p:sldId id="1657" r:id="rId8"/>
    <p:sldId id="322" r:id="rId9"/>
    <p:sldId id="320" r:id="rId10"/>
    <p:sldId id="1658" r:id="rId11"/>
    <p:sldId id="326" r:id="rId12"/>
    <p:sldId id="1674" r:id="rId13"/>
    <p:sldId id="318" r:id="rId14"/>
    <p:sldId id="303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8"/>
    <p:restoredTop sz="93083" autoAdjust="0"/>
  </p:normalViewPr>
  <p:slideViewPr>
    <p:cSldViewPr>
      <p:cViewPr varScale="1">
        <p:scale>
          <a:sx n="171" d="100"/>
          <a:sy n="171" d="100"/>
        </p:scale>
        <p:origin x="9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395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259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draft-gandhi-spring-twamp-srpm-11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319052" cy="29718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  <a:endParaRPr lang="en-US" sz="1800" b="1" dirty="0"/>
          </a:p>
          <a:p>
            <a:pPr lvl="2"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C828B-4CBA-294F-B5C1-81EAE697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PM probe packets can be used to compute following delay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PM probe packet loss can be used to compute following loss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Synthetic packet loss (aka indirect-mode packet loss measurement)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Connection loss (aka liveness heart-beat failure)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3089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 SPRING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2838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Summary of Procedures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(bundle), LAG member, numbered/unnumbered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signal to PM parameters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 is in the probe message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8934"/>
            <a:ext cx="8229600" cy="3543300"/>
          </a:xfrm>
        </p:spPr>
        <p:txBody>
          <a:bodyPr/>
          <a:lstStyle/>
          <a:p>
            <a:r>
              <a:rPr lang="en-US" sz="1000" dirty="0"/>
              <a:t>Feb 2019</a:t>
            </a:r>
          </a:p>
          <a:p>
            <a:pPr lvl="1"/>
            <a:r>
              <a:rPr lang="en-US" sz="1000" dirty="0"/>
              <a:t>Draft was published - </a:t>
            </a:r>
            <a:r>
              <a:rPr lang="en-US" sz="1000" i="1" dirty="0"/>
              <a:t>draft-gandhi-spring-twamp-srpm-00</a:t>
            </a:r>
            <a:endParaRPr lang="en-US" sz="1000" dirty="0"/>
          </a:p>
          <a:p>
            <a:r>
              <a:rPr lang="en-US" sz="1000" dirty="0"/>
              <a:t>Mar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draft-gandhi-spring-twamp-srpm-00</a:t>
            </a:r>
            <a:r>
              <a:rPr lang="en-US" sz="1000" dirty="0"/>
              <a:t> at IETF 104 Prague in SPRING WG</a:t>
            </a:r>
          </a:p>
          <a:p>
            <a:r>
              <a:rPr lang="en-US" sz="1000" dirty="0"/>
              <a:t>July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draft-gandhi-spring-twamp-srpm-01</a:t>
            </a:r>
            <a:r>
              <a:rPr lang="en-US" sz="1000" dirty="0"/>
              <a:t> at IETF 105 Montreal in IPPM WG</a:t>
            </a:r>
          </a:p>
          <a:p>
            <a:pPr lvl="2"/>
            <a:r>
              <a:rPr lang="en-US" sz="1000" dirty="0"/>
              <a:t>Slide 9 Titled - </a:t>
            </a:r>
            <a:r>
              <a:rPr lang="en-CA" sz="1000" dirty="0"/>
              <a:t>Applicability of STAMP</a:t>
            </a:r>
            <a:endParaRPr lang="en-US" sz="1000" dirty="0"/>
          </a:p>
          <a:p>
            <a:r>
              <a:rPr lang="en-US" sz="1000" dirty="0"/>
              <a:t>Nov 2019</a:t>
            </a:r>
          </a:p>
          <a:p>
            <a:pPr lvl="1"/>
            <a:r>
              <a:rPr lang="en-US" sz="10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draft-gandhi-spring-twamp-srpm-04</a:t>
            </a:r>
            <a:r>
              <a:rPr lang="en-US" sz="1000" dirty="0"/>
              <a:t> at IETF 106 Singapore in SPRING WG</a:t>
            </a:r>
          </a:p>
          <a:p>
            <a:r>
              <a:rPr lang="en-US" sz="1000" dirty="0"/>
              <a:t>Mar 2020</a:t>
            </a:r>
          </a:p>
          <a:p>
            <a:pPr lvl="1"/>
            <a:r>
              <a:rPr lang="en-US" sz="1000" dirty="0"/>
              <a:t>Moved STAMP support to </a:t>
            </a:r>
            <a:r>
              <a:rPr lang="en-US" sz="1000" i="1" dirty="0"/>
              <a:t>draft-gandhi-spring-</a:t>
            </a:r>
            <a:r>
              <a:rPr lang="en-US" sz="1000" b="1" i="1" dirty="0"/>
              <a:t>stamp</a:t>
            </a:r>
            <a:r>
              <a:rPr lang="en-US" sz="1000" i="1" dirty="0"/>
              <a:t>-srpm-00</a:t>
            </a:r>
          </a:p>
          <a:p>
            <a:pPr lvl="1"/>
            <a:r>
              <a:rPr lang="en-US" sz="1000" dirty="0"/>
              <a:t>Keep TWAMP Light support as informational in </a:t>
            </a:r>
            <a:r>
              <a:rPr lang="en-US" sz="1000" i="1" dirty="0"/>
              <a:t>draft-gandhi-spring-</a:t>
            </a:r>
            <a:r>
              <a:rPr lang="en-US" sz="1000" b="1" i="1" dirty="0"/>
              <a:t>twamp</a:t>
            </a:r>
            <a:r>
              <a:rPr lang="en-US" sz="1000" i="1" dirty="0"/>
              <a:t>-srpm-08</a:t>
            </a:r>
          </a:p>
          <a:p>
            <a:r>
              <a:rPr lang="en-US" sz="1000" dirty="0"/>
              <a:t>Jul 2020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draft-gandhi-spring-twamp-srpm-09</a:t>
            </a:r>
            <a:r>
              <a:rPr lang="en-US" sz="1000" dirty="0"/>
              <a:t> at IETF 109 in IPPM WG </a:t>
            </a:r>
          </a:p>
          <a:p>
            <a:r>
              <a:rPr lang="en-US" sz="1000" dirty="0"/>
              <a:t>October 2020</a:t>
            </a:r>
          </a:p>
          <a:p>
            <a:pPr lvl="1"/>
            <a:r>
              <a:rPr lang="en-US" sz="1000" dirty="0"/>
              <a:t>Split draft into </a:t>
            </a:r>
            <a:r>
              <a:rPr lang="en-US" sz="1000" i="1" dirty="0"/>
              <a:t>draft-gandhi-</a:t>
            </a:r>
            <a:r>
              <a:rPr lang="en-US" sz="1000" b="1" i="1" dirty="0"/>
              <a:t>spring</a:t>
            </a:r>
            <a:r>
              <a:rPr lang="en-US" sz="1000" i="1" dirty="0"/>
              <a:t>-twamp-srpm-11 and draft-gandhi-</a:t>
            </a:r>
            <a:r>
              <a:rPr lang="en-US" sz="1000" b="1" i="1" dirty="0"/>
              <a:t>ippm</a:t>
            </a:r>
            <a:r>
              <a:rPr lang="en-US" sz="1000" i="1" dirty="0"/>
              <a:t>-twamp-srpm-00</a:t>
            </a:r>
            <a:endParaRPr lang="en-US" sz="1000" dirty="0"/>
          </a:p>
          <a:p>
            <a:pPr marL="457200" lvl="1" indent="0">
              <a:buNone/>
            </a:pPr>
            <a:endParaRPr lang="en-US" sz="1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- Summary of PM Drafts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47738"/>
            <a:ext cx="8077200" cy="3543300"/>
          </a:xfrm>
        </p:spPr>
        <p:txBody>
          <a:bodyPr/>
          <a:lstStyle/>
          <a:p>
            <a:pPr marL="0" indent="0">
              <a:lnSpc>
                <a:spcPts val="1680"/>
              </a:lnSpc>
              <a:spcBef>
                <a:spcPts val="600"/>
              </a:spcBef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gandhi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-spring-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twamp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srpm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procedures for delay, synthetic loss and direct-mode loss measurements</a:t>
            </a:r>
          </a:p>
          <a:p>
            <a:pPr lvl="1"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Links and end-to-end SR Paths for SR-MPLS and SRv6 data planes</a:t>
            </a:r>
          </a:p>
          <a:p>
            <a:pPr>
              <a:lnSpc>
                <a:spcPts val="1680"/>
              </a:lnSpc>
              <a:spcBef>
                <a:spcPts val="600"/>
              </a:spcBef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ts val="1680"/>
              </a:lnSpc>
              <a:spcBef>
                <a:spcPts val="600"/>
              </a:spcBef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gandhi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ippm-twamp-srpm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extensions for TWAMP Light for Segment Routing</a:t>
            </a:r>
          </a:p>
          <a:p>
            <a:pPr lvl="1"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Session-Sender Control Code field for in-band response request</a:t>
            </a:r>
          </a:p>
          <a:p>
            <a:pPr lvl="1"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stand-alone direct-mode loss measurement query and response messages</a:t>
            </a:r>
          </a:p>
          <a:p>
            <a:pPr marL="457200" lvl="1" indent="0">
              <a:lnSpc>
                <a:spcPts val="1680"/>
              </a:lnSpc>
              <a:spcBef>
                <a:spcPts val="60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50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 Session-Sender     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4"/>
            <a:ext cx="8229600" cy="1067925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direct-mode LM probe messages (unauthenticated mode)</a:t>
            </a:r>
          </a:p>
          <a:p>
            <a:r>
              <a:rPr lang="en-US" sz="1600" dirty="0"/>
              <a:t>Applicable to physical, virtual, LAG, LAG member, numbered/unnumbered links – probe messages pre-routed over the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1981527"/>
            <a:ext cx="4657725" cy="272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9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5715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11623"/>
            <a:ext cx="4343400" cy="301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Same 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direct-mode LM probe messages (unauthenticated mode) – same as Links.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00600" y="1972739"/>
            <a:ext cx="3962400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(as needed)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819150"/>
            <a:ext cx="8648700" cy="857250"/>
          </a:xfrm>
        </p:spPr>
        <p:txBody>
          <a:bodyPr/>
          <a:lstStyle/>
          <a:p>
            <a:r>
              <a:rPr lang="en-US" sz="1600" dirty="0"/>
              <a:t>The probe response message is sent using the IP/UDP information from the probe query message. </a:t>
            </a:r>
          </a:p>
          <a:p>
            <a:r>
              <a:rPr lang="en-US" sz="1600" dirty="0"/>
              <a:t>Based on Control Code from the probe query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1710898"/>
            <a:ext cx="5181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DM Message specified in Section 4.2.1 of RFC 5357 or|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LM Message specified in this document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7097</TotalTime>
  <Words>1321</Words>
  <Application>Microsoft Macintosh PowerPoint</Application>
  <PresentationFormat>On-screen Show (16:9)</PresentationFormat>
  <Paragraphs>229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TWAMP Light - Summary of PM Drafts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Performance Measurement Modes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1652</cp:revision>
  <dcterms:created xsi:type="dcterms:W3CDTF">2010-06-30T04:12:48Z</dcterms:created>
  <dcterms:modified xsi:type="dcterms:W3CDTF">2020-11-09T19:41:20Z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