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1676" r:id="rId5"/>
    <p:sldId id="1668" r:id="rId6"/>
    <p:sldId id="1669" r:id="rId7"/>
    <p:sldId id="1675" r:id="rId8"/>
    <p:sldId id="1673" r:id="rId9"/>
    <p:sldId id="1674" r:id="rId10"/>
    <p:sldId id="1670" r:id="rId11"/>
    <p:sldId id="1671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45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9625"/>
            <a:ext cx="80772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 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7848600" cy="3428999"/>
          </a:xfrm>
        </p:spPr>
        <p:txBody>
          <a:bodyPr/>
          <a:lstStyle/>
          <a:p>
            <a:pPr marL="0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STAMP Extensions for SR moved from </a:t>
            </a:r>
            <a:r>
              <a:rPr lang="en-US" sz="1800" dirty="0">
                <a:solidFill>
                  <a:srgbClr val="0070C0"/>
                </a:solidFill>
              </a:rPr>
              <a:t>draft-</a:t>
            </a:r>
            <a:r>
              <a:rPr lang="en-US" sz="1800" dirty="0" err="1">
                <a:solidFill>
                  <a:srgbClr val="0070C0"/>
                </a:solidFill>
              </a:rPr>
              <a:t>gandhi</a:t>
            </a:r>
            <a:r>
              <a:rPr lang="en-US" sz="1800" dirty="0">
                <a:solidFill>
                  <a:srgbClr val="0070C0"/>
                </a:solidFill>
              </a:rPr>
              <a:t>-spring-stamp-</a:t>
            </a:r>
            <a:r>
              <a:rPr lang="en-US" sz="1800" dirty="0" err="1">
                <a:solidFill>
                  <a:srgbClr val="0070C0"/>
                </a:solidFill>
              </a:rPr>
              <a:t>srpm</a:t>
            </a:r>
            <a:endParaRPr lang="en-US" sz="1800" dirty="0">
              <a:solidFill>
                <a:srgbClr val="0070C0"/>
              </a:solidFill>
            </a:endParaRP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Replaced TWAMP Light with STAMP draft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Updated terminology to align with STAMP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Removed STAMP direct measurement stand-alone messages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Control Code to Return Path TLV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Various editorial changes to address </a:t>
            </a:r>
            <a:r>
              <a:rPr lang="en-US" sz="1800"/>
              <a:t>review comments</a:t>
            </a:r>
            <a:endParaRPr lang="en-US" sz="1800" dirty="0"/>
          </a:p>
          <a:p>
            <a:pPr marL="0" lvl="1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Open Items:</a:t>
            </a:r>
          </a:p>
          <a:p>
            <a:pPr marL="742950" lvl="2" indent="-34290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/>
              <a:t>None</a:t>
            </a:r>
          </a:p>
          <a:p>
            <a:pPr>
              <a:lnSpc>
                <a:spcPts val="216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2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.                           Address                             .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72143" y="916328"/>
            <a:ext cx="3924300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that supports this TLV,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of the Session-Sender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0x0: No Reply Requested.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address for the reply; different than the Source Address in the Session-Sender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r>
              <a:rPr lang="en-US" sz="1600" dirty="0"/>
              <a:t>In-band Reply:</a:t>
            </a:r>
          </a:p>
          <a:p>
            <a:pPr lvl="1"/>
            <a:r>
              <a:rPr lang="en-US" sz="1600" dirty="0"/>
              <a:t>For link delay measurement</a:t>
            </a:r>
          </a:p>
          <a:p>
            <a:pPr lvl="2"/>
            <a:r>
              <a:rPr lang="en-US" sz="1600" dirty="0"/>
              <a:t>Session-Reflector sends test packet in-band on the same incoming link in the reverse direction</a:t>
            </a:r>
          </a:p>
          <a:p>
            <a:pPr lvl="2"/>
            <a:r>
              <a:rPr lang="en-US" sz="1600" dirty="0"/>
              <a:t>Link can be Virtual, LAG or LAG member</a:t>
            </a:r>
          </a:p>
          <a:p>
            <a:pPr lvl="1"/>
            <a:r>
              <a:rPr lang="en-US" sz="1600" dirty="0"/>
              <a:t>Avoid maintaining each test session (session id, source-address) on Session-Reflector</a:t>
            </a:r>
          </a:p>
          <a:p>
            <a:pPr lvl="2"/>
            <a:r>
              <a:rPr lang="en-US" sz="1600" dirty="0"/>
              <a:t>Stateless mode of STAMP Session-Reflector as defined in RFC 8762</a:t>
            </a:r>
          </a:p>
          <a:p>
            <a:r>
              <a:rPr lang="en-US" sz="1600" dirty="0"/>
              <a:t>No Reply:</a:t>
            </a:r>
          </a:p>
          <a:p>
            <a:pPr lvl="1"/>
            <a:r>
              <a:rPr lang="en-CA" sz="1600" dirty="0"/>
              <a:t>The Session-Reflector does not transmit test packet back to the Session-Sender and terminates the test packet</a:t>
            </a:r>
          </a:p>
          <a:p>
            <a:pPr lvl="1"/>
            <a:r>
              <a:rPr lang="en-CA" sz="1600" dirty="0"/>
              <a:t>Optionally, the Session-Reflector sends performance metrics via streaming telemetry using the information from the received test packet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r>
              <a:rPr lang="en-CA" sz="2000" dirty="0"/>
              <a:t>The STAMP reply test packet may be transmitted to a different node than the Session-Sender </a:t>
            </a:r>
          </a:p>
          <a:p>
            <a:pPr lvl="1"/>
            <a:r>
              <a:rPr lang="en-CA" sz="2000" dirty="0"/>
              <a:t>e.g. to a controller for telemetry use-cases. </a:t>
            </a:r>
          </a:p>
          <a:p>
            <a:r>
              <a:rPr lang="en-CA" sz="2000" dirty="0"/>
              <a:t>For this, the Session-Sender can specify in the test packet the receiving destination address for the Session-Reflector reply test packet.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600" dirty="0"/>
              <a:t>For SR path, reply test packet may need to be sent in-band on a specific return SR path</a:t>
            </a:r>
          </a:p>
          <a:p>
            <a:r>
              <a:rPr lang="en-US" sz="1600" dirty="0"/>
              <a:t>For bidirectional SR path - dynamically computed forward and reverse paths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 (PCE can be used)</a:t>
            </a:r>
          </a:p>
          <a:p>
            <a:r>
              <a:rPr lang="en-US" sz="1600" dirty="0"/>
              <a:t>Avoid signaling and maintaining dynamic state on Session-Reflector the return path for each test session (each session-id, source-address) </a:t>
            </a:r>
          </a:p>
          <a:p>
            <a:pPr lvl="1"/>
            <a:r>
              <a:rPr lang="en-US" sz="1600" dirty="0"/>
              <a:t>Order of 10K SR Policy (that can have active and standby candidate-path and each can have multiple segment-lists)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7756</TotalTime>
  <Words>966</Words>
  <Application>Microsoft Macintosh PowerPoint</Application>
  <PresentationFormat>On-screen Show (16:9)</PresentationFormat>
  <Paragraphs>140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Updates Since Version-00</vt:lpstr>
      <vt:lpstr>STAMP Destination Node Address TLV</vt:lpstr>
      <vt:lpstr>STAMP Return Path TLV</vt:lpstr>
      <vt:lpstr>Return Path Control Code Sub-TLV - Usage</vt:lpstr>
      <vt:lpstr>Return Address Sub-TLV - Usage</vt:lpstr>
      <vt:lpstr>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2070</cp:revision>
  <dcterms:created xsi:type="dcterms:W3CDTF">2010-06-30T04:12:48Z</dcterms:created>
  <dcterms:modified xsi:type="dcterms:W3CDTF">2021-02-09T21:22:25Z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