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9" r:id="rId3"/>
    <p:sldId id="315" r:id="rId4"/>
    <p:sldId id="1653" r:id="rId5"/>
    <p:sldId id="317" r:id="rId6"/>
    <p:sldId id="319" r:id="rId7"/>
    <p:sldId id="1659" r:id="rId8"/>
    <p:sldId id="1655" r:id="rId9"/>
    <p:sldId id="1658" r:id="rId10"/>
    <p:sldId id="1664" r:id="rId11"/>
    <p:sldId id="1662" r:id="rId12"/>
    <p:sldId id="1663" r:id="rId13"/>
    <p:sldId id="320" r:id="rId14"/>
    <p:sldId id="1661" r:id="rId15"/>
    <p:sldId id="303" r:id="rId16"/>
    <p:sldId id="1660" r:id="rId1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/>
    <p:restoredTop sz="93061" autoAdjust="0"/>
  </p:normalViewPr>
  <p:slideViewPr>
    <p:cSldViewPr>
      <p:cViewPr varScale="1">
        <p:scale>
          <a:sx n="159" d="100"/>
          <a:sy n="159" d="100"/>
        </p:scale>
        <p:origin x="113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657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58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0429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68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021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731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384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677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857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Segment Routing with 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885950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draft-gandhi-mpls-ioam-sr-02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495551"/>
            <a:ext cx="4876800" cy="144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Edge-to-edge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807" y="857250"/>
            <a:ext cx="8077200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encapsulating node inserts an edge-to-edge Indicator Label and one or more IOAM data field(s) in the MPLS header.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decapsulating node for edge-to-edge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800" dirty="0"/>
              <a:t>The decapsulating node for edge-to-edge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24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9552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TBA1 and 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The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Signaling mechanism used to convey the label to all encapsulating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Hob-by-hop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807" y="857250"/>
            <a:ext cx="8077200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encapsulating node inserts a hop-by-hop Indicator Label and one or more IOAM data field(s) in the MPLS header.</a:t>
            </a:r>
          </a:p>
          <a:p>
            <a:pPr marL="45720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transit node for hop-by-hop IOAM "forwards and punts the timestamped copy" of the data packet including IOAM data field(s). 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decapsulating node for hop-by-hop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800" dirty="0"/>
              <a:t>The decapsulating node for hop-by-hop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46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TBA3 and TBA4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encapsulating, transit and decapsulating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7772400" cy="29718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508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WG Co-ordination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71550"/>
            <a:ext cx="7772400" cy="3200400"/>
          </a:xfrm>
        </p:spPr>
        <p:txBody>
          <a:bodyPr/>
          <a:lstStyle/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Draft to progress in MPLS WG</a:t>
            </a:r>
          </a:p>
          <a:p>
            <a:pPr lvl="1"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IANA code-points allocated by MPLS WG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Keep SPRING WG in the loop for SR aspects</a:t>
            </a:r>
          </a:p>
          <a:p>
            <a:pPr lvl="1"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Inform SPRING WG about the milestones (adoption, Last Call)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Inform IPPM WG about the milestones (adoption, Last Call) as IOAM base work is done in IPPM</a:t>
            </a:r>
          </a:p>
          <a:p>
            <a:pPr lvl="0">
              <a:lnSpc>
                <a:spcPts val="2500"/>
              </a:lnSpc>
              <a:spcBef>
                <a:spcPts val="600"/>
              </a:spcBef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269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SR-MPLS Encapsulation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OAM information (e.g. timestamps) carried by data traffic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8253"/>
            <a:ext cx="8229600" cy="3619500"/>
          </a:xfrm>
        </p:spPr>
        <p:txBody>
          <a:bodyPr/>
          <a:lstStyle/>
          <a:p>
            <a:r>
              <a:rPr lang="en-US" sz="1600" dirty="0"/>
              <a:t>Oct 2018</a:t>
            </a:r>
          </a:p>
          <a:p>
            <a:pPr lvl="1"/>
            <a:r>
              <a:rPr lang="en-US" sz="1600" dirty="0"/>
              <a:t>Draft was first published </a:t>
            </a:r>
            <a:r>
              <a:rPr lang="en-US" sz="1600" i="1" dirty="0"/>
              <a:t>draft-</a:t>
            </a:r>
            <a:r>
              <a:rPr lang="en-US" sz="1600" i="1" dirty="0" err="1"/>
              <a:t>gandhi</a:t>
            </a:r>
            <a:r>
              <a:rPr lang="en-US" sz="1600" i="1" dirty="0"/>
              <a:t>-spring-</a:t>
            </a:r>
            <a:r>
              <a:rPr lang="en-US" sz="1600" i="1" dirty="0" err="1"/>
              <a:t>ioam</a:t>
            </a:r>
            <a:r>
              <a:rPr lang="en-US" sz="1600" i="1" dirty="0"/>
              <a:t>-</a:t>
            </a:r>
            <a:r>
              <a:rPr lang="en-US" sz="1600" i="1" dirty="0" err="1"/>
              <a:t>sr-mpls</a:t>
            </a:r>
            <a:endParaRPr lang="en-US" sz="1600" i="1" dirty="0"/>
          </a:p>
          <a:p>
            <a:r>
              <a:rPr lang="en-US" sz="1600" dirty="0"/>
              <a:t>Nov 2018 and March 2019 </a:t>
            </a:r>
            <a:endParaRPr lang="en-US" sz="1600" i="1" dirty="0"/>
          </a:p>
          <a:p>
            <a:pPr lvl="1"/>
            <a:r>
              <a:rPr lang="en-US" sz="1600" dirty="0"/>
              <a:t>Draft was discussed in IPPM WG meetings as part of the IOAM updates</a:t>
            </a:r>
          </a:p>
          <a:p>
            <a:r>
              <a:rPr lang="en-US" sz="1600" dirty="0"/>
              <a:t>July 2019</a:t>
            </a:r>
          </a:p>
          <a:p>
            <a:pPr lvl="1"/>
            <a:r>
              <a:rPr lang="en-US" sz="1600" dirty="0"/>
              <a:t>Presented revision-01 at IETF 105 Montreal in SPRING and MPLS WGs</a:t>
            </a:r>
          </a:p>
          <a:p>
            <a:r>
              <a:rPr lang="en-US" sz="1600" dirty="0"/>
              <a:t>Oct 2019</a:t>
            </a:r>
          </a:p>
          <a:p>
            <a:pPr lvl="1"/>
            <a:r>
              <a:rPr lang="en-US" sz="1600" b="1" dirty="0"/>
              <a:t>Chairs agreed to progress the work in MPLS WG</a:t>
            </a:r>
          </a:p>
          <a:p>
            <a:pPr lvl="1"/>
            <a:r>
              <a:rPr lang="en-US" sz="1600" dirty="0"/>
              <a:t>Draft renamed to </a:t>
            </a:r>
            <a:r>
              <a:rPr lang="en-US" sz="1600" i="1" dirty="0"/>
              <a:t>draft-</a:t>
            </a:r>
            <a:r>
              <a:rPr lang="en-US" sz="1600" i="1" dirty="0" err="1"/>
              <a:t>gandhi</a:t>
            </a:r>
            <a:r>
              <a:rPr lang="en-US" sz="1600" i="1" dirty="0"/>
              <a:t>-</a:t>
            </a:r>
            <a:r>
              <a:rPr lang="en-US" sz="1600" i="1" dirty="0" err="1"/>
              <a:t>mpls-ioam-sr</a:t>
            </a:r>
            <a:r>
              <a:rPr lang="en-US" sz="1600" i="1" dirty="0"/>
              <a:t> </a:t>
            </a:r>
          </a:p>
          <a:p>
            <a:r>
              <a:rPr lang="en-US" sz="1600" dirty="0"/>
              <a:t>Nov 2019</a:t>
            </a:r>
          </a:p>
          <a:p>
            <a:pPr lvl="1"/>
            <a:r>
              <a:rPr lang="en-US" sz="1600" dirty="0"/>
              <a:t>Presented revision-00 at IETF 106 Singapore in MPLS WG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72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(Revision-00)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9"/>
            <a:ext cx="8229600" cy="30908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CA" sz="2000" dirty="0"/>
              <a:t>Added procedure for hop-by-hop IOAM</a:t>
            </a:r>
          </a:p>
          <a:p>
            <a:pPr lvl="1">
              <a:buFont typeface="Wingdings" pitchFamily="2" charset="2"/>
              <a:buChar char="ü"/>
            </a:pPr>
            <a:r>
              <a:rPr lang="en-CA" sz="2000" dirty="0"/>
              <a:t>Addressed review comments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Various editorial changes	</a:t>
            </a:r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r>
              <a:rPr lang="en-US" sz="20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20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189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pPr algn="l"/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in 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35490"/>
            <a:ext cx="5791200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IOAM Indicator Label    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Payload + Padding (L2/L3/ESP/...)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Figure: IOAM encapsulation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9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314700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“IOAM Indicator Label” is used to indicate the presence of the IOAM data fields in the MPLS header. 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Separate Label values are used for edge-to-edge and hop-by-hop IOAM: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Edge-to-edge TBA1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Hop-by-hop TBA3</a:t>
            </a:r>
          </a:p>
          <a:p>
            <a:pPr marL="0" indent="0">
              <a:lnSpc>
                <a:spcPts val="2320"/>
              </a:lnSpc>
              <a:buNone/>
            </a:pPr>
            <a:endParaRPr lang="en-CA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99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80010"/>
            <a:ext cx="92964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with </a:t>
            </a:r>
            <a:r>
              <a:rPr lang="en-CA" sz="27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Flow Label </a:t>
            </a:r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837589"/>
            <a:ext cx="5791200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</a:t>
            </a:r>
            <a:r>
              <a:rPr lang="en-CA" sz="1000" b="1" dirty="0">
                <a:latin typeface="Courier" pitchFamily="2" charset="0"/>
              </a:rPr>
              <a:t>|  IOAM and Flow Indicator Label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</a:t>
            </a:r>
            <a:r>
              <a:rPr lang="en-CA" sz="1000" b="1" dirty="0">
                <a:latin typeface="Courier" pitchFamily="2" charset="0"/>
              </a:rPr>
              <a:t>0 0 0 0|      Flow label                       | Block Number  </a:t>
            </a:r>
            <a:r>
              <a:rPr lang="en-CA" sz="1000" dirty="0">
                <a:latin typeface="Courier" pitchFamily="2" charset="0"/>
              </a:rPr>
              <a:t>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Payload + Padding (L2/L3/ESP/...)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Figure: IOAM encapsulation with Flow Label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1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and Flow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8"/>
            <a:ext cx="8229600" cy="3505200"/>
          </a:xfrm>
        </p:spPr>
        <p:txBody>
          <a:bodyPr/>
          <a:lstStyle/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“IOAM and Flow Indicator Label” is used to indicate the presence of the IOAM data fields with Flow Label in the MPLS header.  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Separate Label values are used for edge-to-edge and hop-by-hop IOAM: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Edge-to-edge TBA2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Hop-by-hop TBA4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b="1" dirty="0"/>
              <a:t>Protocol</a:t>
            </a:r>
            <a:r>
              <a:rPr lang="en-CA" sz="1800" dirty="0"/>
              <a:t> value 0000b allows to avoid incorrect IP header based hashing over ECMP paths.  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b="1" dirty="0"/>
              <a:t>Flow Label</a:t>
            </a:r>
            <a:r>
              <a:rPr lang="en-CA" sz="1800" dirty="0"/>
              <a:t> identifies the traffic flow that can be used for IOAM purpose.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b="1" dirty="0"/>
              <a:t>Block Number </a:t>
            </a:r>
            <a:r>
              <a:rPr lang="en-CA" sz="1800" dirty="0"/>
              <a:t>can be used to aggregate the IOAM data collected in data plane, e.g. compute measurement metrics for each block of a flow.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75991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6391</TotalTime>
  <Words>1115</Words>
  <Application>Microsoft Macintosh PowerPoint</Application>
  <PresentationFormat>On-screen Show (16:9)</PresentationFormat>
  <Paragraphs>181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</vt:lpstr>
      <vt:lpstr>Wingdings</vt:lpstr>
      <vt:lpstr>Default Design</vt:lpstr>
      <vt:lpstr>Segment Routing with MPLS Data Plane Encapsulation for In-situ OAM Data</vt:lpstr>
      <vt:lpstr>Agenda</vt:lpstr>
      <vt:lpstr>Requirements and Scope</vt:lpstr>
      <vt:lpstr>History of the Draft</vt:lpstr>
      <vt:lpstr>Updates Since IETF-106 (Revision-00)</vt:lpstr>
      <vt:lpstr>IOAM Data Field Encapsulation in MPLS Header</vt:lpstr>
      <vt:lpstr>IOAM Indicator Label</vt:lpstr>
      <vt:lpstr>IOAM Data Field Encapsulation with Flow Label in MPLS Header</vt:lpstr>
      <vt:lpstr>IOAM and Flow Indicator Label</vt:lpstr>
      <vt:lpstr>Edge-to-edge IOAM Procedure</vt:lpstr>
      <vt:lpstr>E2E Indicator Label Allocation Methods</vt:lpstr>
      <vt:lpstr>Hob-by-hop IOAM Procedure</vt:lpstr>
      <vt:lpstr>HbH Indicator Label Allocation Methods</vt:lpstr>
      <vt:lpstr>Next Steps</vt:lpstr>
      <vt:lpstr>PowerPoint Presentation</vt:lpstr>
      <vt:lpstr>WG Co-ordination Plan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1304</cp:revision>
  <dcterms:created xsi:type="dcterms:W3CDTF">2010-06-30T04:12:48Z</dcterms:created>
  <dcterms:modified xsi:type="dcterms:W3CDTF">2020-03-09T23:16:54Z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