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669" r:id="rId24"/>
    <p:sldId id="1697" r:id="rId25"/>
    <p:sldId id="1667" r:id="rId26"/>
    <p:sldId id="1695" r:id="rId27"/>
    <p:sldId id="1690" r:id="rId28"/>
    <p:sldId id="1696" r:id="rId29"/>
    <p:sldId id="1699" r:id="rId30"/>
    <p:sldId id="1700" r:id="rId31"/>
    <p:sldId id="1701" r:id="rId3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RESVD |</a:t>
            </a:r>
            <a:r>
              <a:rPr lang="en-CA" sz="1000" b="1" dirty="0" err="1">
                <a:solidFill>
                  <a:srgbClr val="0070C0"/>
                </a:solidFill>
                <a:latin typeface="Courier" pitchFamily="2" charset="0"/>
              </a:rPr>
              <a:t>NextIPv</a:t>
            </a:r>
            <a:r>
              <a:rPr lang="en-CA" sz="1000" dirty="0">
                <a:latin typeface="Courier" pitchFamily="2" charset="0"/>
              </a:rPr>
              <a:t>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4290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RESVD |</a:t>
            </a:r>
            <a:r>
              <a:rPr lang="en-CA" sz="1000" b="1" dirty="0" err="1">
                <a:solidFill>
                  <a:srgbClr val="0070C0"/>
                </a:solidFill>
                <a:latin typeface="Courier" pitchFamily="2" charset="0"/>
              </a:rPr>
              <a:t>NextIPv</a:t>
            </a:r>
            <a:r>
              <a:rPr lang="en-CA" sz="1000" dirty="0">
                <a:latin typeface="Courier" pitchFamily="2" charset="0"/>
              </a:rPr>
              <a:t>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1685"/>
            <a:ext cx="7924800" cy="3140129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encapsulating, intermediate and decapsulating nodes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77326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SFL like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Incoming Packet with Top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651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RESVD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0 0 0 0</a:t>
            </a:r>
            <a:r>
              <a:rPr lang="en-CA" sz="900" dirty="0">
                <a:latin typeface="Courier" pitchFamily="2" charset="0"/>
              </a:rPr>
              <a:t>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812661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RESVD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0 0 0 1</a:t>
            </a:r>
            <a:r>
              <a:rPr lang="en-CA" sz="900" dirty="0">
                <a:latin typeface="Courier" pitchFamily="2" charset="0"/>
              </a:rPr>
              <a:t>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RESVD |</a:t>
            </a:r>
            <a:r>
              <a:rPr lang="en-CA" sz="800" b="1" dirty="0" err="1">
                <a:solidFill>
                  <a:srgbClr val="0070C0"/>
                </a:solidFill>
                <a:latin typeface="Courier" pitchFamily="2" charset="0"/>
              </a:rPr>
              <a:t>NextIPv</a:t>
            </a:r>
            <a:r>
              <a:rPr lang="en-CA" sz="800" dirty="0">
                <a:latin typeface="Courier" pitchFamily="2" charset="0"/>
              </a:rPr>
              <a:t>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590800" y="79367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RESVD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0 0 0 0</a:t>
            </a:r>
            <a:r>
              <a:rPr lang="en-CA" sz="900" dirty="0">
                <a:latin typeface="Courier" pitchFamily="2" charset="0"/>
              </a:rPr>
              <a:t>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114300" y="3556640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05000" y="711150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RESVD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0 0 0 0</a:t>
            </a:r>
            <a:r>
              <a:rPr lang="en-CA" sz="900" dirty="0">
                <a:latin typeface="Courier" pitchFamily="2" charset="0"/>
              </a:rPr>
              <a:t>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67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RESVD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0 0 0 0</a:t>
            </a:r>
            <a:r>
              <a:rPr lang="en-CA" sz="800" dirty="0">
                <a:latin typeface="Courier" pitchFamily="2" charset="0"/>
              </a:rPr>
              <a:t>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20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  Reserved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RESVD |</a:t>
            </a:r>
            <a:r>
              <a:rPr lang="en-CA" sz="800" b="1" dirty="0" err="1">
                <a:solidFill>
                  <a:srgbClr val="0070C0"/>
                </a:solidFill>
                <a:latin typeface="Courier" pitchFamily="2" charset="0"/>
              </a:rPr>
              <a:t>NextIPv</a:t>
            </a:r>
            <a:r>
              <a:rPr lang="en-CA" sz="800" dirty="0">
                <a:latin typeface="Courier" pitchFamily="2" charset="0"/>
              </a:rPr>
              <a:t>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AAADEA-CF9A-0B4B-ADB1-6DFFD2948980}"/>
              </a:ext>
            </a:extLst>
          </p:cNvPr>
          <p:cNvSpPr txBox="1"/>
          <p:nvPr/>
        </p:nvSpPr>
        <p:spPr>
          <a:xfrm>
            <a:off x="48714" y="3640282"/>
            <a:ext cx="4142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Use different </a:t>
            </a:r>
            <a:r>
              <a:rPr lang="en-US" sz="1100" dirty="0" err="1"/>
              <a:t>HbH</a:t>
            </a:r>
            <a:r>
              <a:rPr lang="en-US" sz="1100" dirty="0"/>
              <a:t> Label to optimize processing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 dirty="0"/>
              <a:t>RFC 5586 - GAL MUST NOT appear in the label stack when transporting normal user-plane packets.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sz="1100" dirty="0"/>
              <a:t>Breaks existing networks where packets would get punted.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GDF Need to support both 0000 and 0001 in a packet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review comment on using IOAM FEC (SFL) for </a:t>
            </a:r>
            <a:r>
              <a:rPr lang="en-US" sz="1600" dirty="0" err="1"/>
              <a:t>HbH</a:t>
            </a:r>
            <a:r>
              <a:rPr lang="en-US" sz="1600" dirty="0"/>
              <a:t> IOAM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768375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RESVD |</a:t>
            </a:r>
            <a:r>
              <a:rPr lang="en-CA" sz="1000" b="1" dirty="0" err="1">
                <a:solidFill>
                  <a:srgbClr val="0070C0"/>
                </a:solidFill>
                <a:latin typeface="Courier" pitchFamily="2" charset="0"/>
              </a:rPr>
              <a:t>NextIPv</a:t>
            </a:r>
            <a:r>
              <a:rPr lang="en-CA" sz="1000" dirty="0">
                <a:latin typeface="Courier" pitchFamily="2" charset="0"/>
              </a:rPr>
              <a:t>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BFA7A-6F5E-D34C-8FC7-FBAE9A3824F9}"/>
              </a:ext>
            </a:extLst>
          </p:cNvPr>
          <p:cNvSpPr txBox="1"/>
          <p:nvPr/>
        </p:nvSpPr>
        <p:spPr>
          <a:xfrm>
            <a:off x="152400" y="4185574"/>
            <a:ext cx="35814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Next IP Version is added in GACH Header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Used to check if additional 0001/0000 header follows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Next Protocol = 0000 or 0001 or IPV4 0100 or IPv6 0110,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Multiple 0000 and 0001 headers</a:t>
            </a: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7762</TotalTime>
  <Words>3505</Words>
  <Application>Microsoft Macintosh PowerPoint</Application>
  <PresentationFormat>On-screen Show (16:9)</PresentationFormat>
  <Paragraphs>518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PowerPoint Presentation</vt:lpstr>
      <vt:lpstr>PowerPoint Presentation</vt:lpstr>
      <vt:lpstr>Example 1 - SR-MPLS Encapsulation with IOAM Data Fields</vt:lpstr>
      <vt:lpstr>Example 2 - Generic Delivery Function Encap with IOAM Data Fields</vt:lpstr>
      <vt:lpstr>Example 3 - DetNet Control Word [RFC8964] with IOAM Data Fields </vt:lpstr>
      <vt:lpstr>Example 4 - DetNet Control Word [RFC8964] with IOAM Data Fields</vt:lpstr>
      <vt:lpstr>PowerPoint Presentation</vt:lpstr>
      <vt:lpstr>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1826</cp:revision>
  <dcterms:created xsi:type="dcterms:W3CDTF">2010-06-30T04:12:48Z</dcterms:created>
  <dcterms:modified xsi:type="dcterms:W3CDTF">2021-02-21T17:35:12Z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