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92" r:id="rId2"/>
    <p:sldId id="257" r:id="rId3"/>
    <p:sldId id="293" r:id="rId4"/>
    <p:sldId id="294" r:id="rId5"/>
    <p:sldId id="264"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9" r:id="rId31"/>
    <p:sldId id="286" r:id="rId32"/>
    <p:sldId id="287" r:id="rId33"/>
    <p:sldId id="290" r:id="rId34"/>
    <p:sldId id="291" r:id="rId35"/>
    <p:sldId id="297" r:id="rId36"/>
    <p:sldId id="288" r:id="rId37"/>
    <p:sldId id="296"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weshwar Reddy Veerannagari" initials="VR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02A9-F5EF-49ED-8E3D-95963F189D5F}"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48D8D-B011-4F88-B9F6-9BDD74DC0A9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B48D8D-B011-4F88-B9F6-9BDD74DC0A9C}" type="slidenum">
              <a:rPr lang="en-IN" smtClean="0"/>
              <a:t>34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54FA-9034-4AA9-9C66-B85ED1A56EDA}"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54FA-9034-4AA9-9C66-B85ED1A56EDA}"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654FA-9034-4AA9-9C66-B85ED1A56EDA}"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654FA-9034-4AA9-9C66-B85ED1A56EDA}"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654FA-9034-4AA9-9C66-B85ED1A56EDA}"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654FA-9034-4AA9-9C66-B85ED1A56EDA}"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654FA-9034-4AA9-9C66-B85ED1A56EDA}"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654FA-9034-4AA9-9C66-B85ED1A56EDA}"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5FD7-FD11-4D7D-A52E-7038AA0D2EC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000">
              <a:schemeClr val="accent4">
                <a:lumMod val="60000"/>
                <a:lumOff val="40000"/>
              </a:schemeClr>
            </a:gs>
            <a:gs pos="1000">
              <a:schemeClr val="accent3">
                <a:lumMod val="0"/>
                <a:lumOff val="100000"/>
              </a:schemeClr>
            </a:gs>
            <a:gs pos="100000">
              <a:schemeClr val="accent3">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654FA-9034-4AA9-9C66-B85ED1A56EDA}"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5FD7-FD11-4D7D-A52E-7038AA0D2EC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lumMod val="95000"/>
                    <a:lumOff val="5000"/>
                  </a:schemeClr>
                </a:solidFill>
                <a:latin typeface="Aharoni" panose="02010803020104030203" pitchFamily="2" charset="-79"/>
                <a:cs typeface="Aharoni" panose="02010803020104030203" pitchFamily="2" charset="-79"/>
              </a:rPr>
              <a:t>             Big Mart Sales </a:t>
            </a:r>
            <a:r>
              <a:rPr lang="en-IN" b="1" dirty="0">
                <a:solidFill>
                  <a:schemeClr val="bg1">
                    <a:lumMod val="95000"/>
                    <a:lumOff val="5000"/>
                  </a:schemeClr>
                </a:solidFill>
                <a:latin typeface="Aharoni" panose="02010803020104030203" pitchFamily="2" charset="-79"/>
                <a:cs typeface="Aharoni" panose="02010803020104030203" pitchFamily="2" charset="-79"/>
              </a:rPr>
              <a:t>Prediction</a:t>
            </a:r>
            <a:endParaRPr lang="en-IN" dirty="0"/>
          </a:p>
        </p:txBody>
      </p:sp>
      <p:sp>
        <p:nvSpPr>
          <p:cNvPr id="3" name="Content Placeholder 2"/>
          <p:cNvSpPr>
            <a:spLocks noGrp="1"/>
          </p:cNvSpPr>
          <p:nvPr>
            <p:ph idx="1"/>
          </p:nvPr>
        </p:nvSpPr>
        <p:spPr/>
        <p:txBody>
          <a:bodyPr>
            <a:normAutofit fontScale="92500" lnSpcReduction="10000"/>
          </a:bodyPr>
          <a:lstStyle/>
          <a:p>
            <a:r>
              <a:rPr lang="en-IN" sz="4400" b="1" dirty="0">
                <a:solidFill>
                  <a:schemeClr val="accent3">
                    <a:lumMod val="50000"/>
                  </a:schemeClr>
                </a:solidFill>
              </a:rPr>
              <a:t>MINI PROJECT</a:t>
            </a:r>
          </a:p>
          <a:p>
            <a:pPr marL="0" indent="0">
              <a:buNone/>
            </a:pPr>
            <a:endParaRPr lang="en-IN" dirty="0"/>
          </a:p>
          <a:p>
            <a:pPr marL="0" indent="0">
              <a:buNone/>
            </a:pPr>
            <a:r>
              <a:rPr lang="en-IN" b="1" dirty="0">
                <a:solidFill>
                  <a:schemeClr val="accent6">
                    <a:lumMod val="50000"/>
                  </a:schemeClr>
                </a:solidFill>
              </a:rPr>
              <a:t>MENTOR:  </a:t>
            </a:r>
            <a:r>
              <a:rPr lang="en-IN" u="sng" dirty="0">
                <a:solidFill>
                  <a:schemeClr val="accent1"/>
                </a:solidFill>
              </a:rPr>
              <a:t>Dr. Syed Abudagir Umar</a:t>
            </a:r>
          </a:p>
          <a:p>
            <a:pPr marL="0" indent="0">
              <a:buNone/>
            </a:pPr>
            <a:endParaRPr lang="en-IN" u="sng" dirty="0">
              <a:solidFill>
                <a:schemeClr val="accent1"/>
              </a:solidFill>
            </a:endParaRPr>
          </a:p>
          <a:p>
            <a:pPr marL="0" indent="0">
              <a:buNone/>
            </a:pPr>
            <a:r>
              <a:rPr lang="en-IN" dirty="0">
                <a:solidFill>
                  <a:schemeClr val="tx2">
                    <a:lumMod val="50000"/>
                  </a:schemeClr>
                </a:solidFill>
              </a:rPr>
              <a:t>Done by,</a:t>
            </a:r>
          </a:p>
          <a:p>
            <a:pPr marL="0" indent="0">
              <a:buNone/>
            </a:pPr>
            <a:r>
              <a:rPr lang="en-IN" dirty="0">
                <a:solidFill>
                  <a:schemeClr val="bg1">
                    <a:lumMod val="75000"/>
                    <a:lumOff val="25000"/>
                  </a:schemeClr>
                </a:solidFill>
              </a:rPr>
              <a:t>Vishweshwar Reddy. V    </a:t>
            </a:r>
            <a:r>
              <a:rPr lang="en-IN" dirty="0">
                <a:solidFill>
                  <a:schemeClr val="tx2">
                    <a:lumMod val="50000"/>
                  </a:schemeClr>
                </a:solidFill>
              </a:rPr>
              <a:t>17211A04P4</a:t>
            </a:r>
          </a:p>
          <a:p>
            <a:pPr marL="0" indent="0">
              <a:buNone/>
            </a:pPr>
            <a:r>
              <a:rPr lang="en-IN" dirty="0">
                <a:solidFill>
                  <a:schemeClr val="bg1">
                    <a:lumMod val="75000"/>
                    <a:lumOff val="25000"/>
                  </a:schemeClr>
                </a:solidFill>
              </a:rPr>
              <a:t>Shashank Reddy. Y           </a:t>
            </a:r>
            <a:r>
              <a:rPr lang="en-IN" dirty="0">
                <a:solidFill>
                  <a:schemeClr val="tx2">
                    <a:lumMod val="50000"/>
                  </a:schemeClr>
                </a:solidFill>
              </a:rPr>
              <a:t>17211A04P9</a:t>
            </a:r>
          </a:p>
          <a:p>
            <a:pPr marL="0" indent="0">
              <a:buNone/>
            </a:pPr>
            <a:r>
              <a:rPr lang="en-IN" dirty="0">
                <a:solidFill>
                  <a:schemeClr val="bg1">
                    <a:lumMod val="75000"/>
                    <a:lumOff val="25000"/>
                  </a:schemeClr>
                </a:solidFill>
              </a:rPr>
              <a:t>Rakha Chandre. K             </a:t>
            </a:r>
            <a:r>
              <a:rPr lang="en-IN" dirty="0">
                <a:solidFill>
                  <a:schemeClr val="tx2">
                    <a:lumMod val="50000"/>
                  </a:schemeClr>
                </a:solidFill>
              </a:rPr>
              <a:t>17211A04K7</a:t>
            </a:r>
          </a:p>
          <a:p>
            <a:pPr marL="0" indent="0">
              <a:buNone/>
            </a:pPr>
            <a:r>
              <a:rPr lang="en-IN" dirty="0">
                <a:solidFill>
                  <a:schemeClr val="bg1">
                    <a:lumMod val="75000"/>
                    <a:lumOff val="25000"/>
                  </a:schemeClr>
                </a:solidFill>
              </a:rPr>
              <a:t>Vamshidhar. V                   </a:t>
            </a:r>
            <a:r>
              <a:rPr lang="en-IN" dirty="0">
                <a:solidFill>
                  <a:schemeClr val="tx2">
                    <a:lumMod val="50000"/>
                  </a:schemeClr>
                </a:solidFill>
              </a:rPr>
              <a:t>17211A04P7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Missing Values</a:t>
            </a:r>
            <a:r>
              <a:rPr lang="en-IN" dirty="0"/>
              <a:t>	</a:t>
            </a:r>
          </a:p>
        </p:txBody>
      </p:sp>
      <p:sp>
        <p:nvSpPr>
          <p:cNvPr id="3" name="Content Placeholder 2"/>
          <p:cNvSpPr>
            <a:spLocks noGrp="1"/>
          </p:cNvSpPr>
          <p:nvPr>
            <p:ph idx="1"/>
          </p:nvPr>
        </p:nvSpPr>
        <p:spPr>
          <a:xfrm>
            <a:off x="456764" y="5112239"/>
            <a:ext cx="14249400" cy="4351338"/>
          </a:xfrm>
        </p:spPr>
        <p:txBody>
          <a:bodyPr>
            <a:normAutofit/>
          </a:bodyPr>
          <a:lstStyle/>
          <a:p>
            <a:pPr marL="0" indent="0">
              <a:buNone/>
            </a:pPr>
            <a:r>
              <a:rPr lang="en-IN" sz="3200" dirty="0">
                <a:solidFill>
                  <a:schemeClr val="bg1"/>
                </a:solidFill>
              </a:rPr>
              <a:t>Insights:-</a:t>
            </a:r>
          </a:p>
          <a:p>
            <a:r>
              <a:rPr lang="en-IN" sz="2400" dirty="0" err="1">
                <a:solidFill>
                  <a:schemeClr val="bg1"/>
                </a:solidFill>
              </a:rPr>
              <a:t>Item_weight</a:t>
            </a:r>
            <a:r>
              <a:rPr lang="en-IN" sz="2400" dirty="0">
                <a:solidFill>
                  <a:schemeClr val="bg1"/>
                </a:solidFill>
              </a:rPr>
              <a:t> has 1463 missing values</a:t>
            </a:r>
          </a:p>
          <a:p>
            <a:r>
              <a:rPr lang="en-IN" sz="2400" dirty="0" err="1">
                <a:solidFill>
                  <a:schemeClr val="bg1"/>
                </a:solidFill>
              </a:rPr>
              <a:t>Outlet_size</a:t>
            </a:r>
            <a:r>
              <a:rPr lang="en-IN" sz="2400" dirty="0">
                <a:solidFill>
                  <a:schemeClr val="bg1"/>
                </a:solidFill>
              </a:rPr>
              <a:t> has 2410 missing values</a:t>
            </a:r>
          </a:p>
        </p:txBody>
      </p:sp>
      <p:pic>
        <p:nvPicPr>
          <p:cNvPr id="5" name="Picture 4"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703" y="1736408"/>
            <a:ext cx="5000897" cy="34846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8902"/>
            <a:ext cx="10515600" cy="1325563"/>
          </a:xfrm>
        </p:spPr>
        <p:txBody>
          <a:bodyPr>
            <a:normAutofit/>
          </a:bodyPr>
          <a:lstStyle/>
          <a:p>
            <a:pPr algn="ctr"/>
            <a:r>
              <a:rPr lang="en-IN" sz="6000" dirty="0">
                <a:solidFill>
                  <a:schemeClr val="bg1"/>
                </a:solidFill>
                <a:latin typeface="Aharoni" panose="02010803020104030203" pitchFamily="2" charset="-79"/>
                <a:cs typeface="Aharoni" panose="02010803020104030203" pitchFamily="2" charset="-79"/>
              </a:rPr>
              <a:t>DATA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Item Fat Content</a:t>
            </a:r>
          </a:p>
        </p:txBody>
      </p:sp>
      <p:sp>
        <p:nvSpPr>
          <p:cNvPr id="3" name="Content Placeholder 2"/>
          <p:cNvSpPr>
            <a:spLocks noGrp="1"/>
          </p:cNvSpPr>
          <p:nvPr>
            <p:ph idx="1"/>
          </p:nvPr>
        </p:nvSpPr>
        <p:spPr>
          <a:xfrm>
            <a:off x="737979" y="1690688"/>
            <a:ext cx="10515600" cy="4351338"/>
          </a:xfrm>
        </p:spPr>
        <p:txBody>
          <a:bodyPr/>
          <a:lstStyle/>
          <a:p>
            <a:r>
              <a:rPr lang="en-IN" sz="3200" dirty="0">
                <a:solidFill>
                  <a:schemeClr val="bg1"/>
                </a:solidFill>
              </a:rPr>
              <a:t>Code: </a:t>
            </a:r>
          </a:p>
          <a:p>
            <a:pPr marL="0" indent="0">
              <a:buNone/>
            </a:pPr>
            <a:r>
              <a:rPr lang="en-US" sz="2400" dirty="0">
                <a:solidFill>
                  <a:schemeClr val="bg1"/>
                </a:solidFill>
              </a:rPr>
              <a:t>   	</a:t>
            </a:r>
            <a:r>
              <a:rPr lang="en-US" sz="2400" dirty="0" err="1">
                <a:solidFill>
                  <a:schemeClr val="bg1"/>
                </a:solidFill>
              </a:rPr>
              <a:t>data_train.Item_Fat_Content.value_counts</a:t>
            </a:r>
            <a:r>
              <a:rPr lang="en-US" sz="2400" dirty="0">
                <a:solidFill>
                  <a:schemeClr val="bg1"/>
                </a:solidFill>
              </a:rPr>
              <a:t>()</a:t>
            </a:r>
          </a:p>
          <a:p>
            <a:endParaRPr lang="en-US" sz="2400" dirty="0">
              <a:solidFill>
                <a:schemeClr val="bg1"/>
              </a:solidFill>
            </a:endParaRPr>
          </a:p>
          <a:p>
            <a:r>
              <a:rPr lang="en-US" dirty="0">
                <a:solidFill>
                  <a:schemeClr val="bg1"/>
                </a:solidFill>
              </a:rPr>
              <a:t>Output:-</a:t>
            </a:r>
          </a:p>
          <a:p>
            <a:endParaRPr lang="en-US" dirty="0">
              <a:solidFill>
                <a:schemeClr val="bg1"/>
              </a:solidFill>
            </a:endParaRPr>
          </a:p>
          <a:p>
            <a:pPr marL="0" indent="0">
              <a:buNone/>
            </a:pPr>
            <a:endParaRPr lang="en-IN" dirty="0"/>
          </a:p>
        </p:txBody>
      </p:sp>
      <p:pic>
        <p:nvPicPr>
          <p:cNvPr id="5" name="Picture 4"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64" y="3669709"/>
            <a:ext cx="8360369" cy="26421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768" y="220796"/>
            <a:ext cx="10515600" cy="1325563"/>
          </a:xfrm>
        </p:spPr>
        <p:txBody>
          <a:bodyPr>
            <a:normAutofit/>
          </a:bodyPr>
          <a:lstStyle/>
          <a:p>
            <a:pPr algn="ctr"/>
            <a:r>
              <a:rPr lang="en-IN" sz="5400" dirty="0">
                <a:solidFill>
                  <a:schemeClr val="bg1"/>
                </a:solidFill>
                <a:latin typeface="Aharoni" panose="02010803020104030203" pitchFamily="2" charset="-79"/>
                <a:cs typeface="Aharoni" panose="02010803020104030203" pitchFamily="2" charset="-79"/>
              </a:rPr>
              <a:t>Item Type</a:t>
            </a:r>
          </a:p>
        </p:txBody>
      </p:sp>
      <p:sp>
        <p:nvSpPr>
          <p:cNvPr id="3" name="Content Placeholder 2"/>
          <p:cNvSpPr>
            <a:spLocks noGrp="1"/>
          </p:cNvSpPr>
          <p:nvPr>
            <p:ph sz="half" idx="1"/>
          </p:nvPr>
        </p:nvSpPr>
        <p:spPr>
          <a:xfrm>
            <a:off x="838199" y="3144974"/>
            <a:ext cx="5181600" cy="4351338"/>
          </a:xfrm>
        </p:spPr>
        <p:txBody>
          <a:bodyPr/>
          <a:lstStyle/>
          <a:p>
            <a:r>
              <a:rPr lang="en-US" dirty="0">
                <a:solidFill>
                  <a:schemeClr val="bg1"/>
                </a:solidFill>
              </a:rPr>
              <a:t>Code:-</a:t>
            </a:r>
          </a:p>
          <a:p>
            <a:pPr marL="0" indent="0">
              <a:buNone/>
            </a:pPr>
            <a:r>
              <a:rPr lang="en-US" sz="2400" dirty="0" err="1">
                <a:solidFill>
                  <a:schemeClr val="bg1"/>
                </a:solidFill>
              </a:rPr>
              <a:t>data_train.Item_Type.value_counts</a:t>
            </a:r>
            <a:r>
              <a:rPr lang="en-US" sz="2400" dirty="0">
                <a:solidFill>
                  <a:schemeClr val="bg1"/>
                </a:solidFill>
              </a:rPr>
              <a:t>()</a:t>
            </a:r>
          </a:p>
          <a:p>
            <a:pPr marL="0" indent="0">
              <a:buNone/>
            </a:pPr>
            <a:endParaRPr lang="en-IN" dirty="0"/>
          </a:p>
        </p:txBody>
      </p:sp>
      <p:sp>
        <p:nvSpPr>
          <p:cNvPr id="6" name="Content Placeholder 5"/>
          <p:cNvSpPr>
            <a:spLocks noGrp="1"/>
          </p:cNvSpPr>
          <p:nvPr>
            <p:ph sz="half" idx="2"/>
          </p:nvPr>
        </p:nvSpPr>
        <p:spPr>
          <a:xfrm>
            <a:off x="6172202" y="1485991"/>
            <a:ext cx="5181600" cy="4351338"/>
          </a:xfrm>
        </p:spPr>
        <p:txBody>
          <a:bodyPr/>
          <a:lstStyle/>
          <a:p>
            <a:r>
              <a:rPr lang="en-IN" dirty="0">
                <a:solidFill>
                  <a:schemeClr val="bg1"/>
                </a:solidFill>
              </a:rPr>
              <a:t>Output:- </a:t>
            </a:r>
          </a:p>
        </p:txBody>
      </p:sp>
      <p:pic>
        <p:nvPicPr>
          <p:cNvPr id="5" name="Picture 4" descr="A picture containing text, receip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36" y="1943192"/>
            <a:ext cx="5181600" cy="4667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Outlet Size	</a:t>
            </a:r>
          </a:p>
        </p:txBody>
      </p:sp>
      <p:sp>
        <p:nvSpPr>
          <p:cNvPr id="3" name="Content Placeholder 2"/>
          <p:cNvSpPr>
            <a:spLocks noGrp="1"/>
          </p:cNvSpPr>
          <p:nvPr>
            <p:ph idx="1"/>
          </p:nvPr>
        </p:nvSpPr>
        <p:spPr/>
        <p:txBody>
          <a:bodyPr/>
          <a:lstStyle/>
          <a:p>
            <a:r>
              <a:rPr lang="en-US" sz="3600" dirty="0">
                <a:solidFill>
                  <a:schemeClr val="bg1"/>
                </a:solidFill>
              </a:rPr>
              <a:t>Code:-</a:t>
            </a:r>
          </a:p>
          <a:p>
            <a:pPr marL="0" indent="0">
              <a:buNone/>
            </a:pPr>
            <a:r>
              <a:rPr lang="en-US" dirty="0">
                <a:solidFill>
                  <a:schemeClr val="bg1"/>
                </a:solidFill>
              </a:rPr>
              <a:t>   </a:t>
            </a:r>
            <a:r>
              <a:rPr lang="en-US" dirty="0" err="1">
                <a:solidFill>
                  <a:schemeClr val="bg1"/>
                </a:solidFill>
              </a:rPr>
              <a:t>data_train.Outlet_Size.value_counts</a:t>
            </a:r>
            <a:r>
              <a:rPr lang="en-US" dirty="0">
                <a:solidFill>
                  <a:schemeClr val="bg1"/>
                </a:solidFill>
              </a:rPr>
              <a:t>()</a:t>
            </a:r>
          </a:p>
          <a:p>
            <a:endParaRPr lang="en-US" dirty="0">
              <a:solidFill>
                <a:schemeClr val="bg1"/>
              </a:solidFill>
            </a:endParaRPr>
          </a:p>
          <a:p>
            <a:r>
              <a:rPr lang="en-US" sz="3200" dirty="0">
                <a:solidFill>
                  <a:schemeClr val="bg1"/>
                </a:solidFill>
              </a:rPr>
              <a:t>Output:-</a:t>
            </a:r>
          </a:p>
          <a:p>
            <a:endParaRPr lang="en-IN" dirty="0"/>
          </a:p>
        </p:txBody>
      </p:sp>
      <p:pic>
        <p:nvPicPr>
          <p:cNvPr id="5" name="Picture 4" descr="A picture containing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58" y="4134362"/>
            <a:ext cx="7544468" cy="19522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Outlet Location Type</a:t>
            </a:r>
          </a:p>
        </p:txBody>
      </p:sp>
      <p:sp>
        <p:nvSpPr>
          <p:cNvPr id="3" name="Content Placeholder 2"/>
          <p:cNvSpPr>
            <a:spLocks noGrp="1"/>
          </p:cNvSpPr>
          <p:nvPr>
            <p:ph idx="1"/>
          </p:nvPr>
        </p:nvSpPr>
        <p:spPr/>
        <p:txBody>
          <a:bodyPr/>
          <a:lstStyle/>
          <a:p>
            <a:r>
              <a:rPr lang="en-IN" sz="3200" dirty="0">
                <a:solidFill>
                  <a:schemeClr val="bg1"/>
                </a:solidFill>
              </a:rPr>
              <a:t>Code:-</a:t>
            </a:r>
          </a:p>
          <a:p>
            <a:pPr marL="0" indent="0">
              <a:buNone/>
            </a:pPr>
            <a:r>
              <a:rPr lang="en-US" dirty="0">
                <a:solidFill>
                  <a:schemeClr val="bg1"/>
                </a:solidFill>
              </a:rPr>
              <a:t>    	</a:t>
            </a:r>
            <a:r>
              <a:rPr lang="en-US" dirty="0" err="1">
                <a:solidFill>
                  <a:schemeClr val="bg1"/>
                </a:solidFill>
              </a:rPr>
              <a:t>data_train.Outlet_Location_Type.value_counts</a:t>
            </a:r>
            <a:r>
              <a:rPr lang="en-US" dirty="0">
                <a:solidFill>
                  <a:schemeClr val="bg1"/>
                </a:solidFill>
              </a:rPr>
              <a:t>()</a:t>
            </a:r>
          </a:p>
          <a:p>
            <a:pPr marL="0" indent="0">
              <a:buNone/>
            </a:pPr>
            <a:endParaRPr lang="en-IN" dirty="0">
              <a:solidFill>
                <a:schemeClr val="bg1"/>
              </a:solidFill>
            </a:endParaRPr>
          </a:p>
          <a:p>
            <a:r>
              <a:rPr lang="en-IN" sz="3200" dirty="0">
                <a:solidFill>
                  <a:schemeClr val="bg1"/>
                </a:solidFill>
              </a:rPr>
              <a:t>Output:-</a:t>
            </a:r>
          </a:p>
          <a:p>
            <a:endParaRPr lang="en-IN" dirty="0"/>
          </a:p>
        </p:txBody>
      </p:sp>
      <p:pic>
        <p:nvPicPr>
          <p:cNvPr id="5" name="Picture 4" descr="A picture containing company nam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69" y="4001294"/>
            <a:ext cx="8018417" cy="17818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solidFill>
                  <a:schemeClr val="bg1"/>
                </a:solidFill>
                <a:latin typeface="Aharoni" panose="02010803020104030203" pitchFamily="2" charset="-79"/>
                <a:cs typeface="Aharoni" panose="02010803020104030203" pitchFamily="2" charset="-79"/>
              </a:rPr>
              <a:t>Outlet Type</a:t>
            </a:r>
          </a:p>
        </p:txBody>
      </p:sp>
      <p:sp>
        <p:nvSpPr>
          <p:cNvPr id="3" name="Content Placeholder 2"/>
          <p:cNvSpPr>
            <a:spLocks noGrp="1"/>
          </p:cNvSpPr>
          <p:nvPr>
            <p:ph idx="1"/>
          </p:nvPr>
        </p:nvSpPr>
        <p:spPr/>
        <p:txBody>
          <a:bodyPr/>
          <a:lstStyle/>
          <a:p>
            <a:r>
              <a:rPr lang="en-IN" sz="3200" dirty="0">
                <a:solidFill>
                  <a:schemeClr val="bg1"/>
                </a:solidFill>
              </a:rPr>
              <a:t>Code:-</a:t>
            </a:r>
          </a:p>
          <a:p>
            <a:pPr marL="0" indent="0">
              <a:buNone/>
            </a:pPr>
            <a:r>
              <a:rPr lang="en-US" dirty="0">
                <a:solidFill>
                  <a:schemeClr val="bg1"/>
                </a:solidFill>
              </a:rPr>
              <a:t>   	</a:t>
            </a:r>
            <a:r>
              <a:rPr lang="en-US" dirty="0" err="1">
                <a:solidFill>
                  <a:schemeClr val="bg1"/>
                </a:solidFill>
              </a:rPr>
              <a:t>data_train.Outlet_Type.value_counts</a:t>
            </a:r>
            <a:r>
              <a:rPr lang="en-US" dirty="0">
                <a:solidFill>
                  <a:schemeClr val="bg1"/>
                </a:solidFill>
              </a:rPr>
              <a:t>()</a:t>
            </a:r>
          </a:p>
          <a:p>
            <a:endParaRPr lang="en-IN" dirty="0">
              <a:solidFill>
                <a:schemeClr val="bg1"/>
              </a:solidFill>
            </a:endParaRPr>
          </a:p>
          <a:p>
            <a:r>
              <a:rPr lang="en-IN" sz="3200" dirty="0">
                <a:solidFill>
                  <a:schemeClr val="bg1"/>
                </a:solidFill>
              </a:rPr>
              <a:t>Output:-</a:t>
            </a:r>
          </a:p>
          <a:p>
            <a:endParaRPr lang="en-IN" dirty="0"/>
          </a:p>
        </p:txBody>
      </p:sp>
      <p:pic>
        <p:nvPicPr>
          <p:cNvPr id="5" name="Picture 4"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060" y="4001294"/>
            <a:ext cx="6855946" cy="2156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8892" y="2766218"/>
            <a:ext cx="10515600" cy="1325563"/>
          </a:xfrm>
        </p:spPr>
        <p:txBody>
          <a:bodyPr>
            <a:normAutofit/>
          </a:bodyPr>
          <a:lstStyle/>
          <a:p>
            <a:pPr algn="ctr"/>
            <a:r>
              <a:rPr lang="en-IN" sz="6000" dirty="0">
                <a:solidFill>
                  <a:schemeClr val="bg1"/>
                </a:solidFill>
                <a:latin typeface="Aharoni" panose="02010803020104030203" pitchFamily="2" charset="-79"/>
                <a:cs typeface="Aharoni" panose="02010803020104030203" pitchFamily="2" charset="-79"/>
              </a:rPr>
              <a:t>DATA CLEANING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000" dirty="0">
                <a:solidFill>
                  <a:schemeClr val="bg1"/>
                </a:solidFill>
                <a:latin typeface="Aharoni" panose="02010803020104030203" pitchFamily="2" charset="-79"/>
                <a:cs typeface="Aharoni" panose="02010803020104030203" pitchFamily="2" charset="-79"/>
              </a:rPr>
              <a:t>Combining Data</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solidFill>
                  <a:schemeClr val="bg1"/>
                </a:solidFill>
              </a:rPr>
              <a:t>Combining test and train data to avoid re-work of cleaning of data</a:t>
            </a:r>
          </a:p>
          <a:p>
            <a:r>
              <a:rPr lang="en-IN" dirty="0">
                <a:solidFill>
                  <a:schemeClr val="bg1"/>
                </a:solidFill>
              </a:rPr>
              <a:t>Since the data contains lot of null values, missing values and </a:t>
            </a:r>
            <a:r>
              <a:rPr lang="en-IN" dirty="0" err="1">
                <a:solidFill>
                  <a:schemeClr val="bg1"/>
                </a:solidFill>
              </a:rPr>
              <a:t>catagorial</a:t>
            </a:r>
            <a:r>
              <a:rPr lang="en-IN" dirty="0">
                <a:solidFill>
                  <a:schemeClr val="bg1"/>
                </a:solidFill>
              </a:rPr>
              <a:t> values such as duplicates</a:t>
            </a:r>
          </a:p>
          <a:p>
            <a:endParaRPr lang="en-IN" dirty="0">
              <a:solidFill>
                <a:schemeClr val="bg1"/>
              </a:solidFill>
            </a:endParaRPr>
          </a:p>
          <a:p>
            <a:r>
              <a:rPr lang="en-IN" dirty="0">
                <a:solidFill>
                  <a:schemeClr val="bg1"/>
                </a:solidFill>
              </a:rPr>
              <a:t>Code:</a:t>
            </a:r>
          </a:p>
          <a:p>
            <a:pPr marL="0" indent="0">
              <a:buNone/>
            </a:pPr>
            <a:r>
              <a:rPr lang="en-IN" dirty="0">
                <a:solidFill>
                  <a:schemeClr val="bg1"/>
                </a:solidFill>
              </a:rPr>
              <a:t>	  data = </a:t>
            </a:r>
            <a:r>
              <a:rPr lang="en-IN" dirty="0" err="1">
                <a:solidFill>
                  <a:schemeClr val="bg1"/>
                </a:solidFill>
              </a:rPr>
              <a:t>pd.concact</a:t>
            </a:r>
            <a:r>
              <a:rPr lang="en-IN" dirty="0">
                <a:solidFill>
                  <a:schemeClr val="bg1"/>
                </a:solidFill>
              </a:rPr>
              <a:t>([‘train’ , ’test’])</a:t>
            </a:r>
          </a:p>
          <a:p>
            <a:pPr marL="0" indent="0">
              <a:buNone/>
            </a:pPr>
            <a:endParaRPr lang="en-IN" dirty="0">
              <a:solidFill>
                <a:schemeClr val="bg1"/>
              </a:solidFill>
            </a:endParaRPr>
          </a:p>
          <a:p>
            <a:pPr marL="0" indent="0">
              <a:buNone/>
            </a:pPr>
            <a:r>
              <a:rPr lang="en-IN" dirty="0">
                <a:solidFill>
                  <a:schemeClr val="bg1"/>
                </a:solidFill>
              </a:rPr>
              <a:t>Note:</a:t>
            </a:r>
          </a:p>
          <a:p>
            <a:pPr marL="0" indent="0">
              <a:buNone/>
            </a:pPr>
            <a:r>
              <a:rPr lang="en-IN" dirty="0">
                <a:solidFill>
                  <a:schemeClr val="bg1"/>
                </a:solidFill>
              </a:rPr>
              <a:t>	pd refers to </a:t>
            </a:r>
            <a:r>
              <a:rPr lang="en-IN" b="1" dirty="0">
                <a:solidFill>
                  <a:schemeClr val="bg1"/>
                </a:solidFill>
              </a:rPr>
              <a:t>pandas</a:t>
            </a:r>
            <a:r>
              <a:rPr lang="en-IN" dirty="0">
                <a:solidFill>
                  <a:schemeClr val="bg1"/>
                </a:solidFill>
              </a:rPr>
              <a:t> library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Replacing the ‘missing’ values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3200" dirty="0">
                <a:solidFill>
                  <a:schemeClr val="bg1"/>
                </a:solidFill>
              </a:rPr>
              <a:t>Filling item weight NaN values:</a:t>
            </a:r>
          </a:p>
          <a:p>
            <a:pPr marL="0" indent="0" algn="ctr">
              <a:buNone/>
            </a:pPr>
            <a:r>
              <a:rPr lang="en-US" sz="3200" dirty="0">
                <a:solidFill>
                  <a:schemeClr val="bg1"/>
                </a:solidFill>
              </a:rPr>
              <a:t>	data['</a:t>
            </a:r>
            <a:r>
              <a:rPr lang="en-US" sz="3200" dirty="0" err="1">
                <a:solidFill>
                  <a:schemeClr val="bg1"/>
                </a:solidFill>
              </a:rPr>
              <a:t>Item_Weight</a:t>
            </a:r>
            <a:r>
              <a:rPr lang="en-US" sz="3200" dirty="0">
                <a:solidFill>
                  <a:schemeClr val="bg1"/>
                </a:solidFill>
              </a:rPr>
              <a:t>'].mean()</a:t>
            </a:r>
          </a:p>
          <a:p>
            <a:pPr marL="0" indent="0">
              <a:buNone/>
            </a:pPr>
            <a:r>
              <a:rPr lang="en-IN" sz="3200" dirty="0">
                <a:solidFill>
                  <a:schemeClr val="bg1"/>
                </a:solidFill>
              </a:rPr>
              <a:t>      Output:-  12.695633368756374</a:t>
            </a:r>
          </a:p>
          <a:p>
            <a:pPr marL="0" indent="0" algn="ctr">
              <a:buNone/>
            </a:pPr>
            <a:endParaRPr lang="en-IN" sz="3200" dirty="0">
              <a:solidFill>
                <a:schemeClr val="bg1"/>
              </a:solidFill>
            </a:endParaRPr>
          </a:p>
          <a:p>
            <a:pPr>
              <a:buFont typeface="Wingdings" panose="05000000000000000000" pitchFamily="2" charset="2"/>
              <a:buChar char="§"/>
            </a:pPr>
            <a:r>
              <a:rPr lang="en-IN" sz="3200" dirty="0">
                <a:solidFill>
                  <a:schemeClr val="bg1"/>
                </a:solidFill>
              </a:rPr>
              <a:t> Filling outlet size NaN values</a:t>
            </a:r>
          </a:p>
          <a:p>
            <a:pPr marL="0" indent="0" algn="ctr">
              <a:buNone/>
            </a:pPr>
            <a:r>
              <a:rPr lang="en-US" sz="3200" dirty="0">
                <a:solidFill>
                  <a:schemeClr val="bg1"/>
                </a:solidFill>
              </a:rPr>
              <a:t>	data['</a:t>
            </a:r>
            <a:r>
              <a:rPr lang="en-US" sz="3200" dirty="0" err="1">
                <a:solidFill>
                  <a:schemeClr val="bg1"/>
                </a:solidFill>
              </a:rPr>
              <a:t>Outlet_Size</a:t>
            </a:r>
            <a:r>
              <a:rPr lang="en-US" sz="3200" dirty="0">
                <a:solidFill>
                  <a:schemeClr val="bg1"/>
                </a:solidFill>
              </a:rPr>
              <a:t>'].mode()[0]</a:t>
            </a:r>
            <a:endParaRPr lang="en-IN" sz="3200" dirty="0">
              <a:solidFill>
                <a:schemeClr val="bg1"/>
              </a:solidFill>
            </a:endParaRPr>
          </a:p>
          <a:p>
            <a:pPr marL="0" indent="0">
              <a:buNone/>
            </a:pPr>
            <a:r>
              <a:rPr lang="en-IN" sz="3200" dirty="0">
                <a:solidFill>
                  <a:schemeClr val="bg1"/>
                </a:solidFill>
              </a:rPr>
              <a:t>     Output:-  Medium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Problem Statement / Abstract</a:t>
            </a:r>
          </a:p>
        </p:txBody>
      </p:sp>
      <p:sp>
        <p:nvSpPr>
          <p:cNvPr id="3" name="Content Placeholder 2"/>
          <p:cNvSpPr>
            <a:spLocks noGrp="1"/>
          </p:cNvSpPr>
          <p:nvPr>
            <p:ph idx="1"/>
          </p:nvPr>
        </p:nvSpPr>
        <p:spPr/>
        <p:txBody>
          <a:bodyPr>
            <a:normAutofit fontScale="92500" lnSpcReduction="10000"/>
          </a:bodyPr>
          <a:lstStyle/>
          <a:p>
            <a:r>
              <a:rPr lang="en-IN" dirty="0">
                <a:solidFill>
                  <a:schemeClr val="bg1"/>
                </a:solidFill>
              </a:rPr>
              <a:t>Nowadays shopping malls and Big Marts keep the track of their sales data of each and every individual items for predicting future demand of the customer and update the inventory management as well.</a:t>
            </a:r>
          </a:p>
          <a:p>
            <a:r>
              <a:rPr lang="en-IN" dirty="0">
                <a:solidFill>
                  <a:schemeClr val="bg1"/>
                </a:solidFill>
              </a:rPr>
              <a:t>These data stores basically contain a large number of customer data and individual item attributes in a data warehouse</a:t>
            </a:r>
          </a:p>
          <a:p>
            <a:r>
              <a:rPr lang="en-IN" dirty="0">
                <a:solidFill>
                  <a:schemeClr val="bg1"/>
                </a:solidFill>
              </a:rPr>
              <a:t>Further anomalies and frequent patterns are detected by mining data from the data warehouse.</a:t>
            </a:r>
          </a:p>
          <a:p>
            <a:r>
              <a:rPr lang="en-IN" dirty="0">
                <a:solidFill>
                  <a:schemeClr val="bg1"/>
                </a:solidFill>
              </a:rPr>
              <a:t>The resultant data can be used for predicting future sales volume with the help of different ML techniques for Big Marts.</a:t>
            </a:r>
          </a:p>
          <a:p>
            <a:r>
              <a:rPr lang="en-IN" dirty="0">
                <a:solidFill>
                  <a:schemeClr val="bg1"/>
                </a:solidFill>
              </a:rPr>
              <a:t>A comparative analysis of existing model with other in terms of performance Metrix is used for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3202"/>
            <a:ext cx="10515600" cy="1325563"/>
          </a:xfrm>
        </p:spPr>
        <p:txBody>
          <a:bodyPr>
            <a:normAutofit/>
          </a:bodyPr>
          <a:lstStyle/>
          <a:p>
            <a:pPr algn="ctr"/>
            <a:r>
              <a:rPr lang="en-IN" sz="6000" dirty="0">
                <a:solidFill>
                  <a:schemeClr val="bg1"/>
                </a:solidFill>
                <a:latin typeface="Aharoni" panose="02010803020104030203" pitchFamily="2" charset="-79"/>
                <a:cs typeface="Aharoni" panose="02010803020104030203" pitchFamily="2" charset="-79"/>
              </a:rPr>
              <a:t>Feature Engineering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ctr"/>
            <a:r>
              <a:rPr lang="en-IN" dirty="0">
                <a:solidFill>
                  <a:schemeClr val="bg1"/>
                </a:solidFill>
                <a:latin typeface="Aharoni" panose="02010803020104030203" pitchFamily="2" charset="-79"/>
                <a:cs typeface="Aharoni" panose="02010803020104030203" pitchFamily="2" charset="-79"/>
              </a:rPr>
              <a:t>Item_Type:</a:t>
            </a:r>
            <a:br>
              <a:rPr lang="en-IN" dirty="0">
                <a:solidFill>
                  <a:schemeClr val="bg1"/>
                </a:solidFill>
                <a:latin typeface="Aharoni" panose="02010803020104030203" pitchFamily="2" charset="-79"/>
                <a:cs typeface="Aharoni" panose="02010803020104030203" pitchFamily="2" charset="-79"/>
              </a:rPr>
            </a:br>
            <a:r>
              <a:rPr lang="en-IN" sz="3200" dirty="0">
                <a:solidFill>
                  <a:schemeClr val="bg1"/>
                </a:solidFill>
                <a:latin typeface="Aharoni" panose="02010803020104030203" pitchFamily="2" charset="-79"/>
                <a:cs typeface="Aharoni" panose="02010803020104030203" pitchFamily="2" charset="-79"/>
              </a:rPr>
              <a:t>Transform 16 types into 3</a:t>
            </a:r>
            <a:endParaRPr lang="en-IN" dirty="0">
              <a:solidFill>
                <a:schemeClr val="bg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1253331"/>
            <a:ext cx="10515600" cy="4351338"/>
          </a:xfrm>
        </p:spPr>
        <p:txBody>
          <a:bodyPr/>
          <a:lstStyle/>
          <a:p>
            <a:r>
              <a:rPr lang="en-IN" sz="3200" dirty="0">
                <a:solidFill>
                  <a:schemeClr val="bg1"/>
                </a:solidFill>
              </a:rPr>
              <a:t>Code:-</a:t>
            </a:r>
          </a:p>
          <a:p>
            <a:pPr marL="0" indent="0">
              <a:buNone/>
            </a:pPr>
            <a:r>
              <a:rPr lang="en-IN" sz="2400" dirty="0">
                <a:solidFill>
                  <a:schemeClr val="bg1"/>
                </a:solidFill>
              </a:rPr>
              <a:t>data_train.Item_Type_Combined =		data_train.Item_Identifier.apply(lambda x: x[0:2])</a:t>
            </a:r>
          </a:p>
          <a:p>
            <a:pPr marL="0" indent="0">
              <a:buNone/>
            </a:pPr>
            <a:r>
              <a:rPr lang="en-IN" sz="2400" dirty="0">
                <a:solidFill>
                  <a:schemeClr val="bg1"/>
                </a:solidFill>
              </a:rPr>
              <a:t>data_train.Item_Type_Combined = 	data_train.Item_Type_Combined.map({'FD':'Food’,</a:t>
            </a:r>
          </a:p>
          <a:p>
            <a:pPr marL="0" indent="0">
              <a:buNone/>
            </a:pPr>
            <a:r>
              <a:rPr lang="en-IN" sz="2400" dirty="0">
                <a:solidFill>
                  <a:schemeClr val="bg1"/>
                </a:solidFill>
              </a:rPr>
              <a:t>                                                             'NC':'Non-Consumable',</a:t>
            </a:r>
          </a:p>
          <a:p>
            <a:pPr marL="0" indent="0">
              <a:buNone/>
            </a:pPr>
            <a:r>
              <a:rPr lang="en-IN" sz="2400" dirty="0">
                <a:solidFill>
                  <a:schemeClr val="bg1"/>
                </a:solidFill>
              </a:rPr>
              <a:t>                                                             'DR':’Drinks’})</a:t>
            </a:r>
          </a:p>
          <a:p>
            <a:r>
              <a:rPr lang="en-IN" sz="3200" dirty="0">
                <a:solidFill>
                  <a:schemeClr val="bg1"/>
                </a:solidFill>
              </a:rPr>
              <a:t>Output:-</a:t>
            </a:r>
          </a:p>
          <a:p>
            <a:endParaRPr lang="en-IN" sz="3200" dirty="0"/>
          </a:p>
        </p:txBody>
      </p:sp>
      <p:pic>
        <p:nvPicPr>
          <p:cNvPr id="5" name="Picture 4"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483" y="4823450"/>
            <a:ext cx="7697134" cy="189085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Item Fat Content</a:t>
            </a:r>
            <a:br>
              <a:rPr lang="en-IN" sz="4800" dirty="0">
                <a:solidFill>
                  <a:schemeClr val="bg1"/>
                </a:solidFill>
                <a:latin typeface="Aharoni" panose="02010803020104030203" pitchFamily="2" charset="-79"/>
                <a:cs typeface="Aharoni" panose="02010803020104030203" pitchFamily="2" charset="-79"/>
              </a:rPr>
            </a:br>
            <a:r>
              <a:rPr lang="en-IN" sz="3200" dirty="0">
                <a:solidFill>
                  <a:schemeClr val="bg1"/>
                </a:solidFill>
                <a:latin typeface="Aharoni" panose="02010803020104030203" pitchFamily="2" charset="-79"/>
                <a:cs typeface="Aharoni" panose="02010803020104030203" pitchFamily="2" charset="-79"/>
              </a:rPr>
              <a:t>Transform 3 item into 2</a:t>
            </a:r>
            <a:endParaRPr lang="en-IN" sz="4800" dirty="0">
              <a:solidFill>
                <a:schemeClr val="bg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IN" sz="3200" dirty="0">
                <a:solidFill>
                  <a:schemeClr val="bg1"/>
                </a:solidFill>
              </a:rPr>
              <a:t>Code:</a:t>
            </a:r>
          </a:p>
          <a:p>
            <a:pPr marL="0" indent="0">
              <a:buNone/>
            </a:pPr>
            <a:r>
              <a:rPr lang="en-IN" sz="2400" dirty="0">
                <a:solidFill>
                  <a:schemeClr val="bg1"/>
                </a:solidFill>
              </a:rPr>
              <a:t>data_train.Item_Fat_Content=data_train.Item_Fat_Content.replace({'</a:t>
            </a:r>
            <a:r>
              <a:rPr lang="en-IN" sz="2400" dirty="0" err="1">
                <a:solidFill>
                  <a:schemeClr val="bg1"/>
                </a:solidFill>
              </a:rPr>
              <a:t>LF':'Low</a:t>
            </a:r>
            <a:r>
              <a:rPr lang="en-IN" sz="2400" dirty="0">
                <a:solidFill>
                  <a:schemeClr val="bg1"/>
                </a:solidFill>
              </a:rPr>
              <a:t> 						</a:t>
            </a:r>
            <a:r>
              <a:rPr lang="en-IN" sz="2400" dirty="0" err="1">
                <a:solidFill>
                  <a:schemeClr val="bg1"/>
                </a:solidFill>
              </a:rPr>
              <a:t>Fat','low</a:t>
            </a:r>
            <a:r>
              <a:rPr lang="en-IN" sz="2400" dirty="0">
                <a:solidFill>
                  <a:schemeClr val="bg1"/>
                </a:solidFill>
              </a:rPr>
              <a:t> fat':'Low Fat'})</a:t>
            </a:r>
          </a:p>
          <a:p>
            <a:pPr marL="0" indent="0">
              <a:buNone/>
            </a:pPr>
            <a:r>
              <a:rPr lang="en-IN" sz="2400" dirty="0">
                <a:solidFill>
                  <a:schemeClr val="bg1"/>
                </a:solidFill>
              </a:rPr>
              <a:t>data_train.Item_Fat_Content=data_train.Item_Fat_Content.replace({'reg':'Regular’})</a:t>
            </a:r>
          </a:p>
          <a:p>
            <a:r>
              <a:rPr lang="en-IN" sz="3200" dirty="0">
                <a:solidFill>
                  <a:schemeClr val="bg1"/>
                </a:solidFill>
              </a:rPr>
              <a:t>Output:-</a:t>
            </a:r>
          </a:p>
          <a:p>
            <a:endParaRPr lang="en-IN" dirty="0">
              <a:solidFill>
                <a:schemeClr val="bg1"/>
              </a:solidFill>
            </a:endParaRPr>
          </a:p>
          <a:p>
            <a:pPr marL="0" indent="0">
              <a:buNone/>
            </a:pPr>
            <a:endParaRPr lang="en-IN" dirty="0"/>
          </a:p>
        </p:txBody>
      </p:sp>
      <p:pic>
        <p:nvPicPr>
          <p:cNvPr id="5" name="Picture 4" descr="A picture containing char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448" y="4805304"/>
            <a:ext cx="7766552" cy="137165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Categorial Variable Transformation</a:t>
            </a:r>
          </a:p>
        </p:txBody>
      </p:sp>
      <p:sp>
        <p:nvSpPr>
          <p:cNvPr id="3" name="Content Placeholder 2"/>
          <p:cNvSpPr>
            <a:spLocks noGrp="1"/>
          </p:cNvSpPr>
          <p:nvPr>
            <p:ph idx="1"/>
          </p:nvPr>
        </p:nvSpPr>
        <p:spPr/>
        <p:txBody>
          <a:bodyPr/>
          <a:lstStyle/>
          <a:p>
            <a:r>
              <a:rPr lang="en-IN" sz="3200" dirty="0">
                <a:solidFill>
                  <a:schemeClr val="bg1"/>
                </a:solidFill>
              </a:rPr>
              <a:t>Using One hot encoding:-</a:t>
            </a:r>
          </a:p>
          <a:p>
            <a:pPr marL="0" indent="0">
              <a:buNone/>
            </a:pPr>
            <a:endParaRPr lang="en-IN" sz="3200" dirty="0">
              <a:solidFill>
                <a:schemeClr val="bg1"/>
              </a:solidFill>
            </a:endParaRPr>
          </a:p>
          <a:p>
            <a:pPr marL="0" indent="0">
              <a:buNone/>
            </a:pPr>
            <a:r>
              <a:rPr lang="en-IN" dirty="0">
                <a:solidFill>
                  <a:schemeClr val="bg1"/>
                </a:solidFill>
              </a:rPr>
              <a:t>Here we categorize variables into numericals for further data analysis and improving the performance of ML algorithms</a:t>
            </a:r>
            <a:r>
              <a:rPr lang="en-IN" sz="3200" dirty="0">
                <a:solidFill>
                  <a:schemeClr val="bg1"/>
                </a:solidFill>
              </a:rPr>
              <a:t>.</a:t>
            </a:r>
          </a:p>
          <a:p>
            <a:pPr marL="0" indent="0">
              <a:buNone/>
            </a:pPr>
            <a:r>
              <a:rPr lang="en-IN" sz="3200" dirty="0">
                <a:solidFill>
                  <a:schemeClr val="bg1"/>
                </a:solidFill>
              </a:rPr>
              <a:t> </a:t>
            </a:r>
          </a:p>
          <a:p>
            <a:pPr marL="0" indent="0">
              <a:buNone/>
            </a:pPr>
            <a:r>
              <a:rPr lang="en-IN" sz="2400" dirty="0">
                <a:solidFill>
                  <a:schemeClr val="bg1"/>
                </a:solidFill>
              </a:rPr>
              <a:t>new_trained_data=pd.get_dummies(data, columns=['Item_Fat_Content',’</a:t>
            </a:r>
            <a:r>
              <a:rPr lang="en-IN" sz="2400" dirty="0" err="1">
                <a:solidFill>
                  <a:schemeClr val="bg1"/>
                </a:solidFill>
              </a:rPr>
              <a:t>Ite</a:t>
            </a:r>
            <a:r>
              <a:rPr lang="en-IN" sz="2400" dirty="0">
                <a:solidFill>
                  <a:schemeClr val="bg1"/>
                </a:solidFill>
              </a:rPr>
              <a:t> 			m_Type','Outlet_Size','Outlet_Location_Type','Outlet_Type’])</a:t>
            </a:r>
          </a:p>
          <a:p>
            <a:pPr marL="0" indent="0">
              <a:buNone/>
            </a:pPr>
            <a:endParaRPr lang="en-IN" sz="2400" dirty="0">
              <a:solidFill>
                <a:schemeClr val="bg1"/>
              </a:solidFill>
            </a:endParaRPr>
          </a:p>
          <a:p>
            <a:pPr marL="0" indent="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a:solidFill>
                  <a:schemeClr val="bg1"/>
                </a:solidFill>
                <a:latin typeface="Aharoni" panose="02010803020104030203" pitchFamily="2" charset="-79"/>
                <a:cs typeface="Aharoni" panose="02010803020104030203" pitchFamily="2" charset="-79"/>
              </a:rPr>
              <a:t>Drop</a:t>
            </a:r>
            <a:r>
              <a:rPr lang="en-IN" dirty="0"/>
              <a:t>	</a:t>
            </a:r>
          </a:p>
        </p:txBody>
      </p:sp>
      <p:sp>
        <p:nvSpPr>
          <p:cNvPr id="3" name="Content Placeholder 2"/>
          <p:cNvSpPr>
            <a:spLocks noGrp="1"/>
          </p:cNvSpPr>
          <p:nvPr>
            <p:ph idx="1"/>
          </p:nvPr>
        </p:nvSpPr>
        <p:spPr/>
        <p:txBody>
          <a:bodyPr/>
          <a:lstStyle/>
          <a:p>
            <a:r>
              <a:rPr lang="en-IN" sz="3600" dirty="0">
                <a:solidFill>
                  <a:schemeClr val="bg1"/>
                </a:solidFill>
              </a:rPr>
              <a:t>Code:-</a:t>
            </a:r>
          </a:p>
          <a:p>
            <a:pPr marL="0" indent="0">
              <a:buNone/>
            </a:pPr>
            <a:endParaRPr lang="en-IN" sz="3600" dirty="0">
              <a:solidFill>
                <a:schemeClr val="bg1"/>
              </a:solidFill>
            </a:endParaRPr>
          </a:p>
          <a:p>
            <a:pPr marL="0" indent="0">
              <a:buNone/>
            </a:pPr>
            <a:r>
              <a:rPr lang="en-IN" dirty="0">
                <a:solidFill>
                  <a:schemeClr val="bg1"/>
                </a:solidFill>
              </a:rPr>
              <a:t> new_trained_data.drop(['Item_Identifier','Outlet_Identifier','</a:t>
            </a:r>
            <a:r>
              <a:rPr lang="en-IN" dirty="0" err="1">
                <a:solidFill>
                  <a:schemeClr val="bg1"/>
                </a:solidFill>
              </a:rPr>
              <a:t>Outlet_Est</a:t>
            </a:r>
            <a:r>
              <a:rPr lang="en-IN" dirty="0">
                <a:solidFill>
                  <a:schemeClr val="bg1"/>
                </a:solidFill>
              </a:rPr>
              <a:t> 				ablishment_Year'],axis=1,inplace=True)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3177" y="2659917"/>
            <a:ext cx="10515600" cy="1325563"/>
          </a:xfrm>
        </p:spPr>
        <p:txBody>
          <a:bodyPr>
            <a:normAutofit/>
          </a:bodyPr>
          <a:lstStyle/>
          <a:p>
            <a:pPr algn="ctr"/>
            <a:r>
              <a:rPr lang="en-IN" sz="6600" dirty="0">
                <a:solidFill>
                  <a:schemeClr val="bg1"/>
                </a:solidFill>
                <a:latin typeface="Aharoni" panose="02010803020104030203" pitchFamily="2" charset="-79"/>
                <a:cs typeface="Aharoni" panose="02010803020104030203" pitchFamily="2" charset="-79"/>
              </a:rPr>
              <a:t>Model Building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Segregation of Train and Test Data</a:t>
            </a:r>
          </a:p>
        </p:txBody>
      </p:sp>
      <p:sp>
        <p:nvSpPr>
          <p:cNvPr id="3" name="Content Placeholder 2"/>
          <p:cNvSpPr>
            <a:spLocks noGrp="1"/>
          </p:cNvSpPr>
          <p:nvPr>
            <p:ph idx="1"/>
          </p:nvPr>
        </p:nvSpPr>
        <p:spPr/>
        <p:txBody>
          <a:bodyPr>
            <a:normAutofit fontScale="92500" lnSpcReduction="20000"/>
          </a:bodyPr>
          <a:lstStyle/>
          <a:p>
            <a:r>
              <a:rPr lang="en-IN" dirty="0">
                <a:solidFill>
                  <a:schemeClr val="bg1"/>
                </a:solidFill>
              </a:rPr>
              <a:t>Segregating the data into train and test for model prediction</a:t>
            </a:r>
          </a:p>
          <a:p>
            <a:endParaRPr lang="en-IN" dirty="0">
              <a:solidFill>
                <a:schemeClr val="bg1"/>
              </a:solidFill>
            </a:endParaRPr>
          </a:p>
          <a:p>
            <a:r>
              <a:rPr lang="en-IN" dirty="0">
                <a:solidFill>
                  <a:schemeClr val="bg1"/>
                </a:solidFill>
              </a:rPr>
              <a:t>Code:</a:t>
            </a:r>
          </a:p>
          <a:p>
            <a:pPr marL="0" indent="0">
              <a:buNone/>
            </a:pPr>
            <a:r>
              <a:rPr lang="en-IN" dirty="0">
                <a:solidFill>
                  <a:schemeClr val="bg1"/>
                </a:solidFill>
              </a:rPr>
              <a:t> 	data_train=data.iloc[:8523,:]</a:t>
            </a:r>
          </a:p>
          <a:p>
            <a:pPr marL="0" indent="0">
              <a:buNone/>
            </a:pPr>
            <a:r>
              <a:rPr lang="en-IN" dirty="0">
                <a:solidFill>
                  <a:schemeClr val="bg1"/>
                </a:solidFill>
              </a:rPr>
              <a:t>	data_test=data.iloc[8523,:,:]</a:t>
            </a:r>
          </a:p>
          <a:p>
            <a:pPr marL="0" indent="0">
              <a:buNone/>
            </a:pPr>
            <a:endParaRPr lang="en-IN" dirty="0">
              <a:solidFill>
                <a:schemeClr val="bg1"/>
              </a:solidFill>
            </a:endParaRPr>
          </a:p>
          <a:p>
            <a:pPr marL="0" indent="0">
              <a:buNone/>
            </a:pPr>
            <a:r>
              <a:rPr lang="en-IN" dirty="0">
                <a:solidFill>
                  <a:schemeClr val="bg1"/>
                </a:solidFill>
              </a:rPr>
              <a:t>X=data_train.drop([‘Item_Outlet_Sales’],axis=1)</a:t>
            </a:r>
          </a:p>
          <a:p>
            <a:pPr marL="0" indent="0">
              <a:buNone/>
            </a:pPr>
            <a:r>
              <a:rPr lang="en-IN" dirty="0">
                <a:solidFill>
                  <a:schemeClr val="bg1"/>
                </a:solidFill>
              </a:rPr>
              <a:t>y=train=data_train.Item_Outlet_Sales</a:t>
            </a:r>
          </a:p>
          <a:p>
            <a:pPr marL="0" indent="0">
              <a:buNone/>
            </a:pPr>
            <a:endParaRPr lang="en-IN" dirty="0">
              <a:solidFill>
                <a:schemeClr val="bg1"/>
              </a:solidFill>
            </a:endParaRPr>
          </a:p>
          <a:p>
            <a:pPr marL="0" indent="0">
              <a:buNone/>
            </a:pPr>
            <a:r>
              <a:rPr lang="en-IN" dirty="0">
                <a:solidFill>
                  <a:schemeClr val="bg1"/>
                </a:solidFill>
              </a:rPr>
              <a:t>A=data_test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Linear Regression</a:t>
            </a:r>
          </a:p>
        </p:txBody>
      </p:sp>
      <p:sp>
        <p:nvSpPr>
          <p:cNvPr id="3" name="Content Placeholder 2"/>
          <p:cNvSpPr>
            <a:spLocks noGrp="1"/>
          </p:cNvSpPr>
          <p:nvPr>
            <p:ph idx="1"/>
          </p:nvPr>
        </p:nvSpPr>
        <p:spPr/>
        <p:txBody>
          <a:bodyPr>
            <a:normAutofit fontScale="85000" lnSpcReduction="20000"/>
          </a:bodyPr>
          <a:lstStyle/>
          <a:p>
            <a:pPr marL="0" indent="0">
              <a:buNone/>
            </a:pPr>
            <a:r>
              <a:rPr lang="en-IN" u="sng" dirty="0">
                <a:solidFill>
                  <a:schemeClr val="bg1"/>
                </a:solidFill>
              </a:rPr>
              <a:t>Code</a:t>
            </a:r>
            <a:r>
              <a:rPr lang="en-IN" dirty="0">
                <a:solidFill>
                  <a:schemeClr val="bg1"/>
                </a:solidFill>
              </a:rPr>
              <a:t>:-</a:t>
            </a:r>
          </a:p>
          <a:p>
            <a:pPr marL="0" indent="0">
              <a:buNone/>
            </a:pPr>
            <a:r>
              <a:rPr lang="en-IN" dirty="0">
                <a:solidFill>
                  <a:schemeClr val="bg1"/>
                </a:solidFill>
              </a:rPr>
              <a:t> </a:t>
            </a:r>
            <a:r>
              <a:rPr lang="en-US" dirty="0">
                <a:solidFill>
                  <a:schemeClr val="bg1"/>
                </a:solidFill>
              </a:rPr>
              <a:t>from sklearn.linear_model import LinearRegression</a:t>
            </a:r>
          </a:p>
          <a:p>
            <a:pPr marL="0" indent="0">
              <a:buNone/>
            </a:pPr>
            <a:r>
              <a:rPr lang="en-US" dirty="0">
                <a:solidFill>
                  <a:schemeClr val="bg1"/>
                </a:solidFill>
              </a:rPr>
              <a:t>regressor = LinearRegression()</a:t>
            </a:r>
          </a:p>
          <a:p>
            <a:pPr marL="0" indent="0">
              <a:buNone/>
            </a:pPr>
            <a:r>
              <a:rPr lang="en-US" dirty="0">
                <a:solidFill>
                  <a:schemeClr val="bg1"/>
                </a:solidFill>
              </a:rPr>
              <a:t>regressor.fit(</a:t>
            </a:r>
            <a:r>
              <a:rPr lang="en-US" dirty="0" err="1">
                <a:solidFill>
                  <a:schemeClr val="bg1"/>
                </a:solidFill>
              </a:rPr>
              <a:t>X,y</a:t>
            </a:r>
            <a:r>
              <a:rPr lang="en-US" dirty="0">
                <a:solidFill>
                  <a:schemeClr val="bg1"/>
                </a:solidFill>
              </a:rPr>
              <a:t>)</a:t>
            </a:r>
          </a:p>
          <a:p>
            <a:pPr marL="0" indent="0">
              <a:buNone/>
            </a:pPr>
            <a:endParaRPr lang="en-IN" dirty="0">
              <a:solidFill>
                <a:schemeClr val="bg1"/>
              </a:solidFill>
            </a:endParaRPr>
          </a:p>
          <a:p>
            <a:pPr marL="0" indent="0">
              <a:buNone/>
            </a:pPr>
            <a:r>
              <a:rPr lang="en-US" dirty="0">
                <a:solidFill>
                  <a:schemeClr val="bg1"/>
                </a:solidFill>
              </a:rPr>
              <a:t>B_pred=regressor.predict(A)</a:t>
            </a:r>
          </a:p>
          <a:p>
            <a:pPr marL="0" indent="0">
              <a:buNone/>
            </a:pPr>
            <a:r>
              <a:rPr lang="en-US" dirty="0" err="1">
                <a:solidFill>
                  <a:schemeClr val="bg1"/>
                </a:solidFill>
              </a:rPr>
              <a:t>B_pred</a:t>
            </a:r>
            <a:endParaRPr lang="en-US" dirty="0">
              <a:solidFill>
                <a:schemeClr val="bg1"/>
              </a:solidFill>
            </a:endParaRPr>
          </a:p>
          <a:p>
            <a:pPr marL="0" indent="0">
              <a:buNone/>
            </a:pPr>
            <a:endParaRPr lang="en-IN" dirty="0">
              <a:solidFill>
                <a:schemeClr val="bg1"/>
              </a:solidFill>
            </a:endParaRPr>
          </a:p>
          <a:p>
            <a:pPr marL="0" indent="0">
              <a:buNone/>
            </a:pPr>
            <a:r>
              <a:rPr lang="en-US" dirty="0">
                <a:solidFill>
                  <a:schemeClr val="bg1"/>
                </a:solidFill>
              </a:rPr>
              <a:t>from sklearn.metrics import accuracy_score</a:t>
            </a:r>
            <a:endParaRPr lang="en-IN" dirty="0">
              <a:solidFill>
                <a:schemeClr val="bg1"/>
              </a:solidFill>
            </a:endParaRPr>
          </a:p>
          <a:p>
            <a:pPr marL="0" indent="0">
              <a:buNone/>
            </a:pPr>
            <a:r>
              <a:rPr lang="en-US" dirty="0">
                <a:solidFill>
                  <a:schemeClr val="bg1"/>
                </a:solidFill>
              </a:rPr>
              <a:t>accuracy=round(regressor.score(X,y) * 100,3)</a:t>
            </a:r>
          </a:p>
          <a:p>
            <a:pPr marL="0" indent="0">
              <a:buNone/>
            </a:pPr>
            <a:r>
              <a:rPr lang="en-US" dirty="0">
                <a:solidFill>
                  <a:schemeClr val="bg1"/>
                </a:solidFill>
              </a:rPr>
              <a:t>accuracy</a:t>
            </a:r>
            <a:endParaRPr lang="en-IN"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Linear Regression Model Output	</a:t>
            </a:r>
          </a:p>
        </p:txBody>
      </p:sp>
      <p:sp>
        <p:nvSpPr>
          <p:cNvPr id="3" name="Content Placeholder 2"/>
          <p:cNvSpPr>
            <a:spLocks noGrp="1"/>
          </p:cNvSpPr>
          <p:nvPr>
            <p:ph idx="1"/>
          </p:nvPr>
        </p:nvSpPr>
        <p:spPr/>
        <p:txBody>
          <a:bodyPr/>
          <a:lstStyle/>
          <a:p>
            <a:r>
              <a:rPr lang="en-IN" sz="3200" dirty="0"/>
              <a:t> </a:t>
            </a:r>
            <a:r>
              <a:rPr lang="en-IN" sz="3200" dirty="0">
                <a:solidFill>
                  <a:schemeClr val="bg1"/>
                </a:solidFill>
              </a:rPr>
              <a:t>Output:-</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sz="3200" dirty="0">
                <a:solidFill>
                  <a:schemeClr val="bg1"/>
                </a:solidFill>
              </a:rPr>
              <a:t>ACCURACY:-</a:t>
            </a:r>
          </a:p>
          <a:p>
            <a:pPr marL="0" indent="0">
              <a:buNone/>
            </a:pPr>
            <a:r>
              <a:rPr lang="en-IN" sz="2400" dirty="0">
                <a:solidFill>
                  <a:schemeClr val="bg1"/>
                </a:solidFill>
              </a:rPr>
              <a:t> 	The accuracy obtained using this model is </a:t>
            </a:r>
            <a:r>
              <a:rPr lang="en-IN" sz="2400" b="1" dirty="0">
                <a:solidFill>
                  <a:schemeClr val="bg1"/>
                </a:solidFill>
              </a:rPr>
              <a:t>56.266</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29" y="2449152"/>
            <a:ext cx="11676017" cy="553918"/>
          </a:xfrm>
          <a:prstGeom prst="rect">
            <a:avLst/>
          </a:prstGeom>
        </p:spPr>
      </p:pic>
      <p:pic>
        <p:nvPicPr>
          <p:cNvPr id="8" name="Picture 7" descr="A picture containing 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9" y="3257698"/>
            <a:ext cx="10839142" cy="8906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solidFill>
                  <a:schemeClr val="bg1"/>
                </a:solidFill>
                <a:latin typeface="Aharoni" panose="02010803020104030203" pitchFamily="2" charset="-79"/>
                <a:cs typeface="Aharoni" panose="02010803020104030203" pitchFamily="2" charset="-79"/>
              </a:rPr>
              <a:t>Decision Tree</a:t>
            </a:r>
          </a:p>
        </p:txBody>
      </p:sp>
      <p:sp>
        <p:nvSpPr>
          <p:cNvPr id="3" name="Content Placeholder 2"/>
          <p:cNvSpPr>
            <a:spLocks noGrp="1"/>
          </p:cNvSpPr>
          <p:nvPr>
            <p:ph idx="1"/>
          </p:nvPr>
        </p:nvSpPr>
        <p:spPr/>
        <p:txBody>
          <a:bodyPr>
            <a:normAutofit fontScale="85000" lnSpcReduction="20000"/>
          </a:bodyPr>
          <a:lstStyle/>
          <a:p>
            <a:pPr marL="0" indent="0">
              <a:buNone/>
            </a:pPr>
            <a:r>
              <a:rPr lang="en-IN" u="sng" dirty="0">
                <a:solidFill>
                  <a:schemeClr val="bg1"/>
                </a:solidFill>
              </a:rPr>
              <a:t>Code</a:t>
            </a:r>
            <a:r>
              <a:rPr lang="en-IN" dirty="0">
                <a:solidFill>
                  <a:schemeClr val="bg1"/>
                </a:solidFill>
              </a:rPr>
              <a:t>:-</a:t>
            </a:r>
          </a:p>
          <a:p>
            <a:pPr marL="0" indent="0">
              <a:buNone/>
            </a:pPr>
            <a:r>
              <a:rPr lang="en-IN" dirty="0">
                <a:solidFill>
                  <a:schemeClr val="bg1"/>
                </a:solidFill>
              </a:rPr>
              <a:t>from sklearn.tree import DecisionTreeRegressor</a:t>
            </a:r>
          </a:p>
          <a:p>
            <a:pPr marL="0" indent="0">
              <a:buNone/>
            </a:pPr>
            <a:r>
              <a:rPr lang="en-IN" dirty="0">
                <a:solidFill>
                  <a:schemeClr val="bg1"/>
                </a:solidFill>
              </a:rPr>
              <a:t>DT=DecisionTreeRegressor(max_depth=15,min_samples_leaf=300)</a:t>
            </a:r>
          </a:p>
          <a:p>
            <a:pPr marL="0" indent="0">
              <a:buNone/>
            </a:pPr>
            <a:r>
              <a:rPr lang="en-IN" dirty="0">
                <a:solidFill>
                  <a:schemeClr val="bg1"/>
                </a:solidFill>
              </a:rPr>
              <a:t>DT.fit(</a:t>
            </a:r>
            <a:r>
              <a:rPr lang="en-IN" dirty="0" err="1">
                <a:solidFill>
                  <a:schemeClr val="bg1"/>
                </a:solidFill>
              </a:rPr>
              <a:t>X,y</a:t>
            </a:r>
            <a:r>
              <a:rPr lang="en-IN" dirty="0">
                <a:solidFill>
                  <a:schemeClr val="bg1"/>
                </a:solidFill>
              </a:rPr>
              <a:t>)</a:t>
            </a:r>
          </a:p>
          <a:p>
            <a:pPr marL="0" indent="0">
              <a:buNone/>
            </a:pPr>
            <a:endParaRPr lang="en-IN" dirty="0">
              <a:solidFill>
                <a:schemeClr val="bg1"/>
              </a:solidFill>
            </a:endParaRPr>
          </a:p>
          <a:p>
            <a:pPr marL="0" indent="0">
              <a:buNone/>
            </a:pPr>
            <a:r>
              <a:rPr lang="en-US" dirty="0">
                <a:solidFill>
                  <a:schemeClr val="bg1"/>
                </a:solidFill>
              </a:rPr>
              <a:t>B_pred=regressor.predict(A)</a:t>
            </a:r>
          </a:p>
          <a:p>
            <a:pPr marL="0" indent="0">
              <a:buNone/>
            </a:pPr>
            <a:r>
              <a:rPr lang="en-US" dirty="0" err="1">
                <a:solidFill>
                  <a:schemeClr val="bg1"/>
                </a:solidFill>
              </a:rPr>
              <a:t>B_pred</a:t>
            </a:r>
            <a:endParaRPr lang="en-US" dirty="0">
              <a:solidFill>
                <a:schemeClr val="bg1"/>
              </a:solidFill>
            </a:endParaRPr>
          </a:p>
          <a:p>
            <a:pPr marL="0" indent="0">
              <a:buNone/>
            </a:pPr>
            <a:endParaRPr lang="en-IN" dirty="0">
              <a:solidFill>
                <a:schemeClr val="bg1"/>
              </a:solidFill>
            </a:endParaRPr>
          </a:p>
          <a:p>
            <a:pPr marL="0" indent="0">
              <a:buNone/>
            </a:pPr>
            <a:r>
              <a:rPr lang="en-US" dirty="0">
                <a:solidFill>
                  <a:schemeClr val="bg1"/>
                </a:solidFill>
              </a:rPr>
              <a:t>from sklearn.metrics import accuracy_score, r2_score, mean_squared_error</a:t>
            </a:r>
          </a:p>
          <a:p>
            <a:pPr marL="0" indent="0">
              <a:buNone/>
            </a:pPr>
            <a:r>
              <a:rPr lang="en-US" dirty="0">
                <a:solidFill>
                  <a:schemeClr val="bg1"/>
                </a:solidFill>
              </a:rPr>
              <a:t>tree_accuracy=round(regressor.score(X,y)*100,3)</a:t>
            </a:r>
          </a:p>
          <a:p>
            <a:pPr marL="0" indent="0">
              <a:buNone/>
            </a:pPr>
            <a:r>
              <a:rPr lang="en-US" dirty="0">
                <a:solidFill>
                  <a:schemeClr val="bg1"/>
                </a:solidFill>
              </a:rPr>
              <a:t>tree_accuracy</a:t>
            </a:r>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t>
            </a:r>
            <a:r>
              <a:rPr lang="en-IN" sz="4800" b="1" dirty="0">
                <a:solidFill>
                  <a:schemeClr val="bg1"/>
                </a:solidFill>
              </a:rPr>
              <a:t>LITERATURE SURVEY</a:t>
            </a:r>
          </a:p>
        </p:txBody>
      </p:sp>
      <p:sp>
        <p:nvSpPr>
          <p:cNvPr id="3" name="Content Placeholder 2"/>
          <p:cNvSpPr>
            <a:spLocks noGrp="1"/>
          </p:cNvSpPr>
          <p:nvPr>
            <p:ph idx="1"/>
          </p:nvPr>
        </p:nvSpPr>
        <p:spPr/>
        <p:txBody>
          <a:bodyPr>
            <a:normAutofit lnSpcReduction="10000"/>
          </a:bodyPr>
          <a:lstStyle/>
          <a:p>
            <a:r>
              <a:rPr lang="en-US" dirty="0">
                <a:solidFill>
                  <a:schemeClr val="bg1"/>
                </a:solidFill>
              </a:rPr>
              <a:t>Sales forecasts provide insight into how a firm should manage its workforce, cash flow, and the means</a:t>
            </a:r>
          </a:p>
          <a:p>
            <a:r>
              <a:rPr lang="en-US" dirty="0">
                <a:solidFill>
                  <a:schemeClr val="bg1"/>
                </a:solidFill>
              </a:rPr>
              <a:t>This is an important precondition for the planning and decision-making </a:t>
            </a:r>
            <a:r>
              <a:rPr lang="en-IN" dirty="0">
                <a:solidFill>
                  <a:schemeClr val="bg1"/>
                </a:solidFill>
              </a:rPr>
              <a:t>of enterprises.</a:t>
            </a:r>
          </a:p>
          <a:p>
            <a:r>
              <a:rPr lang="en-US" dirty="0">
                <a:solidFill>
                  <a:schemeClr val="bg1"/>
                </a:solidFill>
              </a:rPr>
              <a:t>It allows businesses to formulate their business </a:t>
            </a:r>
            <a:r>
              <a:rPr lang="en-IN" dirty="0">
                <a:solidFill>
                  <a:schemeClr val="bg1"/>
                </a:solidFill>
              </a:rPr>
              <a:t>plans effectively.</a:t>
            </a:r>
          </a:p>
          <a:p>
            <a:r>
              <a:rPr lang="en-US" dirty="0">
                <a:solidFill>
                  <a:schemeClr val="bg1"/>
                </a:solidFill>
              </a:rPr>
              <a:t>Learning algorithms used in classification</a:t>
            </a:r>
            <a:r>
              <a:rPr lang="en-IN" dirty="0">
                <a:solidFill>
                  <a:schemeClr val="bg1"/>
                </a:solidFill>
              </a:rPr>
              <a:t> </a:t>
            </a:r>
            <a:r>
              <a:rPr lang="en-US" dirty="0">
                <a:solidFill>
                  <a:schemeClr val="bg1"/>
                </a:solidFill>
              </a:rPr>
              <a:t>and model categories such as linear Regression, Ridge Regression, Random Forest, Decision Tree, K-Nearest Neighbors these algorithms are suitable for sales forecast.</a:t>
            </a:r>
          </a:p>
          <a:p>
            <a:r>
              <a:rPr lang="en-US" dirty="0">
                <a:solidFill>
                  <a:schemeClr val="bg1"/>
                </a:solidFill>
              </a:rPr>
              <a:t>The technique of regression is used to forecast, model the time series, and find the relationship of cause-effect between variables.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Decision Tree Algorithm Output</a:t>
            </a:r>
          </a:p>
        </p:txBody>
      </p:sp>
      <p:sp>
        <p:nvSpPr>
          <p:cNvPr id="3" name="Content Placeholder 2"/>
          <p:cNvSpPr>
            <a:spLocks noGrp="1"/>
          </p:cNvSpPr>
          <p:nvPr>
            <p:ph idx="1"/>
          </p:nvPr>
        </p:nvSpPr>
        <p:spPr/>
        <p:txBody>
          <a:bodyPr>
            <a:normAutofit fontScale="92500" lnSpcReduction="10000"/>
          </a:bodyPr>
          <a:lstStyle/>
          <a:p>
            <a:r>
              <a:rPr lang="en-IN" sz="3600" dirty="0">
                <a:solidFill>
                  <a:schemeClr val="bg1"/>
                </a:solidFill>
              </a:rPr>
              <a:t>Output:-</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sz="3600" dirty="0">
                <a:solidFill>
                  <a:schemeClr val="bg1"/>
                </a:solidFill>
              </a:rPr>
              <a:t>Accuracy:-</a:t>
            </a:r>
          </a:p>
          <a:p>
            <a:pPr marL="0" indent="0" algn="ctr">
              <a:buNone/>
            </a:pPr>
            <a:r>
              <a:rPr lang="en-IN" sz="3600" dirty="0">
                <a:solidFill>
                  <a:schemeClr val="bg1"/>
                </a:solidFill>
              </a:rPr>
              <a:t> </a:t>
            </a:r>
            <a:r>
              <a:rPr lang="en-IN" dirty="0">
                <a:solidFill>
                  <a:schemeClr val="bg1"/>
                </a:solidFill>
              </a:rPr>
              <a:t>The accuracy obtained using this model is </a:t>
            </a:r>
            <a:r>
              <a:rPr lang="en-IN" b="1" dirty="0">
                <a:solidFill>
                  <a:schemeClr val="bg1"/>
                </a:solidFill>
              </a:rPr>
              <a:t>56.266</a:t>
            </a:r>
            <a:endParaRPr lang="en-IN" sz="3600" b="1" dirty="0">
              <a:solidFill>
                <a:schemeClr val="bg1"/>
              </a:solidFill>
            </a:endParaRPr>
          </a:p>
        </p:txBody>
      </p:sp>
      <p:pic>
        <p:nvPicPr>
          <p:cNvPr id="9" name="Picture 8"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658" y="2369235"/>
            <a:ext cx="10515600" cy="1414167"/>
          </a:xfrm>
          <a:prstGeom prst="rect">
            <a:avLst/>
          </a:prstGeom>
        </p:spPr>
      </p:pic>
      <p:pic>
        <p:nvPicPr>
          <p:cNvPr id="11" name="Picture 10" descr="A picture containing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80" y="4001294"/>
            <a:ext cx="11769652" cy="75358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solidFill>
                  <a:schemeClr val="bg1"/>
                </a:solidFill>
                <a:latin typeface="Aharoni" panose="02010803020104030203" pitchFamily="2" charset="-79"/>
                <a:cs typeface="Aharoni" panose="02010803020104030203" pitchFamily="2" charset="-79"/>
              </a:rPr>
              <a:t>Random Forest</a:t>
            </a:r>
          </a:p>
        </p:txBody>
      </p:sp>
      <p:sp>
        <p:nvSpPr>
          <p:cNvPr id="3" name="Content Placeholder 2"/>
          <p:cNvSpPr>
            <a:spLocks noGrp="1"/>
          </p:cNvSpPr>
          <p:nvPr>
            <p:ph idx="1"/>
          </p:nvPr>
        </p:nvSpPr>
        <p:spPr/>
        <p:txBody>
          <a:bodyPr>
            <a:normAutofit fontScale="92500" lnSpcReduction="20000"/>
          </a:bodyPr>
          <a:lstStyle/>
          <a:p>
            <a:pPr marL="0" indent="0">
              <a:buNone/>
            </a:pPr>
            <a:r>
              <a:rPr lang="en-IN" u="sng" dirty="0">
                <a:solidFill>
                  <a:schemeClr val="bg1"/>
                </a:solidFill>
              </a:rPr>
              <a:t>Code</a:t>
            </a:r>
            <a:r>
              <a:rPr lang="en-IN" dirty="0">
                <a:solidFill>
                  <a:schemeClr val="bg1"/>
                </a:solidFill>
              </a:rPr>
              <a:t>:</a:t>
            </a:r>
          </a:p>
          <a:p>
            <a:pPr marL="0" indent="0">
              <a:buNone/>
            </a:pPr>
            <a:r>
              <a:rPr lang="en-IN" dirty="0">
                <a:solidFill>
                  <a:schemeClr val="bg1"/>
                </a:solidFill>
              </a:rPr>
              <a:t>from sklearn.ensemble import RandomForestRegressor</a:t>
            </a:r>
          </a:p>
          <a:p>
            <a:pPr marL="0" indent="0">
              <a:buNone/>
            </a:pPr>
            <a:r>
              <a:rPr lang="en-IN" dirty="0">
                <a:solidFill>
                  <a:schemeClr val="bg1"/>
                </a:solidFill>
              </a:rPr>
              <a:t>regressor=RandomForestRegressor(n_estimators=100,max_depth=10,min_samples_leaf=50,n_jobs=4)</a:t>
            </a:r>
          </a:p>
          <a:p>
            <a:pPr marL="0" indent="0">
              <a:buNone/>
            </a:pPr>
            <a:r>
              <a:rPr lang="en-IN" dirty="0">
                <a:solidFill>
                  <a:schemeClr val="bg1"/>
                </a:solidFill>
              </a:rPr>
              <a:t>regressor.fit(</a:t>
            </a:r>
            <a:r>
              <a:rPr lang="en-IN" dirty="0" err="1">
                <a:solidFill>
                  <a:schemeClr val="bg1"/>
                </a:solidFill>
              </a:rPr>
              <a:t>X,y</a:t>
            </a:r>
            <a:r>
              <a:rPr lang="en-IN" dirty="0">
                <a:solidFill>
                  <a:schemeClr val="bg1"/>
                </a:solidFill>
              </a:rPr>
              <a:t>)</a:t>
            </a:r>
          </a:p>
          <a:p>
            <a:pPr marL="0" indent="0">
              <a:buNone/>
            </a:pPr>
            <a:endParaRPr lang="en-IN" dirty="0">
              <a:solidFill>
                <a:schemeClr val="bg1"/>
              </a:solidFill>
            </a:endParaRPr>
          </a:p>
          <a:p>
            <a:pPr marL="0" indent="0">
              <a:buNone/>
            </a:pPr>
            <a:r>
              <a:rPr lang="en-US" dirty="0">
                <a:solidFill>
                  <a:schemeClr val="bg1"/>
                </a:solidFill>
              </a:rPr>
              <a:t>B_pred=regressor.predict(A)</a:t>
            </a:r>
          </a:p>
          <a:p>
            <a:pPr marL="0" indent="0">
              <a:buNone/>
            </a:pPr>
            <a:r>
              <a:rPr lang="en-US" dirty="0" err="1">
                <a:solidFill>
                  <a:schemeClr val="bg1"/>
                </a:solidFill>
              </a:rPr>
              <a:t>B_pred</a:t>
            </a:r>
            <a:endParaRPr lang="en-US" dirty="0">
              <a:solidFill>
                <a:schemeClr val="bg1"/>
              </a:solidFill>
            </a:endParaRPr>
          </a:p>
          <a:p>
            <a:pPr marL="0" indent="0">
              <a:buNone/>
            </a:pPr>
            <a:endParaRPr lang="en-IN" dirty="0">
              <a:solidFill>
                <a:schemeClr val="bg1"/>
              </a:solidFill>
            </a:endParaRPr>
          </a:p>
          <a:p>
            <a:pPr marL="0" indent="0">
              <a:buNone/>
            </a:pPr>
            <a:r>
              <a:rPr lang="en-US" dirty="0">
                <a:solidFill>
                  <a:schemeClr val="bg1"/>
                </a:solidFill>
              </a:rPr>
              <a:t>rf_accuracy=round(regressor.score(X,y)*100,3)</a:t>
            </a:r>
          </a:p>
          <a:p>
            <a:pPr marL="0" indent="0">
              <a:buNone/>
            </a:pPr>
            <a:r>
              <a:rPr lang="en-US" dirty="0">
                <a:solidFill>
                  <a:schemeClr val="bg1"/>
                </a:solidFill>
              </a:rPr>
              <a:t>rf_accuracy</a:t>
            </a:r>
            <a:endParaRPr lang="en-IN"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22020" y="303578"/>
            <a:ext cx="10515600" cy="1325563"/>
          </a:xfrm>
        </p:spPr>
        <p:txBody>
          <a:bodyPr/>
          <a:lstStyle/>
          <a:p>
            <a:pPr algn="ctr"/>
            <a:r>
              <a:rPr lang="en-IN" dirty="0">
                <a:solidFill>
                  <a:schemeClr val="bg1"/>
                </a:solidFill>
                <a:latin typeface="Aharoni" panose="02010803020104030203" pitchFamily="2" charset="-79"/>
                <a:cs typeface="Aharoni" panose="02010803020104030203" pitchFamily="2" charset="-79"/>
              </a:rPr>
              <a:t>Random Forest Algorithm Output</a:t>
            </a:r>
          </a:p>
        </p:txBody>
      </p:sp>
      <p:sp>
        <p:nvSpPr>
          <p:cNvPr id="3" name="Content Placeholder 2"/>
          <p:cNvSpPr>
            <a:spLocks noGrp="1"/>
          </p:cNvSpPr>
          <p:nvPr>
            <p:ph idx="1"/>
          </p:nvPr>
        </p:nvSpPr>
        <p:spPr/>
        <p:txBody>
          <a:bodyPr>
            <a:normAutofit fontScale="77500" lnSpcReduction="20000"/>
          </a:bodyPr>
          <a:lstStyle/>
          <a:p>
            <a:r>
              <a:rPr lang="en-IN" sz="3900" dirty="0">
                <a:solidFill>
                  <a:schemeClr val="bg1"/>
                </a:solidFill>
              </a:rPr>
              <a:t>Output:-</a:t>
            </a:r>
          </a:p>
          <a:p>
            <a:endParaRPr lang="en-IN" sz="3600" dirty="0">
              <a:solidFill>
                <a:schemeClr val="bg1"/>
              </a:solidFill>
            </a:endParaRPr>
          </a:p>
          <a:p>
            <a:endParaRPr lang="en-IN" sz="3600" dirty="0">
              <a:solidFill>
                <a:schemeClr val="bg1"/>
              </a:solidFill>
            </a:endParaRPr>
          </a:p>
          <a:p>
            <a:endParaRPr lang="en-IN" sz="3600" dirty="0">
              <a:solidFill>
                <a:schemeClr val="bg1"/>
              </a:solidFill>
            </a:endParaRPr>
          </a:p>
          <a:p>
            <a:endParaRPr lang="en-IN" sz="3600" dirty="0">
              <a:solidFill>
                <a:schemeClr val="bg1"/>
              </a:solidFill>
            </a:endParaRPr>
          </a:p>
          <a:p>
            <a:endParaRPr lang="en-IN" sz="3600" dirty="0">
              <a:solidFill>
                <a:schemeClr val="bg1"/>
              </a:solidFill>
            </a:endParaRPr>
          </a:p>
          <a:p>
            <a:pPr marL="0" indent="0">
              <a:buNone/>
            </a:pPr>
            <a:endParaRPr lang="en-IN" sz="3600" dirty="0">
              <a:solidFill>
                <a:schemeClr val="bg1"/>
              </a:solidFill>
            </a:endParaRPr>
          </a:p>
          <a:p>
            <a:pPr marL="0" indent="0">
              <a:buNone/>
            </a:pPr>
            <a:endParaRPr lang="en-IN" sz="3600" dirty="0">
              <a:solidFill>
                <a:schemeClr val="bg1"/>
              </a:solidFill>
            </a:endParaRPr>
          </a:p>
          <a:p>
            <a:r>
              <a:rPr lang="en-IN" sz="3600" dirty="0">
                <a:solidFill>
                  <a:schemeClr val="bg1"/>
                </a:solidFill>
              </a:rPr>
              <a:t>Accuracy:-</a:t>
            </a:r>
          </a:p>
          <a:p>
            <a:pPr marL="0" indent="0" algn="ctr">
              <a:buNone/>
            </a:pPr>
            <a:r>
              <a:rPr lang="en-IN" dirty="0">
                <a:solidFill>
                  <a:schemeClr val="bg1"/>
                </a:solidFill>
              </a:rPr>
              <a:t>The accuracy obtained using this model is </a:t>
            </a:r>
            <a:r>
              <a:rPr lang="en-IN" b="1" dirty="0">
                <a:solidFill>
                  <a:schemeClr val="bg1"/>
                </a:solidFill>
              </a:rPr>
              <a:t>62.616</a:t>
            </a:r>
            <a:endParaRPr lang="en-IN" sz="3600" b="1" dirty="0">
              <a:solidFill>
                <a:schemeClr val="bg1"/>
              </a:solidFill>
            </a:endParaRPr>
          </a:p>
          <a:p>
            <a:endParaRPr lang="en-IN" sz="3600" dirty="0">
              <a:solidFill>
                <a:schemeClr val="bg1"/>
              </a:solidFill>
            </a:endParaRPr>
          </a:p>
          <a:p>
            <a:endParaRPr lang="en-IN" sz="3200" dirty="0"/>
          </a:p>
        </p:txBody>
      </p:sp>
      <p:pic>
        <p:nvPicPr>
          <p:cNvPr id="5" name="Picture 4" descr="Text, let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2370857"/>
            <a:ext cx="11071497" cy="2116286"/>
          </a:xfrm>
          <a:prstGeom prst="rect">
            <a:avLst/>
          </a:prstGeom>
        </p:spPr>
      </p:pic>
      <p:pic>
        <p:nvPicPr>
          <p:cNvPr id="7" name="Picture 6" descr="Tex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 y="4569955"/>
            <a:ext cx="10683240" cy="7620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bg1"/>
                </a:solidFill>
              </a:rPr>
              <a:t>KNN Algorithm</a:t>
            </a:r>
          </a:p>
        </p:txBody>
      </p:sp>
      <p:sp>
        <p:nvSpPr>
          <p:cNvPr id="3" name="Content Placeholder 2"/>
          <p:cNvSpPr>
            <a:spLocks noGrp="1"/>
          </p:cNvSpPr>
          <p:nvPr>
            <p:ph idx="1"/>
          </p:nvPr>
        </p:nvSpPr>
        <p:spPr/>
        <p:txBody>
          <a:bodyPr>
            <a:normAutofit lnSpcReduction="10000"/>
          </a:bodyPr>
          <a:lstStyle/>
          <a:p>
            <a:pPr marL="0" indent="0">
              <a:buNone/>
            </a:pPr>
            <a:r>
              <a:rPr lang="en-IN" dirty="0">
                <a:solidFill>
                  <a:schemeClr val="bg1"/>
                </a:solidFill>
              </a:rPr>
              <a:t>from sklearn.neighbors import KNeighborsRegressor</a:t>
            </a:r>
          </a:p>
          <a:p>
            <a:pPr marL="0" indent="0">
              <a:buNone/>
            </a:pPr>
            <a:r>
              <a:rPr lang="en-IN" dirty="0">
                <a:solidFill>
                  <a:schemeClr val="bg1"/>
                </a:solidFill>
              </a:rPr>
              <a:t>for K in range(5):</a:t>
            </a:r>
          </a:p>
          <a:p>
            <a:pPr marL="0" indent="0">
              <a:buNone/>
            </a:pPr>
            <a:r>
              <a:rPr lang="en-IN" dirty="0">
                <a:solidFill>
                  <a:schemeClr val="bg1"/>
                </a:solidFill>
              </a:rPr>
              <a:t>    K=K+1</a:t>
            </a:r>
          </a:p>
          <a:p>
            <a:pPr marL="0" indent="0">
              <a:buNone/>
            </a:pPr>
            <a:r>
              <a:rPr lang="en-IN" dirty="0">
                <a:solidFill>
                  <a:schemeClr val="bg1"/>
                </a:solidFill>
              </a:rPr>
              <a:t>    regressor=KNeighborsRegressor(n_neighbors=K)</a:t>
            </a:r>
          </a:p>
          <a:p>
            <a:pPr marL="0" indent="0">
              <a:buNone/>
            </a:pPr>
            <a:r>
              <a:rPr lang="en-IN" dirty="0">
                <a:solidFill>
                  <a:schemeClr val="bg1"/>
                </a:solidFill>
              </a:rPr>
              <a:t>    regressor.fit(X,y)</a:t>
            </a:r>
          </a:p>
          <a:p>
            <a:pPr marL="0" indent="0">
              <a:buNone/>
            </a:pPr>
            <a:r>
              <a:rPr lang="en-IN" dirty="0">
                <a:solidFill>
                  <a:schemeClr val="bg1"/>
                </a:solidFill>
              </a:rPr>
              <a:t>    B_pred=regressor.predict(A)</a:t>
            </a:r>
          </a:p>
          <a:p>
            <a:pPr marL="0" indent="0">
              <a:buNone/>
            </a:pPr>
            <a:r>
              <a:rPr lang="en-IN" dirty="0">
                <a:solidFill>
                  <a:schemeClr val="bg1"/>
                </a:solidFill>
              </a:rPr>
              <a:t>    print(B_pred)</a:t>
            </a:r>
          </a:p>
          <a:p>
            <a:pPr marL="0" indent="0">
              <a:buNone/>
            </a:pPr>
            <a:r>
              <a:rPr lang="en-IN" dirty="0">
                <a:solidFill>
                  <a:schemeClr val="bg1"/>
                </a:solidFill>
              </a:rPr>
              <a:t>    KNN_accuracy=round(regressor.score(X,y)*100,3)</a:t>
            </a:r>
          </a:p>
          <a:p>
            <a:pPr marL="0" indent="0">
              <a:buNone/>
            </a:pPr>
            <a:r>
              <a:rPr lang="en-IN" dirty="0">
                <a:solidFill>
                  <a:schemeClr val="bg1"/>
                </a:solidFill>
              </a:rPr>
              <a:t>    print(KNN_accuracy)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85"/>
            <a:ext cx="10515600" cy="1150374"/>
          </a:xfrm>
        </p:spPr>
        <p:txBody>
          <a:bodyPr/>
          <a:lstStyle/>
          <a:p>
            <a:pPr algn="ctr"/>
            <a:r>
              <a:rPr lang="en-IN" dirty="0">
                <a:solidFill>
                  <a:schemeClr val="bg1"/>
                </a:solidFill>
                <a:latin typeface="Aharoni" panose="02010803020104030203" pitchFamily="2" charset="-79"/>
                <a:cs typeface="Aharoni" panose="02010803020104030203" pitchFamily="2" charset="-79"/>
              </a:rPr>
              <a:t>KNN Algorithm Output</a:t>
            </a:r>
          </a:p>
        </p:txBody>
      </p:sp>
      <p:sp>
        <p:nvSpPr>
          <p:cNvPr id="4" name="Content Placeholder 3"/>
          <p:cNvSpPr>
            <a:spLocks noGrp="1"/>
          </p:cNvSpPr>
          <p:nvPr>
            <p:ph idx="1"/>
          </p:nvPr>
        </p:nvSpPr>
        <p:spPr>
          <a:xfrm>
            <a:off x="294968" y="1297858"/>
            <a:ext cx="11533238" cy="5412658"/>
          </a:xfrm>
        </p:spPr>
        <p:txBody>
          <a:bodyPr>
            <a:normAutofit fontScale="77500" lnSpcReduction="20000"/>
          </a:bodyPr>
          <a:lstStyle/>
          <a:p>
            <a:pPr marL="0" indent="0">
              <a:buNone/>
            </a:pPr>
            <a:r>
              <a:rPr lang="en-IN" dirty="0">
                <a:solidFill>
                  <a:schemeClr val="bg1"/>
                </a:solidFill>
              </a:rPr>
              <a:t>for</a:t>
            </a:r>
          </a:p>
          <a:p>
            <a:pPr marL="0" indent="0">
              <a:buNone/>
            </a:pPr>
            <a:r>
              <a:rPr lang="en-IN" dirty="0"/>
              <a:t>          </a:t>
            </a:r>
            <a:r>
              <a:rPr lang="en-IN" b="1" dirty="0">
                <a:solidFill>
                  <a:schemeClr val="bg1"/>
                </a:solidFill>
              </a:rPr>
              <a:t>K=1</a:t>
            </a:r>
          </a:p>
          <a:p>
            <a:pPr marL="0" indent="0">
              <a:buNone/>
            </a:pPr>
            <a:r>
              <a:rPr lang="en-IN" dirty="0"/>
              <a:t>          predicted sales = [2787.03, 1133.85, 5287.78,………..1068.60, 1757.71]</a:t>
            </a:r>
          </a:p>
          <a:p>
            <a:pPr marL="0" indent="0">
              <a:buNone/>
            </a:pPr>
            <a:r>
              <a:rPr lang="en-IN" dirty="0"/>
              <a:t>          accuracy=</a:t>
            </a:r>
            <a:r>
              <a:rPr lang="en-IN" b="1" dirty="0">
                <a:solidFill>
                  <a:schemeClr val="bg1"/>
                </a:solidFill>
              </a:rPr>
              <a:t>100</a:t>
            </a:r>
          </a:p>
          <a:p>
            <a:pPr marL="0" indent="0">
              <a:buNone/>
            </a:pPr>
            <a:r>
              <a:rPr lang="en-IN" b="1" dirty="0">
                <a:solidFill>
                  <a:schemeClr val="bg1"/>
                </a:solidFill>
              </a:rPr>
              <a:t>          K=2</a:t>
            </a:r>
          </a:p>
          <a:p>
            <a:pPr marL="0" indent="0">
              <a:buNone/>
            </a:pPr>
            <a:r>
              <a:rPr lang="en-IN" b="1" dirty="0">
                <a:solidFill>
                  <a:schemeClr val="bg1"/>
                </a:solidFill>
              </a:rPr>
              <a:t>          </a:t>
            </a:r>
            <a:r>
              <a:rPr lang="en-IN" dirty="0"/>
              <a:t>predicted sales = [1663.16, 1098.23, 2886.24,…………2564.66, 1468.08]</a:t>
            </a:r>
          </a:p>
          <a:p>
            <a:pPr marL="0" indent="0">
              <a:buNone/>
            </a:pPr>
            <a:r>
              <a:rPr lang="en-IN" dirty="0"/>
              <a:t>          accuracy=</a:t>
            </a:r>
            <a:r>
              <a:rPr lang="en-IN" b="1" dirty="0">
                <a:solidFill>
                  <a:schemeClr val="bg1"/>
                </a:solidFill>
              </a:rPr>
              <a:t>76.77</a:t>
            </a:r>
          </a:p>
          <a:p>
            <a:pPr marL="0" indent="0">
              <a:buNone/>
            </a:pPr>
            <a:r>
              <a:rPr lang="en-IN" b="1" dirty="0">
                <a:solidFill>
                  <a:schemeClr val="bg1"/>
                </a:solidFill>
              </a:rPr>
              <a:t>          K=3</a:t>
            </a:r>
          </a:p>
          <a:p>
            <a:pPr marL="0" indent="0">
              <a:buNone/>
            </a:pPr>
            <a:r>
              <a:rPr lang="en-IN" b="1" dirty="0">
                <a:solidFill>
                  <a:schemeClr val="bg1"/>
                </a:solidFill>
              </a:rPr>
              <a:t>          </a:t>
            </a:r>
            <a:r>
              <a:rPr lang="en-IN" dirty="0"/>
              <a:t>predicted sales = [1673.37, 1098.23, 2886.24, ………..3363.62, 1324.94]</a:t>
            </a:r>
          </a:p>
          <a:p>
            <a:pPr marL="0" indent="0">
              <a:buNone/>
            </a:pPr>
            <a:r>
              <a:rPr lang="en-IN" b="1" dirty="0">
                <a:solidFill>
                  <a:schemeClr val="bg1"/>
                </a:solidFill>
              </a:rPr>
              <a:t>          </a:t>
            </a:r>
            <a:r>
              <a:rPr lang="en-IN" dirty="0"/>
              <a:t>accuracy</a:t>
            </a:r>
            <a:r>
              <a:rPr lang="en-IN" b="1" dirty="0">
                <a:solidFill>
                  <a:schemeClr val="bg1"/>
                </a:solidFill>
              </a:rPr>
              <a:t>=68.63</a:t>
            </a:r>
            <a:endParaRPr lang="en-IN" dirty="0">
              <a:solidFill>
                <a:schemeClr val="bg1"/>
              </a:solidFill>
            </a:endParaRPr>
          </a:p>
          <a:p>
            <a:pPr marL="0" indent="0">
              <a:buNone/>
            </a:pPr>
            <a:r>
              <a:rPr lang="en-IN" b="1" dirty="0">
                <a:solidFill>
                  <a:schemeClr val="bg1"/>
                </a:solidFill>
              </a:rPr>
              <a:t>         </a:t>
            </a:r>
            <a:r>
              <a:rPr lang="en-IN" dirty="0"/>
              <a:t> .</a:t>
            </a:r>
          </a:p>
          <a:p>
            <a:pPr marL="0" indent="0">
              <a:buNone/>
            </a:pPr>
            <a:r>
              <a:rPr lang="en-IN" dirty="0"/>
              <a:t>          .</a:t>
            </a:r>
          </a:p>
          <a:p>
            <a:pPr marL="0" indent="0">
              <a:buNone/>
            </a:pPr>
            <a:r>
              <a:rPr lang="en-IN" b="1" dirty="0">
                <a:solidFill>
                  <a:schemeClr val="bg1"/>
                </a:solidFill>
              </a:rPr>
              <a:t>          K=5</a:t>
            </a:r>
          </a:p>
          <a:p>
            <a:pPr marL="0" indent="0">
              <a:buNone/>
            </a:pPr>
            <a:r>
              <a:rPr lang="en-IN" b="1" dirty="0">
                <a:solidFill>
                  <a:schemeClr val="bg1"/>
                </a:solidFill>
              </a:rPr>
              <a:t>          </a:t>
            </a:r>
            <a:r>
              <a:rPr lang="en-IN" dirty="0"/>
              <a:t>predicted sales </a:t>
            </a:r>
            <a:r>
              <a:rPr lang="en-IN" b="1" dirty="0"/>
              <a:t>= [</a:t>
            </a:r>
            <a:r>
              <a:rPr lang="en-IN" dirty="0"/>
              <a:t>1630.61, 1639.19, 3562.96, ……..2834.31, 1418.15]</a:t>
            </a:r>
          </a:p>
          <a:p>
            <a:pPr marL="0" indent="0">
              <a:buNone/>
            </a:pPr>
            <a:r>
              <a:rPr lang="en-IN" b="1" dirty="0">
                <a:solidFill>
                  <a:schemeClr val="bg1"/>
                </a:solidFill>
              </a:rPr>
              <a:t>         </a:t>
            </a:r>
            <a:r>
              <a:rPr lang="en-IN" dirty="0"/>
              <a:t> accuracy</a:t>
            </a:r>
            <a:r>
              <a:rPr lang="en-IN" b="1" dirty="0">
                <a:solidFill>
                  <a:schemeClr val="bg1"/>
                </a:solidFill>
              </a:rPr>
              <a:t>=61.99</a:t>
            </a:r>
          </a:p>
          <a:p>
            <a:pPr marL="0" indent="0">
              <a:buNone/>
            </a:pPr>
            <a:endParaRPr lang="en-IN" b="1" dirty="0">
              <a:solidFill>
                <a:schemeClr val="bg1"/>
              </a:solidFill>
            </a:endParaRPr>
          </a:p>
          <a:p>
            <a:pPr marL="0" indent="0">
              <a:buNone/>
            </a:pPr>
            <a:endParaRPr lang="en-IN"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0689-9301-4C89-80E7-0122AB32B0C7}"/>
              </a:ext>
            </a:extLst>
          </p:cNvPr>
          <p:cNvSpPr>
            <a:spLocks noGrp="1"/>
          </p:cNvSpPr>
          <p:nvPr>
            <p:ph type="title"/>
          </p:nvPr>
        </p:nvSpPr>
        <p:spPr/>
        <p:txBody>
          <a:bodyPr>
            <a:normAutofit/>
          </a:bodyPr>
          <a:lstStyle/>
          <a:p>
            <a:pPr algn="ctr"/>
            <a:r>
              <a:rPr lang="en-IN" sz="5400" b="1" dirty="0">
                <a:solidFill>
                  <a:schemeClr val="bg1"/>
                </a:solidFill>
              </a:rPr>
              <a:t>Accuracy Of Algorithms</a:t>
            </a:r>
          </a:p>
        </p:txBody>
      </p:sp>
      <p:graphicFrame>
        <p:nvGraphicFramePr>
          <p:cNvPr id="4" name="Table 4">
            <a:extLst>
              <a:ext uri="{FF2B5EF4-FFF2-40B4-BE49-F238E27FC236}">
                <a16:creationId xmlns:a16="http://schemas.microsoft.com/office/drawing/2014/main" id="{3C8B5314-529C-47E1-9696-D7FAED056F73}"/>
              </a:ext>
            </a:extLst>
          </p:cNvPr>
          <p:cNvGraphicFramePr>
            <a:graphicFrameLocks noGrp="1"/>
          </p:cNvGraphicFramePr>
          <p:nvPr>
            <p:ph idx="1"/>
            <p:extLst>
              <p:ext uri="{D42A27DB-BD31-4B8C-83A1-F6EECF244321}">
                <p14:modId xmlns:p14="http://schemas.microsoft.com/office/powerpoint/2010/main" val="1609431163"/>
              </p:ext>
            </p:extLst>
          </p:nvPr>
        </p:nvGraphicFramePr>
        <p:xfrm>
          <a:off x="838199" y="1825625"/>
          <a:ext cx="10809850" cy="4689159"/>
        </p:xfrm>
        <a:graphic>
          <a:graphicData uri="http://schemas.openxmlformats.org/drawingml/2006/table">
            <a:tbl>
              <a:tblPr firstRow="1" bandRow="1">
                <a:tableStyleId>{5C22544A-7EE6-4342-B048-85BDC9FD1C3A}</a:tableStyleId>
              </a:tblPr>
              <a:tblGrid>
                <a:gridCol w="5404925">
                  <a:extLst>
                    <a:ext uri="{9D8B030D-6E8A-4147-A177-3AD203B41FA5}">
                      <a16:colId xmlns:a16="http://schemas.microsoft.com/office/drawing/2014/main" val="445463127"/>
                    </a:ext>
                  </a:extLst>
                </a:gridCol>
                <a:gridCol w="5404925">
                  <a:extLst>
                    <a:ext uri="{9D8B030D-6E8A-4147-A177-3AD203B41FA5}">
                      <a16:colId xmlns:a16="http://schemas.microsoft.com/office/drawing/2014/main" val="207749175"/>
                    </a:ext>
                  </a:extLst>
                </a:gridCol>
              </a:tblGrid>
              <a:tr h="1166813">
                <a:tc>
                  <a:txBody>
                    <a:bodyPr/>
                    <a:lstStyle/>
                    <a:p>
                      <a:r>
                        <a:rPr lang="en-IN" sz="3600" dirty="0"/>
                        <a:t>         </a:t>
                      </a:r>
                      <a:r>
                        <a:rPr lang="en-IN" sz="4000" dirty="0">
                          <a:solidFill>
                            <a:schemeClr val="bg1"/>
                          </a:solidFill>
                        </a:rPr>
                        <a:t>Linear Regression</a:t>
                      </a:r>
                      <a:endParaRPr lang="en-IN" sz="3600" dirty="0">
                        <a:solidFill>
                          <a:schemeClr val="bg1"/>
                        </a:solidFill>
                      </a:endParaRPr>
                    </a:p>
                  </a:txBody>
                  <a:tcPr/>
                </a:tc>
                <a:tc>
                  <a:txBody>
                    <a:bodyPr/>
                    <a:lstStyle/>
                    <a:p>
                      <a:r>
                        <a:rPr lang="en-IN" dirty="0"/>
                        <a:t>                                      </a:t>
                      </a:r>
                      <a:r>
                        <a:rPr lang="en-IN" sz="3600" b="0" dirty="0"/>
                        <a:t>56.2</a:t>
                      </a:r>
                    </a:p>
                  </a:txBody>
                  <a:tcPr/>
                </a:tc>
                <a:extLst>
                  <a:ext uri="{0D108BD9-81ED-4DB2-BD59-A6C34878D82A}">
                    <a16:rowId xmlns:a16="http://schemas.microsoft.com/office/drawing/2014/main" val="1619266476"/>
                  </a:ext>
                </a:extLst>
              </a:tr>
              <a:tr h="1166813">
                <a:tc>
                  <a:txBody>
                    <a:bodyPr/>
                    <a:lstStyle/>
                    <a:p>
                      <a:r>
                        <a:rPr lang="en-IN" dirty="0"/>
                        <a:t>                       </a:t>
                      </a:r>
                      <a:r>
                        <a:rPr lang="en-IN" sz="4400" dirty="0"/>
                        <a:t>Decision Tree</a:t>
                      </a:r>
                      <a:endParaRPr lang="en-IN" sz="3600" dirty="0"/>
                    </a:p>
                  </a:txBody>
                  <a:tcPr/>
                </a:tc>
                <a:tc>
                  <a:txBody>
                    <a:bodyPr/>
                    <a:lstStyle/>
                    <a:p>
                      <a:r>
                        <a:rPr lang="en-IN" dirty="0"/>
                        <a:t>                                     </a:t>
                      </a:r>
                      <a:r>
                        <a:rPr lang="en-IN" sz="3600" b="1" dirty="0"/>
                        <a:t>56.3</a:t>
                      </a:r>
                    </a:p>
                  </a:txBody>
                  <a:tcPr/>
                </a:tc>
                <a:extLst>
                  <a:ext uri="{0D108BD9-81ED-4DB2-BD59-A6C34878D82A}">
                    <a16:rowId xmlns:a16="http://schemas.microsoft.com/office/drawing/2014/main" val="4026662795"/>
                  </a:ext>
                </a:extLst>
              </a:tr>
              <a:tr h="1166813">
                <a:tc>
                  <a:txBody>
                    <a:bodyPr/>
                    <a:lstStyle/>
                    <a:p>
                      <a:r>
                        <a:rPr lang="en-IN" sz="3600" b="1" dirty="0"/>
                        <a:t>          Random Forest</a:t>
                      </a:r>
                    </a:p>
                  </a:txBody>
                  <a:tcPr/>
                </a:tc>
                <a:tc>
                  <a:txBody>
                    <a:bodyPr/>
                    <a:lstStyle/>
                    <a:p>
                      <a:r>
                        <a:rPr lang="en-IN" sz="3600" b="1" dirty="0"/>
                        <a:t>                   61.6</a:t>
                      </a:r>
                    </a:p>
                  </a:txBody>
                  <a:tcPr/>
                </a:tc>
                <a:extLst>
                  <a:ext uri="{0D108BD9-81ED-4DB2-BD59-A6C34878D82A}">
                    <a16:rowId xmlns:a16="http://schemas.microsoft.com/office/drawing/2014/main" val="29410989"/>
                  </a:ext>
                </a:extLst>
              </a:tr>
              <a:tr h="1166813">
                <a:tc>
                  <a:txBody>
                    <a:bodyPr/>
                    <a:lstStyle/>
                    <a:p>
                      <a:r>
                        <a:rPr lang="en-IN" dirty="0"/>
                        <a:t>      </a:t>
                      </a:r>
                      <a:r>
                        <a:rPr lang="en-IN" sz="4000" b="1" dirty="0"/>
                        <a:t>K-Nearest Neighbours</a:t>
                      </a:r>
                      <a:endParaRPr lang="en-IN" sz="3600" b="1" dirty="0"/>
                    </a:p>
                  </a:txBody>
                  <a:tcPr/>
                </a:tc>
                <a:tc>
                  <a:txBody>
                    <a:bodyPr/>
                    <a:lstStyle/>
                    <a:p>
                      <a:r>
                        <a:rPr lang="en-IN" dirty="0"/>
                        <a:t>Let K=3</a:t>
                      </a:r>
                    </a:p>
                    <a:p>
                      <a:r>
                        <a:rPr lang="en-IN" dirty="0"/>
                        <a:t>          </a:t>
                      </a:r>
                    </a:p>
                    <a:p>
                      <a:r>
                        <a:rPr lang="en-IN" sz="3600" b="1" dirty="0"/>
                        <a:t>                   68.6</a:t>
                      </a:r>
                    </a:p>
                  </a:txBody>
                  <a:tcPr/>
                </a:tc>
                <a:extLst>
                  <a:ext uri="{0D108BD9-81ED-4DB2-BD59-A6C34878D82A}">
                    <a16:rowId xmlns:a16="http://schemas.microsoft.com/office/drawing/2014/main" val="2314376203"/>
                  </a:ext>
                </a:extLst>
              </a:tr>
            </a:tbl>
          </a:graphicData>
        </a:graphic>
      </p:graphicFrame>
    </p:spTree>
    <p:extLst>
      <p:ext uri="{BB962C8B-B14F-4D97-AF65-F5344CB8AC3E}">
        <p14:creationId xmlns:p14="http://schemas.microsoft.com/office/powerpoint/2010/main" val="1382721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a:solidFill>
                  <a:schemeClr val="bg1"/>
                </a:solidFill>
                <a:latin typeface="Aharoni" panose="02010803020104030203" pitchFamily="2" charset="-79"/>
                <a:cs typeface="Aharoni" panose="02010803020104030203" pitchFamily="2" charset="-79"/>
              </a:rPr>
              <a:t>ADVANTAGES</a:t>
            </a:r>
          </a:p>
        </p:txBody>
      </p:sp>
      <p:sp>
        <p:nvSpPr>
          <p:cNvPr id="3" name="Content Placeholder 2"/>
          <p:cNvSpPr>
            <a:spLocks noGrp="1"/>
          </p:cNvSpPr>
          <p:nvPr>
            <p:ph idx="1"/>
          </p:nvPr>
        </p:nvSpPr>
        <p:spPr/>
        <p:txBody>
          <a:bodyPr>
            <a:normAutofit/>
          </a:bodyPr>
          <a:lstStyle/>
          <a:p>
            <a:r>
              <a:rPr lang="en-US" i="0" dirty="0">
                <a:solidFill>
                  <a:schemeClr val="bg1"/>
                </a:solidFill>
                <a:effectLst/>
                <a:latin typeface="Univers LT W01_55 Roman"/>
              </a:rPr>
              <a:t>Using</a:t>
            </a:r>
            <a:r>
              <a:rPr lang="en-US" sz="3600" i="0" dirty="0">
                <a:solidFill>
                  <a:schemeClr val="bg1"/>
                </a:solidFill>
                <a:effectLst/>
                <a:latin typeface="Univers LT W01_55 Roman"/>
              </a:rPr>
              <a:t> </a:t>
            </a:r>
            <a:r>
              <a:rPr lang="en-US" b="0" i="0" dirty="0">
                <a:solidFill>
                  <a:schemeClr val="bg1"/>
                </a:solidFill>
                <a:effectLst/>
                <a:latin typeface="Univers LT W01_55 Roman"/>
              </a:rPr>
              <a:t>sales forecasting and having it align with a company’s business strategy, it enables for the right resources to be allocated at the right time.</a:t>
            </a:r>
          </a:p>
          <a:p>
            <a:r>
              <a:rPr lang="en-US" dirty="0">
                <a:solidFill>
                  <a:schemeClr val="bg1"/>
                </a:solidFill>
                <a:latin typeface="Univers LT W01_55 Roman"/>
              </a:rPr>
              <a:t>With</a:t>
            </a:r>
            <a:r>
              <a:rPr lang="en-US" b="0" i="0" dirty="0">
                <a:solidFill>
                  <a:schemeClr val="bg1"/>
                </a:solidFill>
                <a:effectLst/>
                <a:latin typeface="Univers LT W01_55 Roman"/>
              </a:rPr>
              <a:t> adequate sales forecasting and having it align with your strategy will allow production to be effective and  will generate the amount with the quality that is being promised within the timeframe as requested. </a:t>
            </a:r>
          </a:p>
          <a:p>
            <a:r>
              <a:rPr lang="en-US" b="0" i="0" dirty="0">
                <a:solidFill>
                  <a:schemeClr val="bg1"/>
                </a:solidFill>
                <a:effectLst/>
                <a:latin typeface="Univers LT W01_55 Roman"/>
              </a:rPr>
              <a:t>Adjusting your sales forecast is absolutely essential when attempting to maximize efficiency within your operation and eliminate any inventory.</a:t>
            </a:r>
          </a:p>
          <a:p>
            <a:pPr marL="0" indent="0">
              <a:buNone/>
            </a:pPr>
            <a:endParaRPr lang="en-IN"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chemeClr val="bg1"/>
                </a:solidFill>
                <a:highlight>
                  <a:srgbClr val="C0C0C0"/>
                </a:highlight>
              </a:rPr>
              <a:t>FUTURE SCOPE</a:t>
            </a:r>
            <a:endParaRPr lang="en-IN" sz="4800" b="1" dirty="0">
              <a:solidFill>
                <a:schemeClr val="bg1"/>
              </a:solidFill>
              <a:highlight>
                <a:srgbClr val="C0C0C0"/>
              </a:highlight>
            </a:endParaRPr>
          </a:p>
        </p:txBody>
      </p:sp>
      <p:sp>
        <p:nvSpPr>
          <p:cNvPr id="3" name="Content Placeholder 2"/>
          <p:cNvSpPr>
            <a:spLocks noGrp="1"/>
          </p:cNvSpPr>
          <p:nvPr>
            <p:ph idx="1"/>
          </p:nvPr>
        </p:nvSpPr>
        <p:spPr/>
        <p:txBody>
          <a:bodyPr>
            <a:normAutofit lnSpcReduction="10000"/>
          </a:bodyPr>
          <a:lstStyle/>
          <a:p>
            <a:pPr algn="l"/>
            <a:r>
              <a:rPr lang="en-US" b="0" i="0" dirty="0">
                <a:solidFill>
                  <a:srgbClr val="000000"/>
                </a:solidFill>
                <a:effectLst/>
                <a:latin typeface="ff2"/>
              </a:rPr>
              <a:t>Multiple instances parameters and various factors can be used to make this sales prediction more innovative and successful.</a:t>
            </a:r>
          </a:p>
          <a:p>
            <a:pPr algn="l"/>
            <a:r>
              <a:rPr lang="en-US" b="0" i="0" dirty="0">
                <a:solidFill>
                  <a:srgbClr val="000000"/>
                </a:solidFill>
                <a:effectLst/>
                <a:latin typeface="ff2"/>
              </a:rPr>
              <a:t>Accuracy, which plays a key role in prediction-based systems, can be significantly increased as the number of parameters used are increased.</a:t>
            </a:r>
          </a:p>
          <a:p>
            <a:pPr algn="l"/>
            <a:r>
              <a:rPr lang="en-US" b="0" i="0" dirty="0">
                <a:solidFill>
                  <a:srgbClr val="000000"/>
                </a:solidFill>
                <a:effectLst/>
                <a:latin typeface="ff2"/>
              </a:rPr>
              <a:t>The project can be further collaborated in a web-based application with an in-built intelligence by virtue of Internet of Things (IoT), to be more feasible for use. </a:t>
            </a:r>
          </a:p>
          <a:p>
            <a:pPr algn="l"/>
            <a:r>
              <a:rPr lang="en-US" b="0" i="0" dirty="0">
                <a:solidFill>
                  <a:srgbClr val="000000"/>
                </a:solidFill>
                <a:effectLst/>
                <a:latin typeface="ff2"/>
              </a:rPr>
              <a:t>When combined with effective data mining methods and properties, the traditional means could be seen to make a higher and positive effect on the overall </a:t>
            </a:r>
            <a:r>
              <a:rPr lang="en-US" b="0" i="0" dirty="0">
                <a:solidFill>
                  <a:srgbClr val="000000"/>
                </a:solidFill>
                <a:effectLst/>
                <a:latin typeface="ff3"/>
              </a:rPr>
              <a:t>development of corporation’s tasks.</a:t>
            </a:r>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endParaRPr lang="en-IN" b="1" dirty="0">
              <a:solidFill>
                <a:schemeClr val="bg1"/>
              </a:solidFill>
              <a:highlight>
                <a:srgbClr val="C0C0C0"/>
              </a:highlight>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CONCLUSION</a:t>
            </a:r>
          </a:p>
        </p:txBody>
      </p:sp>
      <p:sp>
        <p:nvSpPr>
          <p:cNvPr id="3" name="Content Placeholder 2"/>
          <p:cNvSpPr>
            <a:spLocks noGrp="1"/>
          </p:cNvSpPr>
          <p:nvPr>
            <p:ph idx="1"/>
          </p:nvPr>
        </p:nvSpPr>
        <p:spPr/>
        <p:txBody>
          <a:bodyPr>
            <a:normAutofit/>
          </a:bodyPr>
          <a:lstStyle/>
          <a:p>
            <a:pPr algn="l"/>
            <a:r>
              <a:rPr lang="en-US" b="0" i="0" dirty="0">
                <a:solidFill>
                  <a:srgbClr val="000000"/>
                </a:solidFill>
                <a:effectLst/>
                <a:latin typeface="ff2"/>
              </a:rPr>
              <a:t>Basics of machine learning and the associated data processing and modeling algorithms have been described, followed by their application for the task of sales prediction in Big Mart shopping centers at different locations.</a:t>
            </a:r>
          </a:p>
          <a:p>
            <a:pPr algn="l"/>
            <a:r>
              <a:rPr lang="en-US" b="0" i="0" dirty="0">
                <a:solidFill>
                  <a:srgbClr val="000000"/>
                </a:solidFill>
                <a:effectLst/>
                <a:latin typeface="ff2"/>
              </a:rPr>
              <a:t> On implementation  the prediction results show the correlation among different attributes considered and how a particular location of medium size recorded the highest sales.</a:t>
            </a:r>
          </a:p>
          <a:p>
            <a:pPr algn="l"/>
            <a:r>
              <a:rPr lang="en-US" dirty="0">
                <a:solidFill>
                  <a:srgbClr val="000000"/>
                </a:solidFill>
                <a:latin typeface="ff2"/>
              </a:rPr>
              <a:t>Now it is evident in a way we can recommend</a:t>
            </a:r>
            <a:r>
              <a:rPr lang="en-US" b="0" i="0" dirty="0">
                <a:solidFill>
                  <a:srgbClr val="000000"/>
                </a:solidFill>
                <a:effectLst/>
                <a:latin typeface="ff2"/>
              </a:rPr>
              <a:t> other shopping locations should follow similar patterns for improved sales.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chemeClr val="bg1"/>
                </a:solidFill>
              </a:rPr>
              <a:t>Expected Procedures</a:t>
            </a:r>
          </a:p>
        </p:txBody>
      </p:sp>
      <p:sp>
        <p:nvSpPr>
          <p:cNvPr id="3" name="Content Placeholder 2"/>
          <p:cNvSpPr>
            <a:spLocks noGrp="1"/>
          </p:cNvSpPr>
          <p:nvPr>
            <p:ph sz="half" idx="1"/>
          </p:nvPr>
        </p:nvSpPr>
        <p:spPr/>
        <p:txBody>
          <a:bodyPr>
            <a:normAutofit fontScale="925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3000" b="1" dirty="0">
                <a:solidFill>
                  <a:schemeClr val="bg1"/>
                </a:solidFill>
              </a:rPr>
              <a:t>ARCHITECTURE</a:t>
            </a:r>
            <a:r>
              <a:rPr lang="en-IN" dirty="0"/>
              <a:t>   </a:t>
            </a:r>
          </a:p>
        </p:txBody>
      </p:sp>
      <p:sp>
        <p:nvSpPr>
          <p:cNvPr id="4" name="Content Placeholder 3"/>
          <p:cNvSpPr>
            <a:spLocks noGrp="1"/>
          </p:cNvSpPr>
          <p:nvPr>
            <p:ph sz="half" idx="2"/>
          </p:nvPr>
        </p:nvSpPr>
        <p:spPr/>
        <p:txBody>
          <a:bodyPr>
            <a:normAutofit fontScale="92500" lnSpcReduction="20000"/>
          </a:bodyPr>
          <a:lstStyle/>
          <a:p>
            <a:pPr marL="0" indent="0" algn="ctr">
              <a:buNone/>
            </a:pPr>
            <a:r>
              <a:rPr lang="en-IN" dirty="0"/>
              <a:t> </a:t>
            </a:r>
            <a:r>
              <a:rPr lang="en-IN" b="1" dirty="0">
                <a:solidFill>
                  <a:schemeClr val="bg1"/>
                </a:solidFill>
              </a:rPr>
              <a:t>DATA EXPLORATION</a:t>
            </a:r>
          </a:p>
          <a:p>
            <a:pPr marL="0" indent="0">
              <a:buNone/>
            </a:pPr>
            <a:endParaRPr lang="en-IN" dirty="0"/>
          </a:p>
          <a:p>
            <a:pPr marL="0" indent="0">
              <a:buNone/>
            </a:pPr>
            <a:endParaRPr lang="en-IN" dirty="0"/>
          </a:p>
          <a:p>
            <a:pPr marL="0" indent="0" algn="ctr">
              <a:buNone/>
            </a:pPr>
            <a:r>
              <a:rPr lang="en-IN" b="1" dirty="0">
                <a:solidFill>
                  <a:schemeClr val="bg1"/>
                </a:solidFill>
              </a:rPr>
              <a:t>DATA ANALYSIS</a:t>
            </a:r>
          </a:p>
          <a:p>
            <a:pPr marL="0" indent="0">
              <a:buNone/>
            </a:pPr>
            <a:r>
              <a:rPr lang="en-IN" dirty="0"/>
              <a:t>                            </a:t>
            </a:r>
          </a:p>
          <a:p>
            <a:endParaRPr lang="en-IN" dirty="0"/>
          </a:p>
          <a:p>
            <a:pPr marL="0" indent="0" algn="ctr">
              <a:buNone/>
            </a:pPr>
            <a:r>
              <a:rPr lang="en-IN" b="1" dirty="0">
                <a:solidFill>
                  <a:schemeClr val="bg1"/>
                </a:solidFill>
              </a:rPr>
              <a:t>DATA CLEANING</a:t>
            </a:r>
          </a:p>
          <a:p>
            <a:endParaRPr lang="en-IN" dirty="0"/>
          </a:p>
          <a:p>
            <a:pPr marL="0" indent="0">
              <a:buNone/>
            </a:pPr>
            <a:endParaRPr lang="en-IN" dirty="0"/>
          </a:p>
          <a:p>
            <a:pPr marL="0" indent="0" algn="ctr">
              <a:buNone/>
            </a:pPr>
            <a:r>
              <a:rPr lang="en-IN" dirty="0"/>
              <a:t> </a:t>
            </a:r>
            <a:r>
              <a:rPr lang="en-IN" b="1" dirty="0">
                <a:solidFill>
                  <a:schemeClr val="bg1"/>
                </a:solidFill>
              </a:rPr>
              <a:t>FEATURE ENGINEERING</a:t>
            </a:r>
          </a:p>
          <a:p>
            <a:endParaRPr lang="en-IN" dirty="0"/>
          </a:p>
        </p:txBody>
      </p:sp>
      <p:sp>
        <p:nvSpPr>
          <p:cNvPr id="8" name="Arrow: Right 7"/>
          <p:cNvSpPr/>
          <p:nvPr/>
        </p:nvSpPr>
        <p:spPr>
          <a:xfrm>
            <a:off x="3672113" y="3429000"/>
            <a:ext cx="2017486" cy="523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9" name="Arrow: Down 8"/>
          <p:cNvSpPr/>
          <p:nvPr/>
        </p:nvSpPr>
        <p:spPr>
          <a:xfrm>
            <a:off x="8603343" y="2264228"/>
            <a:ext cx="250371"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p:cNvSpPr/>
          <p:nvPr/>
        </p:nvSpPr>
        <p:spPr>
          <a:xfrm>
            <a:off x="8603342" y="3493294"/>
            <a:ext cx="250371"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p:cNvSpPr/>
          <p:nvPr/>
        </p:nvSpPr>
        <p:spPr>
          <a:xfrm flipH="1">
            <a:off x="8603341" y="4722360"/>
            <a:ext cx="250370" cy="647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2766218"/>
            <a:ext cx="10515600" cy="1325563"/>
          </a:xfrm>
        </p:spPr>
        <p:txBody>
          <a:bodyPr>
            <a:normAutofit/>
          </a:bodyPr>
          <a:lstStyle/>
          <a:p>
            <a:pPr algn="ctr"/>
            <a:r>
              <a:rPr lang="en-IN" sz="6000" dirty="0">
                <a:solidFill>
                  <a:schemeClr val="bg1"/>
                </a:solidFill>
                <a:latin typeface="Aharoni" panose="02010803020104030203" pitchFamily="2" charset="-79"/>
                <a:cs typeface="Aharoni" panose="02010803020104030203" pitchFamily="2" charset="-79"/>
              </a:rPr>
              <a:t>Data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latin typeface="Aharoni" panose="02010803020104030203" pitchFamily="2" charset="-79"/>
                <a:cs typeface="Aharoni" panose="02010803020104030203" pitchFamily="2" charset="-79"/>
              </a:rPr>
              <a:t>Importing</a:t>
            </a:r>
            <a:r>
              <a:rPr lang="en-IN" dirty="0"/>
              <a:t> </a:t>
            </a:r>
            <a:r>
              <a:rPr lang="en-IN" dirty="0">
                <a:solidFill>
                  <a:schemeClr val="bg1"/>
                </a:solidFill>
                <a:latin typeface="Aharoni" panose="02010803020104030203" pitchFamily="2" charset="-79"/>
                <a:cs typeface="Aharoni" panose="02010803020104030203" pitchFamily="2" charset="-79"/>
              </a:rPr>
              <a:t>Data</a:t>
            </a:r>
          </a:p>
        </p:txBody>
      </p:sp>
      <p:sp>
        <p:nvSpPr>
          <p:cNvPr id="3" name="Content Placeholder 2"/>
          <p:cNvSpPr>
            <a:spLocks noGrp="1"/>
          </p:cNvSpPr>
          <p:nvPr>
            <p:ph idx="1"/>
          </p:nvPr>
        </p:nvSpPr>
        <p:spPr/>
        <p:txBody>
          <a:bodyPr/>
          <a:lstStyle/>
          <a:p>
            <a:r>
              <a:rPr lang="en-IN" dirty="0">
                <a:solidFill>
                  <a:schemeClr val="bg1"/>
                </a:solidFill>
              </a:rPr>
              <a:t>Code:</a:t>
            </a:r>
          </a:p>
          <a:p>
            <a:pPr marL="0" indent="0">
              <a:buNone/>
            </a:pPr>
            <a:r>
              <a:rPr lang="en-IN" sz="2400" dirty="0">
                <a:solidFill>
                  <a:schemeClr val="bg1"/>
                </a:solidFill>
              </a:rPr>
              <a:t>  </a:t>
            </a:r>
            <a:r>
              <a:rPr lang="en-IN" sz="2400" dirty="0" err="1">
                <a:solidFill>
                  <a:schemeClr val="bg1"/>
                </a:solidFill>
              </a:rPr>
              <a:t>data_train</a:t>
            </a:r>
            <a:r>
              <a:rPr lang="en-IN" sz="2400" dirty="0">
                <a:solidFill>
                  <a:schemeClr val="bg1"/>
                </a:solidFill>
              </a:rPr>
              <a:t>=</a:t>
            </a:r>
            <a:r>
              <a:rPr lang="en-IN" sz="2400" dirty="0" err="1">
                <a:solidFill>
                  <a:schemeClr val="bg1"/>
                </a:solidFill>
              </a:rPr>
              <a:t>pd.read_csv</a:t>
            </a:r>
            <a:r>
              <a:rPr lang="en-IN" sz="2400" dirty="0">
                <a:solidFill>
                  <a:schemeClr val="bg1"/>
                </a:solidFill>
              </a:rPr>
              <a:t>(</a:t>
            </a:r>
            <a:r>
              <a:rPr lang="en-IN" sz="2400" dirty="0" err="1">
                <a:solidFill>
                  <a:schemeClr val="bg1"/>
                </a:solidFill>
              </a:rPr>
              <a:t>r'C</a:t>
            </a:r>
            <a:r>
              <a:rPr lang="en-IN" sz="2400" dirty="0">
                <a:solidFill>
                  <a:schemeClr val="bg1"/>
                </a:solidFill>
              </a:rPr>
              <a:t>:\Python3\projects\</a:t>
            </a:r>
            <a:r>
              <a:rPr lang="en-IN" sz="2400" dirty="0" err="1">
                <a:solidFill>
                  <a:schemeClr val="bg1"/>
                </a:solidFill>
              </a:rPr>
              <a:t>BigMart</a:t>
            </a:r>
            <a:r>
              <a:rPr lang="en-IN" sz="2400" dirty="0">
                <a:solidFill>
                  <a:schemeClr val="bg1"/>
                </a:solidFill>
              </a:rPr>
              <a:t> Sales Data\train.csv’)</a:t>
            </a:r>
          </a:p>
          <a:p>
            <a:r>
              <a:rPr lang="en-IN" sz="2400" dirty="0">
                <a:solidFill>
                  <a:schemeClr val="bg1"/>
                </a:solidFill>
              </a:rPr>
              <a:t>Output:-</a:t>
            </a:r>
          </a:p>
          <a:p>
            <a:pPr marL="0" indent="0">
              <a:buNone/>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76" y="3428999"/>
            <a:ext cx="7068041" cy="1887583"/>
          </a:xfrm>
          <a:prstGeom prst="rect">
            <a:avLst/>
          </a:prstGeom>
        </p:spPr>
      </p:pic>
      <p:pic>
        <p:nvPicPr>
          <p:cNvPr id="9" name="Picture 8" descr="Graphical user interface, table&#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217" y="3428999"/>
            <a:ext cx="4611575" cy="18875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000" dirty="0">
                <a:solidFill>
                  <a:schemeClr val="bg1"/>
                </a:solidFill>
                <a:latin typeface="Aharoni" panose="02010803020104030203" pitchFamily="2" charset="-79"/>
                <a:cs typeface="Aharoni" panose="02010803020104030203" pitchFamily="2" charset="-79"/>
              </a:rPr>
              <a:t>info()</a:t>
            </a:r>
            <a:br>
              <a:rPr lang="en-IN" dirty="0"/>
            </a:br>
            <a:r>
              <a:rPr lang="en-IN" dirty="0"/>
              <a:t>  </a:t>
            </a:r>
          </a:p>
        </p:txBody>
      </p:sp>
      <p:sp>
        <p:nvSpPr>
          <p:cNvPr id="3" name="Content Placeholder 2"/>
          <p:cNvSpPr>
            <a:spLocks noGrp="1"/>
          </p:cNvSpPr>
          <p:nvPr>
            <p:ph sz="half" idx="1"/>
          </p:nvPr>
        </p:nvSpPr>
        <p:spPr>
          <a:xfrm>
            <a:off x="6096000" y="1528359"/>
            <a:ext cx="5181600" cy="4351338"/>
          </a:xfrm>
        </p:spPr>
        <p:txBody>
          <a:bodyPr>
            <a:normAutofit/>
          </a:bodyPr>
          <a:lstStyle/>
          <a:p>
            <a:pPr marL="0" indent="0">
              <a:buNone/>
            </a:pPr>
            <a:r>
              <a:rPr lang="en-IN" dirty="0">
                <a:solidFill>
                  <a:schemeClr val="bg1"/>
                </a:solidFill>
              </a:rPr>
              <a:t>Output:-</a:t>
            </a:r>
          </a:p>
          <a:p>
            <a:pPr marL="0" indent="0">
              <a:buNone/>
            </a:pPr>
            <a:endParaRPr lang="en-IN" dirty="0"/>
          </a:p>
        </p:txBody>
      </p:sp>
      <p:sp>
        <p:nvSpPr>
          <p:cNvPr id="4" name="Content Placeholder 3"/>
          <p:cNvSpPr>
            <a:spLocks noGrp="1"/>
          </p:cNvSpPr>
          <p:nvPr>
            <p:ph sz="half" idx="2"/>
          </p:nvPr>
        </p:nvSpPr>
        <p:spPr>
          <a:xfrm>
            <a:off x="372289" y="1476105"/>
            <a:ext cx="5505997" cy="4351338"/>
          </a:xfrm>
        </p:spPr>
        <p:txBody>
          <a:bodyPr>
            <a:normAutofit/>
          </a:bodyPr>
          <a:lstStyle/>
          <a:p>
            <a:pPr marL="0" indent="0">
              <a:buNone/>
            </a:pPr>
            <a:r>
              <a:rPr lang="en-IN" sz="2900" dirty="0">
                <a:solidFill>
                  <a:schemeClr val="bg1"/>
                </a:solidFill>
              </a:rPr>
              <a:t>Method Prints Information about Data frame including:</a:t>
            </a:r>
          </a:p>
          <a:p>
            <a:pPr>
              <a:buFont typeface="Courier New" panose="02070309020205020404" pitchFamily="49" charset="0"/>
              <a:buChar char="o"/>
            </a:pPr>
            <a:r>
              <a:rPr lang="en-IN" sz="2900" dirty="0">
                <a:solidFill>
                  <a:schemeClr val="bg1"/>
                </a:solidFill>
              </a:rPr>
              <a:t>  Index Datatype </a:t>
            </a:r>
            <a:r>
              <a:rPr lang="en-IN" sz="2900" dirty="0" err="1">
                <a:solidFill>
                  <a:schemeClr val="bg1"/>
                </a:solidFill>
              </a:rPr>
              <a:t>Coloumns</a:t>
            </a:r>
            <a:endParaRPr lang="en-IN" sz="2900" dirty="0">
              <a:solidFill>
                <a:schemeClr val="bg1"/>
              </a:solidFill>
            </a:endParaRPr>
          </a:p>
          <a:p>
            <a:pPr>
              <a:buFont typeface="Courier New" panose="02070309020205020404" pitchFamily="49" charset="0"/>
              <a:buChar char="o"/>
            </a:pPr>
            <a:r>
              <a:rPr lang="en-IN" sz="2900" dirty="0">
                <a:solidFill>
                  <a:schemeClr val="bg1"/>
                </a:solidFill>
              </a:rPr>
              <a:t>  Non Values</a:t>
            </a:r>
          </a:p>
          <a:p>
            <a:pPr>
              <a:buFont typeface="Courier New" panose="02070309020205020404" pitchFamily="49" charset="0"/>
              <a:buChar char="o"/>
            </a:pPr>
            <a:r>
              <a:rPr lang="en-IN" sz="2900" dirty="0">
                <a:solidFill>
                  <a:schemeClr val="bg1"/>
                </a:solidFill>
              </a:rPr>
              <a:t>  Memory Usage</a:t>
            </a:r>
          </a:p>
          <a:p>
            <a:pPr>
              <a:buFont typeface="Courier New" panose="02070309020205020404" pitchFamily="49" charset="0"/>
              <a:buChar char="o"/>
            </a:pPr>
            <a:endParaRPr lang="en-IN" sz="1200" dirty="0">
              <a:solidFill>
                <a:schemeClr val="bg1"/>
              </a:solidFill>
            </a:endParaRPr>
          </a:p>
          <a:p>
            <a:pPr>
              <a:buFont typeface="Wingdings" panose="05000000000000000000" pitchFamily="2" charset="2"/>
              <a:buChar char="§"/>
            </a:pPr>
            <a:r>
              <a:rPr lang="en-IN" dirty="0">
                <a:solidFill>
                  <a:schemeClr val="bg1"/>
                </a:solidFill>
              </a:rPr>
              <a:t>Commands:-</a:t>
            </a:r>
          </a:p>
          <a:p>
            <a:pPr marL="0" indent="0">
              <a:buNone/>
            </a:pPr>
            <a:r>
              <a:rPr lang="en-IN" dirty="0">
                <a:solidFill>
                  <a:schemeClr val="bg1"/>
                </a:solidFill>
              </a:rPr>
              <a:t>                data_train.info()</a:t>
            </a:r>
          </a:p>
        </p:txBody>
      </p:sp>
      <p:pic>
        <p:nvPicPr>
          <p:cNvPr id="6" name="Picture 5" descr="A picture containing text, receip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387" y="2234909"/>
            <a:ext cx="5748109" cy="41279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800" dirty="0">
                <a:solidFill>
                  <a:schemeClr val="bg1"/>
                </a:solidFill>
                <a:latin typeface="Aharoni" panose="02010803020104030203" pitchFamily="2" charset="-79"/>
                <a:cs typeface="Aharoni" panose="02010803020104030203" pitchFamily="2" charset="-79"/>
              </a:rPr>
              <a:t>describe()</a:t>
            </a:r>
            <a:br>
              <a:rPr lang="en-IN" dirty="0"/>
            </a:br>
            <a:endParaRPr lang="en-IN" dirty="0"/>
          </a:p>
        </p:txBody>
      </p:sp>
      <p:sp>
        <p:nvSpPr>
          <p:cNvPr id="3" name="Content Placeholder 2"/>
          <p:cNvSpPr>
            <a:spLocks noGrp="1"/>
          </p:cNvSpPr>
          <p:nvPr>
            <p:ph sz="half" idx="1"/>
          </p:nvPr>
        </p:nvSpPr>
        <p:spPr>
          <a:xfrm>
            <a:off x="6172200" y="1492788"/>
            <a:ext cx="5181600" cy="4651784"/>
          </a:xfrm>
        </p:spPr>
        <p:txBody>
          <a:bodyPr>
            <a:normAutofit fontScale="92500"/>
          </a:bodyPr>
          <a:lstStyle/>
          <a:p>
            <a:pPr>
              <a:buFont typeface="Wingdings" panose="05000000000000000000" pitchFamily="2" charset="2"/>
              <a:buChar char="§"/>
            </a:pPr>
            <a:r>
              <a:rPr lang="en-IN" dirty="0">
                <a:solidFill>
                  <a:schemeClr val="bg1"/>
                </a:solidFill>
              </a:rPr>
              <a:t>Output:-</a:t>
            </a:r>
          </a:p>
          <a:p>
            <a:pPr>
              <a:buFont typeface="Wingdings" panose="05000000000000000000" pitchFamily="2" charset="2"/>
              <a:buChar char="§"/>
            </a:pPr>
            <a:endParaRPr lang="en-IN" dirty="0"/>
          </a:p>
        </p:txBody>
      </p:sp>
      <p:sp>
        <p:nvSpPr>
          <p:cNvPr id="4" name="Content Placeholder 3"/>
          <p:cNvSpPr>
            <a:spLocks noGrp="1"/>
          </p:cNvSpPr>
          <p:nvPr>
            <p:ph sz="half" idx="2"/>
          </p:nvPr>
        </p:nvSpPr>
        <p:spPr>
          <a:xfrm>
            <a:off x="130461" y="1472112"/>
            <a:ext cx="5181600" cy="4351338"/>
          </a:xfrm>
        </p:spPr>
        <p:txBody>
          <a:bodyPr>
            <a:normAutofit fontScale="92500"/>
          </a:bodyPr>
          <a:lstStyle/>
          <a:p>
            <a:pPr marL="0" indent="0">
              <a:buNone/>
            </a:pPr>
            <a:r>
              <a:rPr lang="en-IN" sz="3200" dirty="0"/>
              <a:t>   </a:t>
            </a:r>
            <a:r>
              <a:rPr lang="en-IN" sz="3200" dirty="0">
                <a:solidFill>
                  <a:schemeClr val="bg1"/>
                </a:solidFill>
              </a:rPr>
              <a:t>pandas.dataframe.describe()</a:t>
            </a:r>
          </a:p>
          <a:p>
            <a:pPr>
              <a:buFont typeface="Courier New" panose="02070309020205020404" pitchFamily="49" charset="0"/>
              <a:buChar char="o"/>
            </a:pPr>
            <a:r>
              <a:rPr lang="en-IN" sz="3200" dirty="0">
                <a:solidFill>
                  <a:schemeClr val="bg1"/>
                </a:solidFill>
              </a:rPr>
              <a:t>Part of descriptive statics</a:t>
            </a:r>
          </a:p>
          <a:p>
            <a:pPr>
              <a:buFont typeface="Courier New" panose="02070309020205020404" pitchFamily="49" charset="0"/>
              <a:buChar char="o"/>
            </a:pPr>
            <a:r>
              <a:rPr lang="en-IN" sz="3200" dirty="0">
                <a:solidFill>
                  <a:schemeClr val="bg1"/>
                </a:solidFill>
              </a:rPr>
              <a:t>Includes those that summarize the central tendency, description and shape of a datasets description, excluding NaN values</a:t>
            </a:r>
          </a:p>
          <a:p>
            <a:pPr>
              <a:buFont typeface="Wingdings" panose="05000000000000000000" pitchFamily="2" charset="2"/>
              <a:buChar char="§"/>
            </a:pPr>
            <a:r>
              <a:rPr lang="en-IN" sz="3200" dirty="0">
                <a:solidFill>
                  <a:schemeClr val="bg1"/>
                </a:solidFill>
              </a:rPr>
              <a:t>Command:- </a:t>
            </a:r>
          </a:p>
          <a:p>
            <a:pPr marL="0" indent="0">
              <a:buNone/>
            </a:pPr>
            <a:r>
              <a:rPr lang="en-IN" sz="3200" dirty="0">
                <a:solidFill>
                  <a:schemeClr val="bg1"/>
                </a:solidFill>
              </a:rPr>
              <a:t>data_train.describe()</a:t>
            </a:r>
          </a:p>
        </p:txBody>
      </p:sp>
      <p:pic>
        <p:nvPicPr>
          <p:cNvPr id="6" name="Picture 5"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218" y="1998747"/>
            <a:ext cx="6405322" cy="38247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800" dirty="0">
                <a:solidFill>
                  <a:schemeClr val="bg1"/>
                </a:solidFill>
                <a:latin typeface="Aharoni" panose="02010803020104030203" pitchFamily="2" charset="-79"/>
                <a:cs typeface="Aharoni" panose="02010803020104030203" pitchFamily="2" charset="-79"/>
              </a:rPr>
              <a:t>isnull().sum()</a:t>
            </a:r>
            <a:br>
              <a:rPr lang="en-IN" dirty="0"/>
            </a:br>
            <a:endParaRPr lang="en-IN" dirty="0"/>
          </a:p>
        </p:txBody>
      </p:sp>
      <p:sp>
        <p:nvSpPr>
          <p:cNvPr id="3" name="Content Placeholder 2"/>
          <p:cNvSpPr>
            <a:spLocks noGrp="1"/>
          </p:cNvSpPr>
          <p:nvPr>
            <p:ph sz="half" idx="1"/>
          </p:nvPr>
        </p:nvSpPr>
        <p:spPr>
          <a:xfrm>
            <a:off x="6638108" y="1377179"/>
            <a:ext cx="5181600" cy="4351338"/>
          </a:xfrm>
        </p:spPr>
        <p:txBody>
          <a:bodyPr/>
          <a:lstStyle/>
          <a:p>
            <a:pPr>
              <a:buFont typeface="Wingdings" panose="05000000000000000000" pitchFamily="2" charset="2"/>
              <a:buChar char="§"/>
            </a:pPr>
            <a:r>
              <a:rPr lang="en-IN" sz="3200" dirty="0">
                <a:solidFill>
                  <a:schemeClr val="bg1"/>
                </a:solidFill>
              </a:rPr>
              <a:t>Output:-</a:t>
            </a:r>
          </a:p>
          <a:p>
            <a:pPr>
              <a:buFont typeface="Wingdings" panose="05000000000000000000" pitchFamily="2" charset="2"/>
              <a:buChar char="§"/>
            </a:pPr>
            <a:endParaRPr lang="en-IN" dirty="0"/>
          </a:p>
        </p:txBody>
      </p:sp>
      <p:sp>
        <p:nvSpPr>
          <p:cNvPr id="4" name="Content Placeholder 3"/>
          <p:cNvSpPr>
            <a:spLocks noGrp="1"/>
          </p:cNvSpPr>
          <p:nvPr>
            <p:ph sz="half" idx="2"/>
          </p:nvPr>
        </p:nvSpPr>
        <p:spPr>
          <a:xfrm>
            <a:off x="659673" y="2063933"/>
            <a:ext cx="5181601" cy="6635930"/>
          </a:xfrm>
        </p:spPr>
        <p:txBody>
          <a:bodyPr/>
          <a:lstStyle/>
          <a:p>
            <a:pPr marL="0" indent="0">
              <a:buNone/>
            </a:pPr>
            <a:r>
              <a:rPr lang="en-IN" dirty="0">
                <a:solidFill>
                  <a:schemeClr val="bg1"/>
                </a:solidFill>
              </a:rPr>
              <a:t>   </a:t>
            </a:r>
            <a:r>
              <a:rPr lang="en-IN" sz="3200" dirty="0">
                <a:solidFill>
                  <a:schemeClr val="bg1"/>
                </a:solidFill>
              </a:rPr>
              <a:t>isnull().sum() / missing values</a:t>
            </a:r>
          </a:p>
          <a:p>
            <a:pPr>
              <a:buFont typeface="Courier New" panose="02070309020205020404" pitchFamily="49" charset="0"/>
              <a:buChar char="o"/>
            </a:pPr>
            <a:r>
              <a:rPr lang="en-IN" sz="3200" dirty="0">
                <a:solidFill>
                  <a:schemeClr val="bg1"/>
                </a:solidFill>
              </a:rPr>
              <a:t>Method prints the number of NaN values of each type column of entire data.</a:t>
            </a:r>
          </a:p>
          <a:p>
            <a:pPr>
              <a:buFont typeface="Wingdings" panose="05000000000000000000" pitchFamily="2" charset="2"/>
              <a:buChar char="§"/>
            </a:pPr>
            <a:r>
              <a:rPr lang="en-IN" sz="3200" dirty="0">
                <a:solidFill>
                  <a:schemeClr val="bg1"/>
                </a:solidFill>
              </a:rPr>
              <a:t>Command:-</a:t>
            </a:r>
          </a:p>
          <a:p>
            <a:pPr marL="0" indent="0">
              <a:buNone/>
            </a:pPr>
            <a:r>
              <a:rPr lang="en-IN" sz="3200" dirty="0">
                <a:solidFill>
                  <a:schemeClr val="bg1"/>
                </a:solidFill>
              </a:rPr>
              <a:t>   </a:t>
            </a:r>
            <a:r>
              <a:rPr lang="en-IN" sz="3200" dirty="0" err="1">
                <a:solidFill>
                  <a:schemeClr val="bg1"/>
                </a:solidFill>
              </a:rPr>
              <a:t>data_train.isnull</a:t>
            </a:r>
            <a:r>
              <a:rPr lang="en-IN" sz="3200" dirty="0">
                <a:solidFill>
                  <a:schemeClr val="bg1"/>
                </a:solidFill>
              </a:rPr>
              <a:t>().sum()</a:t>
            </a:r>
          </a:p>
          <a:p>
            <a:pPr marL="0" indent="0">
              <a:buNone/>
            </a:pPr>
            <a:endParaRPr lang="en-IN" dirty="0">
              <a:solidFill>
                <a:schemeClr val="bg1"/>
              </a:solidFill>
            </a:endParaRPr>
          </a:p>
          <a:p>
            <a:endParaRPr lang="en-IN" dirty="0"/>
          </a:p>
        </p:txBody>
      </p:sp>
      <p:pic>
        <p:nvPicPr>
          <p:cNvPr id="6" name="Picture 5"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108" y="2141538"/>
            <a:ext cx="5531099" cy="43513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1758</Words>
  <Application>Microsoft Office PowerPoint</Application>
  <PresentationFormat>Widescreen</PresentationFormat>
  <Paragraphs>264</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Aharoni</vt:lpstr>
      <vt:lpstr>Arial</vt:lpstr>
      <vt:lpstr>Calibri</vt:lpstr>
      <vt:lpstr>Calibri Light</vt:lpstr>
      <vt:lpstr>Courier New</vt:lpstr>
      <vt:lpstr>ff2</vt:lpstr>
      <vt:lpstr>ff3</vt:lpstr>
      <vt:lpstr>Univers LT W01_55 Roman</vt:lpstr>
      <vt:lpstr>Wingdings</vt:lpstr>
      <vt:lpstr>Office Theme</vt:lpstr>
      <vt:lpstr>             Big Mart Sales Prediction</vt:lpstr>
      <vt:lpstr>Problem Statement / Abstract</vt:lpstr>
      <vt:lpstr>   LITERATURE SURVEY</vt:lpstr>
      <vt:lpstr>Expected Procedures</vt:lpstr>
      <vt:lpstr>Data Exploration</vt:lpstr>
      <vt:lpstr>Importing Data</vt:lpstr>
      <vt:lpstr>info()   </vt:lpstr>
      <vt:lpstr>describe() </vt:lpstr>
      <vt:lpstr>isnull().sum() </vt:lpstr>
      <vt:lpstr>Missing Values </vt:lpstr>
      <vt:lpstr>DATA ANALYSIS</vt:lpstr>
      <vt:lpstr>Item Fat Content</vt:lpstr>
      <vt:lpstr>Item Type</vt:lpstr>
      <vt:lpstr>Outlet Size </vt:lpstr>
      <vt:lpstr>Outlet Location Type</vt:lpstr>
      <vt:lpstr>Outlet Type</vt:lpstr>
      <vt:lpstr>DATA CLEANING</vt:lpstr>
      <vt:lpstr>Combining Data </vt:lpstr>
      <vt:lpstr>Replacing the ‘missing’ values </vt:lpstr>
      <vt:lpstr>Feature Engineering </vt:lpstr>
      <vt:lpstr>Item_Type: Transform 16 types into 3</vt:lpstr>
      <vt:lpstr>Item Fat Content Transform 3 item into 2</vt:lpstr>
      <vt:lpstr>Categorial Variable Transformation</vt:lpstr>
      <vt:lpstr>Drop </vt:lpstr>
      <vt:lpstr>Model Building</vt:lpstr>
      <vt:lpstr>Segregation of Train and Test Data</vt:lpstr>
      <vt:lpstr>Linear Regression</vt:lpstr>
      <vt:lpstr>Linear Regression Model Output </vt:lpstr>
      <vt:lpstr>Decision Tree</vt:lpstr>
      <vt:lpstr>Decision Tree Algorithm Output</vt:lpstr>
      <vt:lpstr>Random Forest</vt:lpstr>
      <vt:lpstr>Random Forest Algorithm Output</vt:lpstr>
      <vt:lpstr>KNN Algorithm</vt:lpstr>
      <vt:lpstr>KNN Algorithm Output</vt:lpstr>
      <vt:lpstr>Accuracy Of Algorithms</vt:lpstr>
      <vt:lpstr>ADVANTAGES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17211a04p9</dc:creator>
  <cp:lastModifiedBy>Vishweshwar Reddy Veerannagari</cp:lastModifiedBy>
  <cp:revision>48</cp:revision>
  <dcterms:created xsi:type="dcterms:W3CDTF">2021-03-25T08:01:00Z</dcterms:created>
  <dcterms:modified xsi:type="dcterms:W3CDTF">2021-03-29T02:34:07Z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