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8" r:id="rId3"/>
    <p:sldId id="259" r:id="rId4"/>
    <p:sldId id="287" r:id="rId5"/>
    <p:sldId id="261" r:id="rId6"/>
    <p:sldId id="262" r:id="rId7"/>
    <p:sldId id="285" r:id="rId8"/>
    <p:sldId id="272" r:id="rId9"/>
    <p:sldId id="273" r:id="rId10"/>
    <p:sldId id="274" r:id="rId11"/>
    <p:sldId id="264" r:id="rId12"/>
    <p:sldId id="263" r:id="rId13"/>
    <p:sldId id="276" r:id="rId14"/>
    <p:sldId id="266" r:id="rId15"/>
    <p:sldId id="267" r:id="rId16"/>
    <p:sldId id="278" r:id="rId17"/>
    <p:sldId id="277" r:id="rId18"/>
    <p:sldId id="286" r:id="rId19"/>
    <p:sldId id="269"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4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063" autoAdjust="0"/>
  </p:normalViewPr>
  <p:slideViewPr>
    <p:cSldViewPr snapToGrid="0">
      <p:cViewPr varScale="1">
        <p:scale>
          <a:sx n="68" d="100"/>
          <a:sy n="68" d="100"/>
        </p:scale>
        <p:origin x="89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7T05:00:56.857"/>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7T05:00:53.836"/>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7T05:00:57.247"/>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7T05:00:46.949"/>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7T05:00:47.782"/>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1 1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7T05:00:48.166"/>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1 1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7T05:00:50.270"/>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0 1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7T05:00:50.907"/>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0 1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7T05:00:51.274"/>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0 1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7T05:00:53.390"/>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0 1</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9873F3-916F-4ABE-A536-CDFAEDC0663E}" type="datetimeFigureOut">
              <a:rPr lang="en-IN" smtClean="0"/>
              <a:t>13-06-2021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2BE3CA4C-7EBF-4159-8609-525AD1901A9F}" type="slidenum">
              <a:rPr lang="en-IN" smtClean="0"/>
              <a:t>‹#›</a:t>
            </a:fld>
            <a:endParaRPr lang="en-IN"/>
          </a:p>
        </p:txBody>
      </p:sp>
    </p:spTree>
    <p:extLst>
      <p:ext uri="{BB962C8B-B14F-4D97-AF65-F5344CB8AC3E}">
        <p14:creationId xmlns:p14="http://schemas.microsoft.com/office/powerpoint/2010/main" val="2927136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9873F3-916F-4ABE-A536-CDFAEDC0663E}" type="datetimeFigureOut">
              <a:rPr lang="en-IN" smtClean="0"/>
              <a:t>13-06-2021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2BE3CA4C-7EBF-4159-8609-525AD1901A9F}" type="slidenum">
              <a:rPr lang="en-IN" smtClean="0"/>
              <a:t>‹#›</a:t>
            </a:fld>
            <a:endParaRPr lang="en-IN"/>
          </a:p>
        </p:txBody>
      </p:sp>
    </p:spTree>
    <p:extLst>
      <p:ext uri="{BB962C8B-B14F-4D97-AF65-F5344CB8AC3E}">
        <p14:creationId xmlns:p14="http://schemas.microsoft.com/office/powerpoint/2010/main" val="1146844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9873F3-916F-4ABE-A536-CDFAEDC0663E}" type="datetimeFigureOut">
              <a:rPr lang="en-IN" smtClean="0"/>
              <a:t>13-06-2021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2BE3CA4C-7EBF-4159-8609-525AD1901A9F}" type="slidenum">
              <a:rPr lang="en-IN" smtClean="0"/>
              <a:t>‹#›</a:t>
            </a:fld>
            <a:endParaRPr lang="en-IN"/>
          </a:p>
        </p:txBody>
      </p:sp>
    </p:spTree>
    <p:extLst>
      <p:ext uri="{BB962C8B-B14F-4D97-AF65-F5344CB8AC3E}">
        <p14:creationId xmlns:p14="http://schemas.microsoft.com/office/powerpoint/2010/main" val="301512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9873F3-916F-4ABE-A536-CDFAEDC0663E}" type="datetimeFigureOut">
              <a:rPr lang="en-IN" smtClean="0"/>
              <a:t>13-06-2021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BE3CA4C-7EBF-4159-8609-525AD1901A9F}"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08789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9873F3-916F-4ABE-A536-CDFAEDC0663E}" type="datetimeFigureOut">
              <a:rPr lang="en-IN" smtClean="0"/>
              <a:t>13-06-2021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BE3CA4C-7EBF-4159-8609-525AD1901A9F}" type="slidenum">
              <a:rPr lang="en-IN" smtClean="0"/>
              <a:t>‹#›</a:t>
            </a:fld>
            <a:endParaRPr lang="en-IN"/>
          </a:p>
        </p:txBody>
      </p:sp>
    </p:spTree>
    <p:extLst>
      <p:ext uri="{BB962C8B-B14F-4D97-AF65-F5344CB8AC3E}">
        <p14:creationId xmlns:p14="http://schemas.microsoft.com/office/powerpoint/2010/main" val="1248937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9873F3-916F-4ABE-A536-CDFAEDC0663E}" type="datetimeFigureOut">
              <a:rPr lang="en-IN" smtClean="0"/>
              <a:t>13-06-2021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E3CA4C-7EBF-4159-8609-525AD1901A9F}" type="slidenum">
              <a:rPr lang="en-IN" smtClean="0"/>
              <a:t>‹#›</a:t>
            </a:fld>
            <a:endParaRPr lang="en-IN"/>
          </a:p>
        </p:txBody>
      </p:sp>
    </p:spTree>
    <p:extLst>
      <p:ext uri="{BB962C8B-B14F-4D97-AF65-F5344CB8AC3E}">
        <p14:creationId xmlns:p14="http://schemas.microsoft.com/office/powerpoint/2010/main" val="4186994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9873F3-916F-4ABE-A536-CDFAEDC0663E}" type="datetimeFigureOut">
              <a:rPr lang="en-IN" smtClean="0"/>
              <a:t>13-06-2021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E3CA4C-7EBF-4159-8609-525AD1901A9F}" type="slidenum">
              <a:rPr lang="en-IN" smtClean="0"/>
              <a:t>‹#›</a:t>
            </a:fld>
            <a:endParaRPr lang="en-IN"/>
          </a:p>
        </p:txBody>
      </p:sp>
    </p:spTree>
    <p:extLst>
      <p:ext uri="{BB962C8B-B14F-4D97-AF65-F5344CB8AC3E}">
        <p14:creationId xmlns:p14="http://schemas.microsoft.com/office/powerpoint/2010/main" val="429055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873F3-916F-4ABE-A536-CDFAEDC0663E}" type="datetimeFigureOut">
              <a:rPr lang="en-IN" smtClean="0"/>
              <a:t>13-06-2021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3CA4C-7EBF-4159-8609-525AD1901A9F}" type="slidenum">
              <a:rPr lang="en-IN" smtClean="0"/>
              <a:t>‹#›</a:t>
            </a:fld>
            <a:endParaRPr lang="en-IN"/>
          </a:p>
        </p:txBody>
      </p:sp>
    </p:spTree>
    <p:extLst>
      <p:ext uri="{BB962C8B-B14F-4D97-AF65-F5344CB8AC3E}">
        <p14:creationId xmlns:p14="http://schemas.microsoft.com/office/powerpoint/2010/main" val="3181178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49873F3-916F-4ABE-A536-CDFAEDC0663E}" type="datetimeFigureOut">
              <a:rPr lang="en-IN" smtClean="0"/>
              <a:t>13-06-2021</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BE3CA4C-7EBF-4159-8609-525AD1901A9F}" type="slidenum">
              <a:rPr lang="en-IN" smtClean="0"/>
              <a:t>‹#›</a:t>
            </a:fld>
            <a:endParaRPr lang="en-IN"/>
          </a:p>
        </p:txBody>
      </p:sp>
    </p:spTree>
    <p:extLst>
      <p:ext uri="{BB962C8B-B14F-4D97-AF65-F5344CB8AC3E}">
        <p14:creationId xmlns:p14="http://schemas.microsoft.com/office/powerpoint/2010/main" val="292022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873F3-916F-4ABE-A536-CDFAEDC0663E}" type="datetimeFigureOut">
              <a:rPr lang="en-IN" smtClean="0"/>
              <a:t>13-06-2021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3CA4C-7EBF-4159-8609-525AD1901A9F}" type="slidenum">
              <a:rPr lang="en-IN" smtClean="0"/>
              <a:t>‹#›</a:t>
            </a:fld>
            <a:endParaRPr lang="en-IN"/>
          </a:p>
        </p:txBody>
      </p:sp>
    </p:spTree>
    <p:extLst>
      <p:ext uri="{BB962C8B-B14F-4D97-AF65-F5344CB8AC3E}">
        <p14:creationId xmlns:p14="http://schemas.microsoft.com/office/powerpoint/2010/main" val="12709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9873F3-916F-4ABE-A536-CDFAEDC0663E}" type="datetimeFigureOut">
              <a:rPr lang="en-IN" smtClean="0"/>
              <a:t>13-06-2021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2BE3CA4C-7EBF-4159-8609-525AD1901A9F}" type="slidenum">
              <a:rPr lang="en-IN" smtClean="0"/>
              <a:t>‹#›</a:t>
            </a:fld>
            <a:endParaRPr lang="en-IN"/>
          </a:p>
        </p:txBody>
      </p:sp>
    </p:spTree>
    <p:extLst>
      <p:ext uri="{BB962C8B-B14F-4D97-AF65-F5344CB8AC3E}">
        <p14:creationId xmlns:p14="http://schemas.microsoft.com/office/powerpoint/2010/main" val="73672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9873F3-916F-4ABE-A536-CDFAEDC0663E}" type="datetimeFigureOut">
              <a:rPr lang="en-IN" smtClean="0"/>
              <a:t>13-06-2021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E3CA4C-7EBF-4159-8609-525AD1901A9F}" type="slidenum">
              <a:rPr lang="en-IN" smtClean="0"/>
              <a:t>‹#›</a:t>
            </a:fld>
            <a:endParaRPr lang="en-IN"/>
          </a:p>
        </p:txBody>
      </p:sp>
    </p:spTree>
    <p:extLst>
      <p:ext uri="{BB962C8B-B14F-4D97-AF65-F5344CB8AC3E}">
        <p14:creationId xmlns:p14="http://schemas.microsoft.com/office/powerpoint/2010/main" val="4237827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9873F3-916F-4ABE-A536-CDFAEDC0663E}" type="datetimeFigureOut">
              <a:rPr lang="en-IN" smtClean="0"/>
              <a:t>13-06-2021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E3CA4C-7EBF-4159-8609-525AD1901A9F}" type="slidenum">
              <a:rPr lang="en-IN" smtClean="0"/>
              <a:t>‹#›</a:t>
            </a:fld>
            <a:endParaRPr lang="en-IN"/>
          </a:p>
        </p:txBody>
      </p:sp>
    </p:spTree>
    <p:extLst>
      <p:ext uri="{BB962C8B-B14F-4D97-AF65-F5344CB8AC3E}">
        <p14:creationId xmlns:p14="http://schemas.microsoft.com/office/powerpoint/2010/main" val="1212515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9873F3-916F-4ABE-A536-CDFAEDC0663E}" type="datetimeFigureOut">
              <a:rPr lang="en-IN" smtClean="0"/>
              <a:t>13-06-2021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E3CA4C-7EBF-4159-8609-525AD1901A9F}" type="slidenum">
              <a:rPr lang="en-IN" smtClean="0"/>
              <a:t>‹#›</a:t>
            </a:fld>
            <a:endParaRPr lang="en-IN"/>
          </a:p>
        </p:txBody>
      </p:sp>
    </p:spTree>
    <p:extLst>
      <p:ext uri="{BB962C8B-B14F-4D97-AF65-F5344CB8AC3E}">
        <p14:creationId xmlns:p14="http://schemas.microsoft.com/office/powerpoint/2010/main" val="110221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9873F3-916F-4ABE-A536-CDFAEDC0663E}" type="datetimeFigureOut">
              <a:rPr lang="en-IN" smtClean="0"/>
              <a:t>13-06-2021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E3CA4C-7EBF-4159-8609-525AD1901A9F}" type="slidenum">
              <a:rPr lang="en-IN" smtClean="0"/>
              <a:t>‹#›</a:t>
            </a:fld>
            <a:endParaRPr lang="en-IN"/>
          </a:p>
        </p:txBody>
      </p:sp>
    </p:spTree>
    <p:extLst>
      <p:ext uri="{BB962C8B-B14F-4D97-AF65-F5344CB8AC3E}">
        <p14:creationId xmlns:p14="http://schemas.microsoft.com/office/powerpoint/2010/main" val="812651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9873F3-916F-4ABE-A536-CDFAEDC0663E}" type="datetimeFigureOut">
              <a:rPr lang="en-IN" smtClean="0"/>
              <a:t>13-06-2021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E3CA4C-7EBF-4159-8609-525AD1901A9F}" type="slidenum">
              <a:rPr lang="en-IN" smtClean="0"/>
              <a:t>‹#›</a:t>
            </a:fld>
            <a:endParaRPr lang="en-IN"/>
          </a:p>
        </p:txBody>
      </p:sp>
    </p:spTree>
    <p:extLst>
      <p:ext uri="{BB962C8B-B14F-4D97-AF65-F5344CB8AC3E}">
        <p14:creationId xmlns:p14="http://schemas.microsoft.com/office/powerpoint/2010/main" val="2555309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9873F3-916F-4ABE-A536-CDFAEDC0663E}" type="datetimeFigureOut">
              <a:rPr lang="en-IN" smtClean="0"/>
              <a:t>13-06-2021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E3CA4C-7EBF-4159-8609-525AD1901A9F}" type="slidenum">
              <a:rPr lang="en-IN" smtClean="0"/>
              <a:t>‹#›</a:t>
            </a:fld>
            <a:endParaRPr lang="en-IN"/>
          </a:p>
        </p:txBody>
      </p:sp>
    </p:spTree>
    <p:extLst>
      <p:ext uri="{BB962C8B-B14F-4D97-AF65-F5344CB8AC3E}">
        <p14:creationId xmlns:p14="http://schemas.microsoft.com/office/powerpoint/2010/main" val="25469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49873F3-916F-4ABE-A536-CDFAEDC0663E}" type="datetimeFigureOut">
              <a:rPr lang="en-IN" smtClean="0"/>
              <a:t>13-06-2021</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BE3CA4C-7EBF-4159-8609-525AD1901A9F}" type="slidenum">
              <a:rPr lang="en-IN" smtClean="0"/>
              <a:t>‹#›</a:t>
            </a:fld>
            <a:endParaRPr lang="en-IN"/>
          </a:p>
        </p:txBody>
      </p:sp>
    </p:spTree>
    <p:extLst>
      <p:ext uri="{BB962C8B-B14F-4D97-AF65-F5344CB8AC3E}">
        <p14:creationId xmlns:p14="http://schemas.microsoft.com/office/powerpoint/2010/main" val="39911321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customXml" Target="../ink/ink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17.png"/><Relationship Id="rId7" Type="http://schemas.openxmlformats.org/officeDocument/2006/relationships/customXml" Target="../ink/ink7.xml"/><Relationship Id="rId2" Type="http://schemas.openxmlformats.org/officeDocument/2006/relationships/customXml" Target="../ink/ink3.xml"/><Relationship Id="rId1" Type="http://schemas.openxmlformats.org/officeDocument/2006/relationships/slideLayout" Target="../slideLayouts/slideLayout6.xml"/><Relationship Id="rId6" Type="http://schemas.openxmlformats.org/officeDocument/2006/relationships/customXml" Target="../ink/ink6.xml"/><Relationship Id="rId11" Type="http://schemas.openxmlformats.org/officeDocument/2006/relationships/image" Target="../media/image11.png"/><Relationship Id="rId5" Type="http://schemas.openxmlformats.org/officeDocument/2006/relationships/customXml" Target="../ink/ink5.xml"/><Relationship Id="rId10" Type="http://schemas.openxmlformats.org/officeDocument/2006/relationships/customXml" Target="../ink/ink10.xml"/><Relationship Id="rId4" Type="http://schemas.openxmlformats.org/officeDocument/2006/relationships/customXml" Target="../ink/ink4.xml"/><Relationship Id="rId9" Type="http://schemas.openxmlformats.org/officeDocument/2006/relationships/customXml" Target="../ink/ink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8AF8F-1867-4272-8FBF-EA4FE4B30687}"/>
              </a:ext>
            </a:extLst>
          </p:cNvPr>
          <p:cNvSpPr>
            <a:spLocks noGrp="1"/>
          </p:cNvSpPr>
          <p:nvPr>
            <p:ph type="title"/>
          </p:nvPr>
        </p:nvSpPr>
        <p:spPr/>
        <p:txBody>
          <a:bodyPr>
            <a:noAutofit/>
          </a:bodyPr>
          <a:lstStyle/>
          <a:p>
            <a:pPr algn="ctr"/>
            <a:r>
              <a:rPr lang="en-IN" sz="4000" dirty="0">
                <a:latin typeface="Times New Roman" panose="02020603050405020304" pitchFamily="18" charset="0"/>
                <a:cs typeface="Times New Roman" panose="02020603050405020304" pitchFamily="18" charset="0"/>
              </a:rPr>
              <a:t>CLASSIFICATION OF CROPS AND WEEDS USING DEEP LEARNING</a:t>
            </a:r>
          </a:p>
        </p:txBody>
      </p:sp>
      <p:sp>
        <p:nvSpPr>
          <p:cNvPr id="3" name="Subtitle 2">
            <a:extLst>
              <a:ext uri="{FF2B5EF4-FFF2-40B4-BE49-F238E27FC236}">
                <a16:creationId xmlns:a16="http://schemas.microsoft.com/office/drawing/2014/main" id="{1114C758-B34C-4D28-8AF4-2A79C8E5DF26}"/>
              </a:ext>
            </a:extLst>
          </p:cNvPr>
          <p:cNvSpPr>
            <a:spLocks noGrp="1"/>
          </p:cNvSpPr>
          <p:nvPr>
            <p:ph type="body" idx="1"/>
          </p:nvPr>
        </p:nvSpPr>
        <p:spPr>
          <a:xfrm>
            <a:off x="7224148" y="2000230"/>
            <a:ext cx="3070034" cy="576262"/>
          </a:xfrm>
        </p:spPr>
        <p:txBody>
          <a:bodyPr>
            <a:normAutofit/>
          </a:bodyPr>
          <a:lstStyle/>
          <a:p>
            <a:r>
              <a:rPr lang="en-IN" sz="2800" dirty="0">
                <a:solidFill>
                  <a:srgbClr val="F09415"/>
                </a:solidFill>
                <a:latin typeface="Times New Roman" panose="02020603050405020304" pitchFamily="18" charset="0"/>
                <a:cs typeface="Times New Roman" panose="02020603050405020304" pitchFamily="18" charset="0"/>
              </a:rPr>
              <a:t>Major Project</a:t>
            </a:r>
          </a:p>
        </p:txBody>
      </p:sp>
      <p:sp>
        <p:nvSpPr>
          <p:cNvPr id="4" name="Text Placeholder 3">
            <a:extLst>
              <a:ext uri="{FF2B5EF4-FFF2-40B4-BE49-F238E27FC236}">
                <a16:creationId xmlns:a16="http://schemas.microsoft.com/office/drawing/2014/main" id="{E55B9C9C-2CFA-478F-A31B-B5705E57CCDB}"/>
              </a:ext>
            </a:extLst>
          </p:cNvPr>
          <p:cNvSpPr>
            <a:spLocks noGrp="1"/>
          </p:cNvSpPr>
          <p:nvPr>
            <p:ph type="body" sz="quarter" idx="3"/>
          </p:nvPr>
        </p:nvSpPr>
        <p:spPr>
          <a:xfrm>
            <a:off x="933128" y="3369537"/>
            <a:ext cx="3063240" cy="576262"/>
          </a:xfrm>
        </p:spPr>
        <p:txBody>
          <a:bodyPr/>
          <a:lstStyle/>
          <a:p>
            <a:pPr algn="ctr"/>
            <a:r>
              <a:rPr lang="en-IN" dirty="0">
                <a:latin typeface="Times New Roman" panose="02020603050405020304" pitchFamily="18" charset="0"/>
                <a:cs typeface="Times New Roman" panose="02020603050405020304" pitchFamily="18" charset="0"/>
              </a:rPr>
              <a:t>Team:</a:t>
            </a:r>
          </a:p>
        </p:txBody>
      </p:sp>
      <p:sp>
        <p:nvSpPr>
          <p:cNvPr id="7" name="Text Placeholder 6">
            <a:extLst>
              <a:ext uri="{FF2B5EF4-FFF2-40B4-BE49-F238E27FC236}">
                <a16:creationId xmlns:a16="http://schemas.microsoft.com/office/drawing/2014/main" id="{9C1FAFAB-D8F2-4F21-941F-DD3DC35EDD84}"/>
              </a:ext>
            </a:extLst>
          </p:cNvPr>
          <p:cNvSpPr>
            <a:spLocks noGrp="1"/>
          </p:cNvSpPr>
          <p:nvPr>
            <p:ph type="body" sz="half" idx="16"/>
          </p:nvPr>
        </p:nvSpPr>
        <p:spPr>
          <a:xfrm>
            <a:off x="2023363" y="4090287"/>
            <a:ext cx="3593665" cy="2913513"/>
          </a:xfrm>
        </p:spPr>
        <p:txBody>
          <a:bodyPr/>
          <a:lstStyle/>
          <a:p>
            <a:r>
              <a:rPr lang="en-IN" sz="1800" dirty="0">
                <a:latin typeface="Times New Roman" panose="02020603050405020304" pitchFamily="18" charset="0"/>
                <a:cs typeface="Times New Roman" panose="02020603050405020304" pitchFamily="18" charset="0"/>
              </a:rPr>
              <a:t>V. </a:t>
            </a:r>
            <a:r>
              <a:rPr lang="en-IN" sz="1800" dirty="0" err="1">
                <a:latin typeface="Times New Roman" panose="02020603050405020304" pitchFamily="18" charset="0"/>
                <a:cs typeface="Times New Roman" panose="02020603050405020304" pitchFamily="18" charset="0"/>
              </a:rPr>
              <a:t>Vishveswar</a:t>
            </a:r>
            <a:r>
              <a:rPr lang="en-IN" sz="1800" dirty="0">
                <a:latin typeface="Times New Roman" panose="02020603050405020304" pitchFamily="18" charset="0"/>
                <a:cs typeface="Times New Roman" panose="02020603050405020304" pitchFamily="18" charset="0"/>
              </a:rPr>
              <a:t> Reddy 17211A04P4</a:t>
            </a:r>
          </a:p>
          <a:p>
            <a:r>
              <a:rPr lang="en-IN" sz="1800" dirty="0">
                <a:latin typeface="Times New Roman" panose="02020603050405020304" pitchFamily="18" charset="0"/>
                <a:cs typeface="Times New Roman" panose="02020603050405020304" pitchFamily="18" charset="0"/>
              </a:rPr>
              <a:t>Y. Shashank Reddy    17211A04P9</a:t>
            </a:r>
          </a:p>
          <a:p>
            <a:r>
              <a:rPr lang="en-IN" sz="1800" dirty="0">
                <a:latin typeface="Times New Roman" panose="02020603050405020304" pitchFamily="18" charset="0"/>
                <a:cs typeface="Times New Roman" panose="02020603050405020304" pitchFamily="18" charset="0"/>
              </a:rPr>
              <a:t>K. </a:t>
            </a:r>
            <a:r>
              <a:rPr lang="en-IN" sz="1800" dirty="0" err="1">
                <a:latin typeface="Times New Roman" panose="02020603050405020304" pitchFamily="18" charset="0"/>
                <a:cs typeface="Times New Roman" panose="02020603050405020304" pitchFamily="18" charset="0"/>
              </a:rPr>
              <a:t>Rakha</a:t>
            </a:r>
            <a:r>
              <a:rPr lang="en-IN" sz="1800" dirty="0">
                <a:latin typeface="Times New Roman" panose="02020603050405020304" pitchFamily="18" charset="0"/>
                <a:cs typeface="Times New Roman" panose="02020603050405020304" pitchFamily="18" charset="0"/>
              </a:rPr>
              <a:t>                  17211A04K7</a:t>
            </a:r>
          </a:p>
          <a:p>
            <a:r>
              <a:rPr lang="en-IN" sz="1800" dirty="0">
                <a:latin typeface="Times New Roman" panose="02020603050405020304" pitchFamily="18" charset="0"/>
                <a:cs typeface="Times New Roman" panose="02020603050405020304" pitchFamily="18" charset="0"/>
              </a:rPr>
              <a:t>V. </a:t>
            </a:r>
            <a:r>
              <a:rPr lang="en-IN" sz="1800" dirty="0" err="1">
                <a:latin typeface="Times New Roman" panose="02020603050405020304" pitchFamily="18" charset="0"/>
                <a:cs typeface="Times New Roman" panose="02020603050405020304" pitchFamily="18" charset="0"/>
              </a:rPr>
              <a:t>Vamshidhar</a:t>
            </a:r>
            <a:r>
              <a:rPr lang="en-IN" sz="1800" dirty="0">
                <a:latin typeface="Times New Roman" panose="02020603050405020304" pitchFamily="18" charset="0"/>
                <a:cs typeface="Times New Roman" panose="02020603050405020304" pitchFamily="18" charset="0"/>
              </a:rPr>
              <a:t>          17211A04P7</a:t>
            </a:r>
          </a:p>
          <a:p>
            <a:endParaRPr lang="en-IN" dirty="0"/>
          </a:p>
        </p:txBody>
      </p:sp>
      <p:sp>
        <p:nvSpPr>
          <p:cNvPr id="8" name="Text Placeholder 7">
            <a:extLst>
              <a:ext uri="{FF2B5EF4-FFF2-40B4-BE49-F238E27FC236}">
                <a16:creationId xmlns:a16="http://schemas.microsoft.com/office/drawing/2014/main" id="{11AD8F9B-68A1-4F2D-BFEB-C1CEDCE1ABAE}"/>
              </a:ext>
            </a:extLst>
          </p:cNvPr>
          <p:cNvSpPr>
            <a:spLocks noGrp="1"/>
          </p:cNvSpPr>
          <p:nvPr>
            <p:ph type="body" sz="half" idx="17"/>
          </p:nvPr>
        </p:nvSpPr>
        <p:spPr>
          <a:xfrm>
            <a:off x="6967981" y="3657668"/>
            <a:ext cx="3892852" cy="2913513"/>
          </a:xfrm>
        </p:spPr>
        <p:txBody>
          <a:bodyPr>
            <a:normAutofit/>
          </a:bodyPr>
          <a:lstStyle/>
          <a:p>
            <a:pPr marL="0" indent="0" algn="ctr">
              <a:buNone/>
            </a:pPr>
            <a:r>
              <a:rPr lang="en-IN" sz="2000" u="sng" dirty="0">
                <a:latin typeface="Times New Roman" panose="02020603050405020304" pitchFamily="18" charset="0"/>
                <a:cs typeface="Times New Roman" panose="02020603050405020304" pitchFamily="18" charset="0"/>
              </a:rPr>
              <a:t>Project Guide</a:t>
            </a:r>
            <a:r>
              <a:rPr lang="en-IN" sz="1800" u="sng" dirty="0">
                <a:latin typeface="Times New Roman" panose="02020603050405020304" pitchFamily="18" charset="0"/>
                <a:cs typeface="Times New Roman" panose="02020603050405020304" pitchFamily="18" charset="0"/>
              </a:rPr>
              <a:t>:-</a:t>
            </a:r>
          </a:p>
          <a:p>
            <a:pPr marL="0" indent="0" algn="ctr">
              <a:buNone/>
            </a:pPr>
            <a:endParaRPr lang="en-IN" sz="1800" u="sng" dirty="0">
              <a:latin typeface="Times New Roman" panose="02020603050405020304" pitchFamily="18" charset="0"/>
              <a:cs typeface="Times New Roman" panose="02020603050405020304" pitchFamily="18" charset="0"/>
            </a:endParaRPr>
          </a:p>
          <a:p>
            <a:pPr marL="0" indent="0" algn="ctr">
              <a:buNone/>
            </a:pPr>
            <a:r>
              <a:rPr lang="en-IN" sz="1800" dirty="0">
                <a:latin typeface="Times New Roman" panose="02020603050405020304" pitchFamily="18" charset="0"/>
                <a:cs typeface="Times New Roman" panose="02020603050405020304" pitchFamily="18" charset="0"/>
              </a:rPr>
              <a:t>Dr. Syed Abudhagir Umar, M.E, Ph.D</a:t>
            </a:r>
          </a:p>
          <a:p>
            <a:pPr marL="0" indent="0" algn="ctr">
              <a:buNone/>
            </a:pPr>
            <a:r>
              <a:rPr lang="en-IN" sz="1800" dirty="0" err="1">
                <a:latin typeface="Times New Roman" panose="02020603050405020304" pitchFamily="18" charset="0"/>
                <a:cs typeface="Times New Roman" panose="02020603050405020304" pitchFamily="18" charset="0"/>
              </a:rPr>
              <a:t>Assosiate</a:t>
            </a:r>
            <a:r>
              <a:rPr lang="en-IN" sz="1800" dirty="0">
                <a:latin typeface="Times New Roman" panose="02020603050405020304" pitchFamily="18" charset="0"/>
                <a:cs typeface="Times New Roman" panose="02020603050405020304" pitchFamily="18" charset="0"/>
              </a:rPr>
              <a:t> Professor</a:t>
            </a:r>
          </a:p>
        </p:txBody>
      </p:sp>
    </p:spTree>
    <p:extLst>
      <p:ext uri="{BB962C8B-B14F-4D97-AF65-F5344CB8AC3E}">
        <p14:creationId xmlns:p14="http://schemas.microsoft.com/office/powerpoint/2010/main" val="2445870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F3E0-8957-499C-BA01-07825B89035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Sample Image of Training Dataset </a:t>
            </a:r>
          </a:p>
        </p:txBody>
      </p:sp>
      <p:pic>
        <p:nvPicPr>
          <p:cNvPr id="4" name="Content Placeholder 4">
            <a:extLst>
              <a:ext uri="{FF2B5EF4-FFF2-40B4-BE49-F238E27FC236}">
                <a16:creationId xmlns:a16="http://schemas.microsoft.com/office/drawing/2014/main" id="{9E5DC0C8-CF90-4D28-B3D3-B5BD11098B1C}"/>
              </a:ext>
            </a:extLst>
          </p:cNvPr>
          <p:cNvPicPr>
            <a:picLocks noGrp="1" noChangeAspect="1"/>
          </p:cNvPicPr>
          <p:nvPr>
            <p:ph idx="4294967295"/>
          </p:nvPr>
        </p:nvPicPr>
        <p:blipFill>
          <a:blip r:embed="rId2"/>
          <a:stretch>
            <a:fillRect/>
          </a:stretch>
        </p:blipFill>
        <p:spPr>
          <a:xfrm>
            <a:off x="1304925" y="2124075"/>
            <a:ext cx="9809163" cy="4351338"/>
          </a:xfrm>
        </p:spPr>
      </p:pic>
    </p:spTree>
    <p:extLst>
      <p:ext uri="{BB962C8B-B14F-4D97-AF65-F5344CB8AC3E}">
        <p14:creationId xmlns:p14="http://schemas.microsoft.com/office/powerpoint/2010/main" val="2698729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AB8B584-3E95-4C2A-8B79-A31EF05CC821}"/>
              </a:ext>
            </a:extLst>
          </p:cNvPr>
          <p:cNvSpPr>
            <a:spLocks noGrp="1"/>
          </p:cNvSpPr>
          <p:nvPr>
            <p:ph sz="half" idx="1"/>
          </p:nvPr>
        </p:nvSpPr>
        <p:spPr>
          <a:xfrm>
            <a:off x="838201" y="1281479"/>
            <a:ext cx="5181600" cy="5748338"/>
          </a:xfrm>
        </p:spPr>
        <p:txBody>
          <a:bodyPr/>
          <a:lstStyle/>
          <a:p>
            <a:pPr marL="0" indent="0">
              <a:buNone/>
            </a:pPr>
            <a:r>
              <a:rPr lang="en-IN" b="1" dirty="0">
                <a:latin typeface="Times New Roman" panose="02020603050405020304" pitchFamily="18" charset="0"/>
                <a:cs typeface="Times New Roman" panose="02020603050405020304" pitchFamily="18" charset="0"/>
              </a:rPr>
              <a:t>Hardware Requirements</a:t>
            </a: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System     : Intel core i3. </a:t>
            </a:r>
          </a:p>
          <a:p>
            <a:r>
              <a:rPr lang="en-US" dirty="0">
                <a:latin typeface="Times New Roman" panose="02020603050405020304" pitchFamily="18" charset="0"/>
                <a:cs typeface="Times New Roman" panose="02020603050405020304" pitchFamily="18" charset="0"/>
              </a:rPr>
              <a:t>Hard Disk : 200 GB. </a:t>
            </a:r>
          </a:p>
          <a:p>
            <a:r>
              <a:rPr lang="en-US" dirty="0">
                <a:latin typeface="Times New Roman" panose="02020603050405020304" pitchFamily="18" charset="0"/>
                <a:cs typeface="Times New Roman" panose="02020603050405020304" pitchFamily="18" charset="0"/>
              </a:rPr>
              <a:t>Monitor    : 15 VGA Color. </a:t>
            </a:r>
          </a:p>
          <a:p>
            <a:r>
              <a:rPr lang="en-US" dirty="0">
                <a:latin typeface="Times New Roman" panose="02020603050405020304" pitchFamily="18" charset="0"/>
                <a:cs typeface="Times New Roman" panose="02020603050405020304" pitchFamily="18" charset="0"/>
              </a:rPr>
              <a:t>RAM         : 2 GB. </a:t>
            </a:r>
          </a:p>
          <a:p>
            <a:endParaRPr lang="en-IN" dirty="0"/>
          </a:p>
        </p:txBody>
      </p:sp>
      <p:sp>
        <p:nvSpPr>
          <p:cNvPr id="6" name="Content Placeholder 5">
            <a:extLst>
              <a:ext uri="{FF2B5EF4-FFF2-40B4-BE49-F238E27FC236}">
                <a16:creationId xmlns:a16="http://schemas.microsoft.com/office/drawing/2014/main" id="{C7835767-49BA-40A8-B3AD-7E4FE27F40C7}"/>
              </a:ext>
            </a:extLst>
          </p:cNvPr>
          <p:cNvSpPr>
            <a:spLocks noGrp="1"/>
          </p:cNvSpPr>
          <p:nvPr>
            <p:ph sz="half" idx="2"/>
          </p:nvPr>
        </p:nvSpPr>
        <p:spPr>
          <a:xfrm>
            <a:off x="6172201" y="1281479"/>
            <a:ext cx="5181600" cy="5748338"/>
          </a:xfrm>
        </p:spPr>
        <p:txBody>
          <a:bodyPr/>
          <a:lstStyle/>
          <a:p>
            <a:pPr marL="0" indent="0" algn="ctr">
              <a:buNone/>
            </a:pPr>
            <a:r>
              <a:rPr lang="en-IN" dirty="0">
                <a:latin typeface="Times New Roman" panose="02020603050405020304" pitchFamily="18" charset="0"/>
                <a:cs typeface="Times New Roman" panose="02020603050405020304" pitchFamily="18" charset="0"/>
              </a:rPr>
              <a:t>Software Requirements</a:t>
            </a: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Operating system  : </a:t>
            </a:r>
          </a:p>
          <a:p>
            <a:pPr marL="0" indent="0">
              <a:buNone/>
            </a:pPr>
            <a:r>
              <a:rPr lang="en-IN" dirty="0">
                <a:latin typeface="Times New Roman" panose="02020603050405020304" pitchFamily="18" charset="0"/>
                <a:cs typeface="Times New Roman" panose="02020603050405020304" pitchFamily="18" charset="0"/>
              </a:rPr>
              <a:t>                         Windows XP/7/10</a:t>
            </a:r>
          </a:p>
          <a:p>
            <a:r>
              <a:rPr lang="en-IN" dirty="0">
                <a:latin typeface="Times New Roman" panose="02020603050405020304" pitchFamily="18" charset="0"/>
                <a:cs typeface="Times New Roman" panose="02020603050405020304" pitchFamily="18" charset="0"/>
              </a:rPr>
              <a:t>Coding Language	:   python</a:t>
            </a:r>
          </a:p>
          <a:p>
            <a:r>
              <a:rPr lang="en-IN" dirty="0">
                <a:latin typeface="Times New Roman" panose="02020603050405020304" pitchFamily="18" charset="0"/>
                <a:cs typeface="Times New Roman" panose="02020603050405020304" pitchFamily="18" charset="0"/>
              </a:rPr>
              <a:t>Development Kit   : anaconda</a:t>
            </a:r>
          </a:p>
          <a:p>
            <a:r>
              <a:rPr lang="en-IN" dirty="0">
                <a:latin typeface="Times New Roman" panose="02020603050405020304" pitchFamily="18" charset="0"/>
                <a:cs typeface="Times New Roman" panose="02020603050405020304" pitchFamily="18" charset="0"/>
              </a:rPr>
              <a:t>Library		:   	TensorFlow, keras, OpenCV- CNN, VGG19</a:t>
            </a:r>
          </a:p>
          <a:p>
            <a:r>
              <a:rPr lang="en-IN" dirty="0">
                <a:latin typeface="Times New Roman" panose="02020603050405020304" pitchFamily="18" charset="0"/>
                <a:cs typeface="Times New Roman" panose="02020603050405020304" pitchFamily="18" charset="0"/>
              </a:rPr>
              <a:t>Dataset size         :</a:t>
            </a:r>
            <a:r>
              <a:rPr lang="en-IN" sz="2000" dirty="0">
                <a:latin typeface="Times New Roman" panose="02020603050405020304" pitchFamily="18" charset="0"/>
                <a:cs typeface="Times New Roman" panose="02020603050405020304" pitchFamily="18" charset="0"/>
              </a:rPr>
              <a:t>1046 Training Images (2 classes) &amp; </a:t>
            </a:r>
            <a:r>
              <a:rPr lang="en-IN" sz="1800" dirty="0">
                <a:latin typeface="Times New Roman" panose="02020603050405020304" pitchFamily="18" charset="0"/>
                <a:cs typeface="Times New Roman" panose="02020603050405020304" pitchFamily="18" charset="0"/>
              </a:rPr>
              <a:t>600 Testing Images (2 classes)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5161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5C19-604B-4335-8026-5E018F4AFDFE}"/>
              </a:ext>
            </a:extLst>
          </p:cNvPr>
          <p:cNvSpPr>
            <a:spLocks noGrp="1"/>
          </p:cNvSpPr>
          <p:nvPr>
            <p:ph type="title"/>
          </p:nvPr>
        </p:nvSpPr>
        <p:spPr>
          <a:xfrm>
            <a:off x="618392" y="562707"/>
            <a:ext cx="10515600" cy="1325563"/>
          </a:xfrm>
        </p:spPr>
        <p:txBody>
          <a:bodyPr/>
          <a:lstStyle/>
          <a:p>
            <a:pPr algn="ctr"/>
            <a:r>
              <a:rPr lang="en-IN" b="1" dirty="0">
                <a:latin typeface="Times New Roman" panose="02020603050405020304" pitchFamily="18" charset="0"/>
                <a:cs typeface="Times New Roman" panose="02020603050405020304" pitchFamily="18" charset="0"/>
              </a:rPr>
              <a:t>Sequence Diagram</a:t>
            </a:r>
          </a:p>
        </p:txBody>
      </p:sp>
      <p:pic>
        <p:nvPicPr>
          <p:cNvPr id="4" name="Content Placeholder 3">
            <a:extLst>
              <a:ext uri="{FF2B5EF4-FFF2-40B4-BE49-F238E27FC236}">
                <a16:creationId xmlns:a16="http://schemas.microsoft.com/office/drawing/2014/main" id="{845F03D5-274A-4EC8-B060-94D5A18701C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5276" y="2453055"/>
            <a:ext cx="6603023" cy="3842238"/>
          </a:xfrm>
          <a:prstGeom prst="rect">
            <a:avLst/>
          </a:prstGeom>
          <a:noFill/>
          <a:ln>
            <a:noFill/>
          </a:ln>
        </p:spPr>
      </p:pic>
    </p:spTree>
    <p:extLst>
      <p:ext uri="{BB962C8B-B14F-4D97-AF65-F5344CB8AC3E}">
        <p14:creationId xmlns:p14="http://schemas.microsoft.com/office/powerpoint/2010/main" val="3038599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A94C2-5626-4360-B8C7-7658B5F98882}"/>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Flask</a:t>
            </a:r>
          </a:p>
        </p:txBody>
      </p:sp>
      <p:sp>
        <p:nvSpPr>
          <p:cNvPr id="5" name="Content Placeholder 4">
            <a:extLst>
              <a:ext uri="{FF2B5EF4-FFF2-40B4-BE49-F238E27FC236}">
                <a16:creationId xmlns:a16="http://schemas.microsoft.com/office/drawing/2014/main" id="{49884A9F-549E-4F77-9A51-272DE10ECD5C}"/>
              </a:ext>
            </a:extLst>
          </p:cNvPr>
          <p:cNvSpPr>
            <a:spLocks noGrp="1"/>
          </p:cNvSpPr>
          <p:nvPr>
            <p:ph idx="1"/>
          </p:nvPr>
        </p:nvSpPr>
        <p:spPr/>
        <p:txBody>
          <a:bodyPr/>
          <a:lstStyle/>
          <a:p>
            <a:pPr algn="just"/>
            <a:r>
              <a:rPr lang="en-US" b="0" i="0" dirty="0">
                <a:effectLst/>
                <a:latin typeface="Times New Roman" panose="02020603050405020304" pitchFamily="18" charset="0"/>
                <a:cs typeface="Times New Roman" panose="02020603050405020304" pitchFamily="18" charset="0"/>
              </a:rPr>
              <a:t>Flask is a micro web framework written in Python. It is classified as a microframework because it does not require particular tools or libraries. It has no database abstraction layer, form validation, or any other components where pre-existing third-party libraries provide common functions. </a:t>
            </a:r>
          </a:p>
          <a:p>
            <a:pPr marL="0" indent="0" algn="just">
              <a:buNone/>
            </a:pPr>
            <a:endParaRPr lang="en-US" b="0" i="0" dirty="0">
              <a:effectLst/>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Flask is easy to get started with as a beginner because there is little boilerplate code for getting a simple app up and running</a:t>
            </a:r>
            <a:r>
              <a:rPr lang="en-US" dirty="0"/>
              <a:t>.</a:t>
            </a:r>
            <a:endParaRPr lang="en-IN" dirty="0"/>
          </a:p>
        </p:txBody>
      </p:sp>
    </p:spTree>
    <p:extLst>
      <p:ext uri="{BB962C8B-B14F-4D97-AF65-F5344CB8AC3E}">
        <p14:creationId xmlns:p14="http://schemas.microsoft.com/office/powerpoint/2010/main" val="3027717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F8D2-DE85-4014-9D8E-53E79D36B250}"/>
              </a:ext>
            </a:extLst>
          </p:cNvPr>
          <p:cNvSpPr>
            <a:spLocks noGrp="1"/>
          </p:cNvSpPr>
          <p:nvPr>
            <p:ph type="title"/>
          </p:nvPr>
        </p:nvSpPr>
        <p:spPr>
          <a:xfrm>
            <a:off x="838196" y="778364"/>
            <a:ext cx="10539047" cy="927344"/>
          </a:xfrm>
        </p:spPr>
        <p:txBody>
          <a:bodyPr/>
          <a:lstStyle/>
          <a:p>
            <a:pPr algn="ctr"/>
            <a:r>
              <a:rPr lang="en-IN" b="1" dirty="0">
                <a:latin typeface="Times New Roman" panose="02020603050405020304" pitchFamily="18" charset="0"/>
                <a:cs typeface="Times New Roman" panose="02020603050405020304" pitchFamily="18" charset="0"/>
              </a:rPr>
              <a:t>Training Process</a:t>
            </a:r>
          </a:p>
        </p:txBody>
      </p:sp>
      <p:pic>
        <p:nvPicPr>
          <p:cNvPr id="7" name="Picture 6" descr="Text&#10;&#10;Description automatically generated with medium confidence">
            <a:extLst>
              <a:ext uri="{FF2B5EF4-FFF2-40B4-BE49-F238E27FC236}">
                <a16:creationId xmlns:a16="http://schemas.microsoft.com/office/drawing/2014/main" id="{1598E0CD-E68D-4CC5-8CE0-51975A974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6" y="2233246"/>
            <a:ext cx="10517068" cy="4387138"/>
          </a:xfrm>
          <a:prstGeom prst="rect">
            <a:avLst/>
          </a:prstGeom>
        </p:spPr>
      </p:pic>
    </p:spTree>
    <p:extLst>
      <p:ext uri="{BB962C8B-B14F-4D97-AF65-F5344CB8AC3E}">
        <p14:creationId xmlns:p14="http://schemas.microsoft.com/office/powerpoint/2010/main" val="3478893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C587-C974-46A2-84C7-D86ABD852A6F}"/>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Model Accuracy</a:t>
            </a:r>
            <a:endParaRPr lang="en-IN"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FBD61B24-5E32-467B-BADF-6CC429AA3D0F}"/>
              </a:ext>
            </a:extLst>
          </p:cNvPr>
          <p:cNvSpPr>
            <a:spLocks noGrp="1"/>
          </p:cNvSpPr>
          <p:nvPr>
            <p:ph type="body" idx="1"/>
          </p:nvPr>
        </p:nvSpPr>
        <p:spPr>
          <a:xfrm>
            <a:off x="723394" y="1907242"/>
            <a:ext cx="4472327" cy="693135"/>
          </a:xfrm>
        </p:spPr>
        <p:txBody>
          <a:bodyPr/>
          <a:lstStyle/>
          <a:p>
            <a:pPr algn="ctr"/>
            <a:r>
              <a:rPr lang="en-IN" dirty="0"/>
              <a:t>ADAM</a:t>
            </a:r>
          </a:p>
        </p:txBody>
      </p:sp>
      <p:sp>
        <p:nvSpPr>
          <p:cNvPr id="11" name="Text Placeholder 10">
            <a:extLst>
              <a:ext uri="{FF2B5EF4-FFF2-40B4-BE49-F238E27FC236}">
                <a16:creationId xmlns:a16="http://schemas.microsoft.com/office/drawing/2014/main" id="{A5CA5CBC-83DF-4C23-98DC-4ECFEA1B4999}"/>
              </a:ext>
            </a:extLst>
          </p:cNvPr>
          <p:cNvSpPr>
            <a:spLocks noGrp="1"/>
          </p:cNvSpPr>
          <p:nvPr>
            <p:ph type="body" sz="quarter" idx="3"/>
          </p:nvPr>
        </p:nvSpPr>
        <p:spPr>
          <a:xfrm>
            <a:off x="6248400" y="1889787"/>
            <a:ext cx="4474028" cy="692076"/>
          </a:xfrm>
        </p:spPr>
        <p:txBody>
          <a:bodyPr/>
          <a:lstStyle/>
          <a:p>
            <a:pPr algn="ctr"/>
            <a:r>
              <a:rPr lang="en-IN" dirty="0"/>
              <a:t>RMSPROP</a:t>
            </a:r>
          </a:p>
        </p:txBody>
      </p:sp>
      <p:sp>
        <p:nvSpPr>
          <p:cNvPr id="4" name="AutoShape 2">
            <a:extLst>
              <a:ext uri="{FF2B5EF4-FFF2-40B4-BE49-F238E27FC236}">
                <a16:creationId xmlns:a16="http://schemas.microsoft.com/office/drawing/2014/main" id="{A174E3C8-37E8-4FC0-84DB-A3CB287471C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6" name="Table 5">
            <a:extLst>
              <a:ext uri="{FF2B5EF4-FFF2-40B4-BE49-F238E27FC236}">
                <a16:creationId xmlns:a16="http://schemas.microsoft.com/office/drawing/2014/main" id="{758920C9-9BF3-49AA-A0D5-BCB715D2E881}"/>
              </a:ext>
            </a:extLst>
          </p:cNvPr>
          <p:cNvGraphicFramePr>
            <a:graphicFrameLocks noGrp="1"/>
          </p:cNvGraphicFramePr>
          <p:nvPr>
            <p:extLst>
              <p:ext uri="{D42A27DB-BD31-4B8C-83A1-F6EECF244321}">
                <p14:modId xmlns:p14="http://schemas.microsoft.com/office/powerpoint/2010/main" val="2019602939"/>
              </p:ext>
            </p:extLst>
          </p:nvPr>
        </p:nvGraphicFramePr>
        <p:xfrm>
          <a:off x="723394" y="2626095"/>
          <a:ext cx="4656118" cy="4098548"/>
        </p:xfrm>
        <a:graphic>
          <a:graphicData uri="http://schemas.openxmlformats.org/drawingml/2006/table">
            <a:tbl>
              <a:tblPr>
                <a:tableStyleId>{5C22544A-7EE6-4342-B048-85BDC9FD1C3A}</a:tableStyleId>
              </a:tblPr>
              <a:tblGrid>
                <a:gridCol w="663967">
                  <a:extLst>
                    <a:ext uri="{9D8B030D-6E8A-4147-A177-3AD203B41FA5}">
                      <a16:colId xmlns:a16="http://schemas.microsoft.com/office/drawing/2014/main" val="2648534891"/>
                    </a:ext>
                  </a:extLst>
                </a:gridCol>
                <a:gridCol w="663967">
                  <a:extLst>
                    <a:ext uri="{9D8B030D-6E8A-4147-A177-3AD203B41FA5}">
                      <a16:colId xmlns:a16="http://schemas.microsoft.com/office/drawing/2014/main" val="1783122522"/>
                    </a:ext>
                  </a:extLst>
                </a:gridCol>
                <a:gridCol w="663967">
                  <a:extLst>
                    <a:ext uri="{9D8B030D-6E8A-4147-A177-3AD203B41FA5}">
                      <a16:colId xmlns:a16="http://schemas.microsoft.com/office/drawing/2014/main" val="2587795440"/>
                    </a:ext>
                  </a:extLst>
                </a:gridCol>
                <a:gridCol w="1274317">
                  <a:extLst>
                    <a:ext uri="{9D8B030D-6E8A-4147-A177-3AD203B41FA5}">
                      <a16:colId xmlns:a16="http://schemas.microsoft.com/office/drawing/2014/main" val="1294030676"/>
                    </a:ext>
                  </a:extLst>
                </a:gridCol>
                <a:gridCol w="1389900">
                  <a:extLst>
                    <a:ext uri="{9D8B030D-6E8A-4147-A177-3AD203B41FA5}">
                      <a16:colId xmlns:a16="http://schemas.microsoft.com/office/drawing/2014/main" val="2555426108"/>
                    </a:ext>
                  </a:extLst>
                </a:gridCol>
              </a:tblGrid>
              <a:tr h="345686">
                <a:tc>
                  <a:txBody>
                    <a:bodyPr/>
                    <a:lstStyle/>
                    <a:p>
                      <a:pPr algn="l" fontAlgn="b"/>
                      <a:r>
                        <a:rPr lang="en-IN" sz="1000" u="none" strike="noStrike">
                          <a:effectLst/>
                        </a:rPr>
                        <a:t>epochs</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l" fontAlgn="b"/>
                      <a:r>
                        <a:rPr lang="en-IN" sz="1000" u="none" strike="noStrike">
                          <a:effectLst/>
                        </a:rPr>
                        <a:t>accuracy</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l" fontAlgn="b"/>
                      <a:r>
                        <a:rPr lang="en-IN" sz="1000" u="none" strike="noStrike">
                          <a:effectLst/>
                        </a:rPr>
                        <a:t>loss</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l" fontAlgn="b"/>
                      <a:r>
                        <a:rPr lang="en-IN" sz="1000" u="none" strike="noStrike" dirty="0" err="1">
                          <a:effectLst/>
                        </a:rPr>
                        <a:t>validation_accuracy</a:t>
                      </a:r>
                      <a:endParaRPr lang="en-IN" sz="1000" b="0" i="0" u="none" strike="noStrike" dirty="0">
                        <a:solidFill>
                          <a:srgbClr val="000000"/>
                        </a:solidFill>
                        <a:effectLst/>
                        <a:latin typeface="Calibri" panose="020F0502020204030204" pitchFamily="34" charset="0"/>
                      </a:endParaRPr>
                    </a:p>
                  </a:txBody>
                  <a:tcPr marL="8569" marR="8569" marT="8569" marB="0" anchor="b"/>
                </a:tc>
                <a:tc>
                  <a:txBody>
                    <a:bodyPr/>
                    <a:lstStyle/>
                    <a:p>
                      <a:pPr algn="l" fontAlgn="b"/>
                      <a:r>
                        <a:rPr lang="en-IN" sz="1000" u="none" strike="noStrike">
                          <a:effectLst/>
                        </a:rPr>
                        <a:t>validation_loss</a:t>
                      </a:r>
                      <a:endParaRPr lang="en-IN" sz="1000" b="0" i="0" u="none" strike="noStrike">
                        <a:solidFill>
                          <a:srgbClr val="000000"/>
                        </a:solidFill>
                        <a:effectLst/>
                        <a:latin typeface="Calibri" panose="020F0502020204030204" pitchFamily="34" charset="0"/>
                      </a:endParaRPr>
                    </a:p>
                  </a:txBody>
                  <a:tcPr marL="8569" marR="8569" marT="8569" marB="0" anchor="b"/>
                </a:tc>
                <a:extLst>
                  <a:ext uri="{0D108BD9-81ED-4DB2-BD59-A6C34878D82A}">
                    <a16:rowId xmlns:a16="http://schemas.microsoft.com/office/drawing/2014/main" val="3210721131"/>
                  </a:ext>
                </a:extLst>
              </a:tr>
              <a:tr h="189047">
                <a:tc>
                  <a:txBody>
                    <a:bodyPr/>
                    <a:lstStyle/>
                    <a:p>
                      <a:pPr algn="l" fontAlgn="b"/>
                      <a:r>
                        <a:rPr lang="en-IN" sz="1000" u="none" strike="noStrike">
                          <a:effectLst/>
                        </a:rPr>
                        <a:t>1 of 20</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69.98</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53.66</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dirty="0">
                          <a:effectLst/>
                        </a:rPr>
                        <a:t>86.67</a:t>
                      </a:r>
                      <a:endParaRPr lang="en-IN" sz="1000" b="0" i="0" u="none" strike="noStrike" dirty="0">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33.43</a:t>
                      </a:r>
                      <a:endParaRPr lang="en-IN" sz="1000" b="0" i="0" u="none" strike="noStrike">
                        <a:solidFill>
                          <a:srgbClr val="000000"/>
                        </a:solidFill>
                        <a:effectLst/>
                        <a:latin typeface="Calibri" panose="020F0502020204030204" pitchFamily="34" charset="0"/>
                      </a:endParaRPr>
                    </a:p>
                  </a:txBody>
                  <a:tcPr marL="8569" marR="8569" marT="8569" marB="0" anchor="b"/>
                </a:tc>
                <a:extLst>
                  <a:ext uri="{0D108BD9-81ED-4DB2-BD59-A6C34878D82A}">
                    <a16:rowId xmlns:a16="http://schemas.microsoft.com/office/drawing/2014/main" val="2158814006"/>
                  </a:ext>
                </a:extLst>
              </a:tr>
              <a:tr h="189047">
                <a:tc>
                  <a:txBody>
                    <a:bodyPr/>
                    <a:lstStyle/>
                    <a:p>
                      <a:pPr algn="l" fontAlgn="b"/>
                      <a:r>
                        <a:rPr lang="en-IN" sz="1000" u="none" strike="noStrike">
                          <a:effectLst/>
                        </a:rPr>
                        <a:t>2 of 20</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94.02</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16.49</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91.67</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dirty="0">
                          <a:effectLst/>
                        </a:rPr>
                        <a:t>30.7</a:t>
                      </a:r>
                      <a:endParaRPr lang="en-IN" sz="1000" b="0" i="0" u="none" strike="noStrike" dirty="0">
                        <a:solidFill>
                          <a:srgbClr val="000000"/>
                        </a:solidFill>
                        <a:effectLst/>
                        <a:latin typeface="Calibri" panose="020F0502020204030204" pitchFamily="34" charset="0"/>
                      </a:endParaRPr>
                    </a:p>
                  </a:txBody>
                  <a:tcPr marL="8569" marR="8569" marT="8569" marB="0" anchor="b"/>
                </a:tc>
                <a:extLst>
                  <a:ext uri="{0D108BD9-81ED-4DB2-BD59-A6C34878D82A}">
                    <a16:rowId xmlns:a16="http://schemas.microsoft.com/office/drawing/2014/main" val="4112613583"/>
                  </a:ext>
                </a:extLst>
              </a:tr>
              <a:tr h="189047">
                <a:tc>
                  <a:txBody>
                    <a:bodyPr/>
                    <a:lstStyle/>
                    <a:p>
                      <a:pPr algn="l" fontAlgn="b"/>
                      <a:r>
                        <a:rPr lang="en-IN" sz="1000" u="none" strike="noStrike">
                          <a:effectLst/>
                        </a:rPr>
                        <a:t>3 of 20</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95.64</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11.4</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96</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33.7</a:t>
                      </a:r>
                      <a:endParaRPr lang="en-IN" sz="1000" b="0" i="0" u="none" strike="noStrike">
                        <a:solidFill>
                          <a:srgbClr val="000000"/>
                        </a:solidFill>
                        <a:effectLst/>
                        <a:latin typeface="Calibri" panose="020F0502020204030204" pitchFamily="34" charset="0"/>
                      </a:endParaRPr>
                    </a:p>
                  </a:txBody>
                  <a:tcPr marL="8569" marR="8569" marT="8569" marB="0" anchor="b"/>
                </a:tc>
                <a:extLst>
                  <a:ext uri="{0D108BD9-81ED-4DB2-BD59-A6C34878D82A}">
                    <a16:rowId xmlns:a16="http://schemas.microsoft.com/office/drawing/2014/main" val="2270087427"/>
                  </a:ext>
                </a:extLst>
              </a:tr>
              <a:tr h="189047">
                <a:tc>
                  <a:txBody>
                    <a:bodyPr/>
                    <a:lstStyle/>
                    <a:p>
                      <a:pPr algn="l" fontAlgn="b"/>
                      <a:r>
                        <a:rPr lang="en-IN" sz="1000" u="none" strike="noStrike">
                          <a:effectLst/>
                        </a:rPr>
                        <a:t>4 of 20</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97.26</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9.2</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dirty="0">
                          <a:effectLst/>
                        </a:rPr>
                        <a:t>93.3</a:t>
                      </a:r>
                      <a:endParaRPr lang="en-IN" sz="1000" b="0" i="0" u="none" strike="noStrike" dirty="0">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31.9</a:t>
                      </a:r>
                      <a:endParaRPr lang="en-IN" sz="1000" b="0" i="0" u="none" strike="noStrike">
                        <a:solidFill>
                          <a:srgbClr val="000000"/>
                        </a:solidFill>
                        <a:effectLst/>
                        <a:latin typeface="Calibri" panose="020F0502020204030204" pitchFamily="34" charset="0"/>
                      </a:endParaRPr>
                    </a:p>
                  </a:txBody>
                  <a:tcPr marL="8569" marR="8569" marT="8569" marB="0" anchor="b"/>
                </a:tc>
                <a:extLst>
                  <a:ext uri="{0D108BD9-81ED-4DB2-BD59-A6C34878D82A}">
                    <a16:rowId xmlns:a16="http://schemas.microsoft.com/office/drawing/2014/main" val="548302098"/>
                  </a:ext>
                </a:extLst>
              </a:tr>
              <a:tr h="189047">
                <a:tc>
                  <a:txBody>
                    <a:bodyPr/>
                    <a:lstStyle/>
                    <a:p>
                      <a:pPr algn="l" fontAlgn="b"/>
                      <a:r>
                        <a:rPr lang="en-IN" sz="1000" u="none" strike="noStrike">
                          <a:effectLst/>
                        </a:rPr>
                        <a:t>5 of 20</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97.36</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7.4</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dirty="0">
                          <a:effectLst/>
                        </a:rPr>
                        <a:t>93.3</a:t>
                      </a:r>
                      <a:endParaRPr lang="en-IN" sz="1000" b="0" i="0" u="none" strike="noStrike" dirty="0">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33.5</a:t>
                      </a:r>
                      <a:endParaRPr lang="en-IN" sz="1000" b="0" i="0" u="none" strike="noStrike">
                        <a:solidFill>
                          <a:srgbClr val="000000"/>
                        </a:solidFill>
                        <a:effectLst/>
                        <a:latin typeface="Calibri" panose="020F0502020204030204" pitchFamily="34" charset="0"/>
                      </a:endParaRPr>
                    </a:p>
                  </a:txBody>
                  <a:tcPr marL="8569" marR="8569" marT="8569" marB="0" anchor="b"/>
                </a:tc>
                <a:extLst>
                  <a:ext uri="{0D108BD9-81ED-4DB2-BD59-A6C34878D82A}">
                    <a16:rowId xmlns:a16="http://schemas.microsoft.com/office/drawing/2014/main" val="2354806975"/>
                  </a:ext>
                </a:extLst>
              </a:tr>
              <a:tr h="189047">
                <a:tc>
                  <a:txBody>
                    <a:bodyPr/>
                    <a:lstStyle/>
                    <a:p>
                      <a:pPr algn="l" fontAlgn="b"/>
                      <a:r>
                        <a:rPr lang="en-IN" sz="1000" u="none" strike="noStrike">
                          <a:effectLst/>
                        </a:rPr>
                        <a:t>6 of 20</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96.96</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8.3</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93.3</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45.5</a:t>
                      </a:r>
                      <a:endParaRPr lang="en-IN" sz="1000" b="0" i="0" u="none" strike="noStrike">
                        <a:solidFill>
                          <a:srgbClr val="000000"/>
                        </a:solidFill>
                        <a:effectLst/>
                        <a:latin typeface="Calibri" panose="020F0502020204030204" pitchFamily="34" charset="0"/>
                      </a:endParaRPr>
                    </a:p>
                  </a:txBody>
                  <a:tcPr marL="8569" marR="8569" marT="8569" marB="0" anchor="b"/>
                </a:tc>
                <a:extLst>
                  <a:ext uri="{0D108BD9-81ED-4DB2-BD59-A6C34878D82A}">
                    <a16:rowId xmlns:a16="http://schemas.microsoft.com/office/drawing/2014/main" val="3121557105"/>
                  </a:ext>
                </a:extLst>
              </a:tr>
              <a:tr h="189047">
                <a:tc>
                  <a:txBody>
                    <a:bodyPr/>
                    <a:lstStyle/>
                    <a:p>
                      <a:pPr algn="l" fontAlgn="b"/>
                      <a:r>
                        <a:rPr lang="en-IN" sz="1000" u="none" strike="noStrike">
                          <a:effectLst/>
                        </a:rPr>
                        <a:t>7 of 20</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98.2</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6.3</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93.3</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dirty="0">
                          <a:effectLst/>
                        </a:rPr>
                        <a:t>35.8</a:t>
                      </a:r>
                      <a:endParaRPr lang="en-IN" sz="1000" b="0" i="0" u="none" strike="noStrike" dirty="0">
                        <a:solidFill>
                          <a:srgbClr val="000000"/>
                        </a:solidFill>
                        <a:effectLst/>
                        <a:latin typeface="Calibri" panose="020F0502020204030204" pitchFamily="34" charset="0"/>
                      </a:endParaRPr>
                    </a:p>
                  </a:txBody>
                  <a:tcPr marL="8569" marR="8569" marT="8569" marB="0" anchor="b"/>
                </a:tc>
                <a:extLst>
                  <a:ext uri="{0D108BD9-81ED-4DB2-BD59-A6C34878D82A}">
                    <a16:rowId xmlns:a16="http://schemas.microsoft.com/office/drawing/2014/main" val="892783269"/>
                  </a:ext>
                </a:extLst>
              </a:tr>
              <a:tr h="189047">
                <a:tc>
                  <a:txBody>
                    <a:bodyPr/>
                    <a:lstStyle/>
                    <a:p>
                      <a:pPr algn="l" fontAlgn="b"/>
                      <a:r>
                        <a:rPr lang="en-IN" sz="1000" u="none" strike="noStrike">
                          <a:effectLst/>
                        </a:rPr>
                        <a:t>8 of 20</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97.67</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6.1</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91.6</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27.9</a:t>
                      </a:r>
                      <a:endParaRPr lang="en-IN" sz="1000" b="0" i="0" u="none" strike="noStrike">
                        <a:solidFill>
                          <a:srgbClr val="000000"/>
                        </a:solidFill>
                        <a:effectLst/>
                        <a:latin typeface="Calibri" panose="020F0502020204030204" pitchFamily="34" charset="0"/>
                      </a:endParaRPr>
                    </a:p>
                  </a:txBody>
                  <a:tcPr marL="8569" marR="8569" marT="8569" marB="0" anchor="b"/>
                </a:tc>
                <a:extLst>
                  <a:ext uri="{0D108BD9-81ED-4DB2-BD59-A6C34878D82A}">
                    <a16:rowId xmlns:a16="http://schemas.microsoft.com/office/drawing/2014/main" val="3154693699"/>
                  </a:ext>
                </a:extLst>
              </a:tr>
              <a:tr h="189047">
                <a:tc>
                  <a:txBody>
                    <a:bodyPr/>
                    <a:lstStyle/>
                    <a:p>
                      <a:pPr algn="l" fontAlgn="b"/>
                      <a:r>
                        <a:rPr lang="en-IN" sz="1000" u="none" strike="noStrike">
                          <a:effectLst/>
                        </a:rPr>
                        <a:t>9 of 20</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98.28</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5.3</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93.3</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44.8</a:t>
                      </a:r>
                      <a:endParaRPr lang="en-IN" sz="1000" b="0" i="0" u="none" strike="noStrike">
                        <a:solidFill>
                          <a:srgbClr val="000000"/>
                        </a:solidFill>
                        <a:effectLst/>
                        <a:latin typeface="Calibri" panose="020F0502020204030204" pitchFamily="34" charset="0"/>
                      </a:endParaRPr>
                    </a:p>
                  </a:txBody>
                  <a:tcPr marL="8569" marR="8569" marT="8569" marB="0" anchor="b"/>
                </a:tc>
                <a:extLst>
                  <a:ext uri="{0D108BD9-81ED-4DB2-BD59-A6C34878D82A}">
                    <a16:rowId xmlns:a16="http://schemas.microsoft.com/office/drawing/2014/main" val="272856559"/>
                  </a:ext>
                </a:extLst>
              </a:tr>
              <a:tr h="189047">
                <a:tc>
                  <a:txBody>
                    <a:bodyPr/>
                    <a:lstStyle/>
                    <a:p>
                      <a:pPr algn="l" fontAlgn="b"/>
                      <a:r>
                        <a:rPr lang="en-IN" sz="1000" u="none" strike="noStrike">
                          <a:effectLst/>
                        </a:rPr>
                        <a:t>10 of 20</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98.07</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6.6</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95</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dirty="0">
                          <a:effectLst/>
                        </a:rPr>
                        <a:t>40.4</a:t>
                      </a:r>
                      <a:endParaRPr lang="en-IN" sz="1000" b="0" i="0" u="none" strike="noStrike" dirty="0">
                        <a:solidFill>
                          <a:srgbClr val="000000"/>
                        </a:solidFill>
                        <a:effectLst/>
                        <a:latin typeface="Calibri" panose="020F0502020204030204" pitchFamily="34" charset="0"/>
                      </a:endParaRPr>
                    </a:p>
                  </a:txBody>
                  <a:tcPr marL="8569" marR="8569" marT="8569" marB="0" anchor="b"/>
                </a:tc>
                <a:extLst>
                  <a:ext uri="{0D108BD9-81ED-4DB2-BD59-A6C34878D82A}">
                    <a16:rowId xmlns:a16="http://schemas.microsoft.com/office/drawing/2014/main" val="1373281990"/>
                  </a:ext>
                </a:extLst>
              </a:tr>
              <a:tr h="189047">
                <a:tc>
                  <a:txBody>
                    <a:bodyPr/>
                    <a:lstStyle/>
                    <a:p>
                      <a:pPr algn="l" fontAlgn="b"/>
                      <a:r>
                        <a:rPr lang="en-IN" sz="1000" u="none" strike="noStrike">
                          <a:effectLst/>
                        </a:rPr>
                        <a:t>11 of 20</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98.77</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5.9</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91.6</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39</a:t>
                      </a:r>
                      <a:endParaRPr lang="en-IN" sz="1000" b="0" i="0" u="none" strike="noStrike">
                        <a:solidFill>
                          <a:srgbClr val="000000"/>
                        </a:solidFill>
                        <a:effectLst/>
                        <a:latin typeface="Calibri" panose="020F0502020204030204" pitchFamily="34" charset="0"/>
                      </a:endParaRPr>
                    </a:p>
                  </a:txBody>
                  <a:tcPr marL="8569" marR="8569" marT="8569" marB="0" anchor="b"/>
                </a:tc>
                <a:extLst>
                  <a:ext uri="{0D108BD9-81ED-4DB2-BD59-A6C34878D82A}">
                    <a16:rowId xmlns:a16="http://schemas.microsoft.com/office/drawing/2014/main" val="1692019609"/>
                  </a:ext>
                </a:extLst>
              </a:tr>
              <a:tr h="189047">
                <a:tc>
                  <a:txBody>
                    <a:bodyPr/>
                    <a:lstStyle/>
                    <a:p>
                      <a:pPr algn="l" fontAlgn="b"/>
                      <a:r>
                        <a:rPr lang="en-IN" sz="1000" u="none" strike="noStrike">
                          <a:effectLst/>
                        </a:rPr>
                        <a:t>12 of 20</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94.1</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19.9</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dirty="0">
                          <a:effectLst/>
                        </a:rPr>
                        <a:t>91.6</a:t>
                      </a:r>
                      <a:endParaRPr lang="en-IN" sz="1000" b="0" i="0" u="none" strike="noStrike" dirty="0">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42.5</a:t>
                      </a:r>
                      <a:endParaRPr lang="en-IN" sz="1000" b="0" i="0" u="none" strike="noStrike">
                        <a:solidFill>
                          <a:srgbClr val="000000"/>
                        </a:solidFill>
                        <a:effectLst/>
                        <a:latin typeface="Calibri" panose="020F0502020204030204" pitchFamily="34" charset="0"/>
                      </a:endParaRPr>
                    </a:p>
                  </a:txBody>
                  <a:tcPr marL="8569" marR="8569" marT="8569" marB="0" anchor="b"/>
                </a:tc>
                <a:extLst>
                  <a:ext uri="{0D108BD9-81ED-4DB2-BD59-A6C34878D82A}">
                    <a16:rowId xmlns:a16="http://schemas.microsoft.com/office/drawing/2014/main" val="3549103632"/>
                  </a:ext>
                </a:extLst>
              </a:tr>
              <a:tr h="127835">
                <a:tc>
                  <a:txBody>
                    <a:bodyPr/>
                    <a:lstStyle/>
                    <a:p>
                      <a:pPr algn="l" fontAlgn="b"/>
                      <a:r>
                        <a:rPr lang="en-IN" sz="1000" u="none" strike="noStrike">
                          <a:effectLst/>
                        </a:rPr>
                        <a:t>13 of 20</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99.39</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2.8</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dirty="0">
                          <a:effectLst/>
                        </a:rPr>
                        <a:t>90</a:t>
                      </a:r>
                      <a:endParaRPr lang="en-IN" sz="1000" b="0" i="0" u="none" strike="noStrike" dirty="0">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dirty="0">
                          <a:effectLst/>
                        </a:rPr>
                        <a:t>47.6</a:t>
                      </a:r>
                      <a:endParaRPr lang="en-IN" sz="1000" b="0" i="0" u="none" strike="noStrike" dirty="0">
                        <a:solidFill>
                          <a:srgbClr val="000000"/>
                        </a:solidFill>
                        <a:effectLst/>
                        <a:latin typeface="Calibri" panose="020F0502020204030204" pitchFamily="34" charset="0"/>
                      </a:endParaRPr>
                    </a:p>
                  </a:txBody>
                  <a:tcPr marL="8569" marR="8569" marT="8569" marB="0" anchor="b"/>
                </a:tc>
                <a:extLst>
                  <a:ext uri="{0D108BD9-81ED-4DB2-BD59-A6C34878D82A}">
                    <a16:rowId xmlns:a16="http://schemas.microsoft.com/office/drawing/2014/main" val="3340501130"/>
                  </a:ext>
                </a:extLst>
              </a:tr>
              <a:tr h="189047">
                <a:tc>
                  <a:txBody>
                    <a:bodyPr/>
                    <a:lstStyle/>
                    <a:p>
                      <a:pPr algn="l" fontAlgn="b"/>
                      <a:r>
                        <a:rPr lang="en-IN" sz="1000" u="none" strike="noStrike">
                          <a:effectLst/>
                        </a:rPr>
                        <a:t>14 of 20</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98.78</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5.3</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93.3</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49.02</a:t>
                      </a:r>
                      <a:endParaRPr lang="en-IN" sz="1000" b="0" i="0" u="none" strike="noStrike">
                        <a:solidFill>
                          <a:srgbClr val="000000"/>
                        </a:solidFill>
                        <a:effectLst/>
                        <a:latin typeface="Calibri" panose="020F0502020204030204" pitchFamily="34" charset="0"/>
                      </a:endParaRPr>
                    </a:p>
                  </a:txBody>
                  <a:tcPr marL="8569" marR="8569" marT="8569" marB="0" anchor="b"/>
                </a:tc>
                <a:extLst>
                  <a:ext uri="{0D108BD9-81ED-4DB2-BD59-A6C34878D82A}">
                    <a16:rowId xmlns:a16="http://schemas.microsoft.com/office/drawing/2014/main" val="177125935"/>
                  </a:ext>
                </a:extLst>
              </a:tr>
              <a:tr h="189047">
                <a:tc>
                  <a:txBody>
                    <a:bodyPr/>
                    <a:lstStyle/>
                    <a:p>
                      <a:pPr algn="l" fontAlgn="b"/>
                      <a:r>
                        <a:rPr lang="en-IN" sz="1000" u="none" strike="noStrike">
                          <a:effectLst/>
                        </a:rPr>
                        <a:t>15 of 20</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97.67</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6.25</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93.3</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35.31</a:t>
                      </a:r>
                      <a:endParaRPr lang="en-IN" sz="1000" b="0" i="0" u="none" strike="noStrike">
                        <a:solidFill>
                          <a:srgbClr val="000000"/>
                        </a:solidFill>
                        <a:effectLst/>
                        <a:latin typeface="Calibri" panose="020F0502020204030204" pitchFamily="34" charset="0"/>
                      </a:endParaRPr>
                    </a:p>
                  </a:txBody>
                  <a:tcPr marL="8569" marR="8569" marT="8569" marB="0" anchor="b"/>
                </a:tc>
                <a:extLst>
                  <a:ext uri="{0D108BD9-81ED-4DB2-BD59-A6C34878D82A}">
                    <a16:rowId xmlns:a16="http://schemas.microsoft.com/office/drawing/2014/main" val="199712769"/>
                  </a:ext>
                </a:extLst>
              </a:tr>
              <a:tr h="189047">
                <a:tc>
                  <a:txBody>
                    <a:bodyPr/>
                    <a:lstStyle/>
                    <a:p>
                      <a:pPr algn="l" fontAlgn="b"/>
                      <a:r>
                        <a:rPr lang="en-IN" sz="1000" u="none" strike="noStrike">
                          <a:effectLst/>
                        </a:rPr>
                        <a:t>16 of 20</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99.79</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2.7</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95</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34.9</a:t>
                      </a:r>
                      <a:endParaRPr lang="en-IN" sz="1000" b="0" i="0" u="none" strike="noStrike">
                        <a:solidFill>
                          <a:srgbClr val="000000"/>
                        </a:solidFill>
                        <a:effectLst/>
                        <a:latin typeface="Calibri" panose="020F0502020204030204" pitchFamily="34" charset="0"/>
                      </a:endParaRPr>
                    </a:p>
                  </a:txBody>
                  <a:tcPr marL="8569" marR="8569" marT="8569" marB="0" anchor="b"/>
                </a:tc>
                <a:extLst>
                  <a:ext uri="{0D108BD9-81ED-4DB2-BD59-A6C34878D82A}">
                    <a16:rowId xmlns:a16="http://schemas.microsoft.com/office/drawing/2014/main" val="1369791824"/>
                  </a:ext>
                </a:extLst>
              </a:tr>
              <a:tr h="189047">
                <a:tc>
                  <a:txBody>
                    <a:bodyPr/>
                    <a:lstStyle/>
                    <a:p>
                      <a:pPr algn="l" fontAlgn="b"/>
                      <a:r>
                        <a:rPr lang="en-IN" sz="1000" u="none" strike="noStrike">
                          <a:effectLst/>
                        </a:rPr>
                        <a:t>17 of 20</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98.35</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4.7</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93.3</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45.86</a:t>
                      </a:r>
                      <a:endParaRPr lang="en-IN" sz="1000" b="0" i="0" u="none" strike="noStrike">
                        <a:solidFill>
                          <a:srgbClr val="000000"/>
                        </a:solidFill>
                        <a:effectLst/>
                        <a:latin typeface="Calibri" panose="020F0502020204030204" pitchFamily="34" charset="0"/>
                      </a:endParaRPr>
                    </a:p>
                  </a:txBody>
                  <a:tcPr marL="8569" marR="8569" marT="8569" marB="0" anchor="b"/>
                </a:tc>
                <a:extLst>
                  <a:ext uri="{0D108BD9-81ED-4DB2-BD59-A6C34878D82A}">
                    <a16:rowId xmlns:a16="http://schemas.microsoft.com/office/drawing/2014/main" val="3591558638"/>
                  </a:ext>
                </a:extLst>
              </a:tr>
              <a:tr h="189047">
                <a:tc>
                  <a:txBody>
                    <a:bodyPr/>
                    <a:lstStyle/>
                    <a:p>
                      <a:pPr algn="l" fontAlgn="b"/>
                      <a:r>
                        <a:rPr lang="en-IN" sz="1000" u="none" strike="noStrike">
                          <a:effectLst/>
                        </a:rPr>
                        <a:t>18 of 20</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99.6</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1.7</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93.3</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67.63</a:t>
                      </a:r>
                      <a:endParaRPr lang="en-IN" sz="1000" b="0" i="0" u="none" strike="noStrike">
                        <a:solidFill>
                          <a:srgbClr val="000000"/>
                        </a:solidFill>
                        <a:effectLst/>
                        <a:latin typeface="Calibri" panose="020F0502020204030204" pitchFamily="34" charset="0"/>
                      </a:endParaRPr>
                    </a:p>
                  </a:txBody>
                  <a:tcPr marL="8569" marR="8569" marT="8569" marB="0" anchor="b"/>
                </a:tc>
                <a:extLst>
                  <a:ext uri="{0D108BD9-81ED-4DB2-BD59-A6C34878D82A}">
                    <a16:rowId xmlns:a16="http://schemas.microsoft.com/office/drawing/2014/main" val="3062582201"/>
                  </a:ext>
                </a:extLst>
              </a:tr>
              <a:tr h="189047">
                <a:tc>
                  <a:txBody>
                    <a:bodyPr/>
                    <a:lstStyle/>
                    <a:p>
                      <a:pPr algn="l" fontAlgn="b"/>
                      <a:r>
                        <a:rPr lang="en-IN" sz="1000" u="none" strike="noStrike">
                          <a:effectLst/>
                        </a:rPr>
                        <a:t>19 of 20</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99.7</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93.3</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56.79</a:t>
                      </a:r>
                      <a:endParaRPr lang="en-IN" sz="1000" b="0" i="0" u="none" strike="noStrike">
                        <a:solidFill>
                          <a:srgbClr val="000000"/>
                        </a:solidFill>
                        <a:effectLst/>
                        <a:latin typeface="Calibri" panose="020F0502020204030204" pitchFamily="34" charset="0"/>
                      </a:endParaRPr>
                    </a:p>
                  </a:txBody>
                  <a:tcPr marL="8569" marR="8569" marT="8569" marB="0" anchor="b"/>
                </a:tc>
                <a:extLst>
                  <a:ext uri="{0D108BD9-81ED-4DB2-BD59-A6C34878D82A}">
                    <a16:rowId xmlns:a16="http://schemas.microsoft.com/office/drawing/2014/main" val="611477469"/>
                  </a:ext>
                </a:extLst>
              </a:tr>
              <a:tr h="189047">
                <a:tc>
                  <a:txBody>
                    <a:bodyPr/>
                    <a:lstStyle/>
                    <a:p>
                      <a:pPr algn="l" fontAlgn="b"/>
                      <a:r>
                        <a:rPr lang="en-IN" sz="1000" u="none" strike="noStrike">
                          <a:effectLst/>
                        </a:rPr>
                        <a:t>20 of 20</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99.39</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1.4</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a:effectLst/>
                        </a:rPr>
                        <a:t>81.6</a:t>
                      </a:r>
                      <a:endParaRPr lang="en-IN" sz="1000" b="0" i="0" u="none" strike="noStrike">
                        <a:solidFill>
                          <a:srgbClr val="000000"/>
                        </a:solidFill>
                        <a:effectLst/>
                        <a:latin typeface="Calibri" panose="020F0502020204030204" pitchFamily="34" charset="0"/>
                      </a:endParaRPr>
                    </a:p>
                  </a:txBody>
                  <a:tcPr marL="8569" marR="8569" marT="8569" marB="0" anchor="b"/>
                </a:tc>
                <a:tc>
                  <a:txBody>
                    <a:bodyPr/>
                    <a:lstStyle/>
                    <a:p>
                      <a:pPr algn="r" fontAlgn="b"/>
                      <a:r>
                        <a:rPr lang="en-IN" sz="1000" u="none" strike="noStrike" dirty="0">
                          <a:effectLst/>
                        </a:rPr>
                        <a:t>32.1</a:t>
                      </a:r>
                      <a:endParaRPr lang="en-IN" sz="1000" b="0" i="0" u="none" strike="noStrike" dirty="0">
                        <a:solidFill>
                          <a:srgbClr val="000000"/>
                        </a:solidFill>
                        <a:effectLst/>
                        <a:latin typeface="Calibri" panose="020F0502020204030204" pitchFamily="34" charset="0"/>
                      </a:endParaRPr>
                    </a:p>
                  </a:txBody>
                  <a:tcPr marL="8569" marR="8569" marT="8569" marB="0" anchor="b"/>
                </a:tc>
                <a:extLst>
                  <a:ext uri="{0D108BD9-81ED-4DB2-BD59-A6C34878D82A}">
                    <a16:rowId xmlns:a16="http://schemas.microsoft.com/office/drawing/2014/main" val="1148640780"/>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D7A2909B-216F-4CFA-A810-620A4AB4057A}"/>
                  </a:ext>
                </a:extLst>
              </p14:cNvPr>
              <p14:cNvContentPartPr/>
              <p14:nvPr/>
            </p14:nvContentPartPr>
            <p14:xfrm>
              <a:off x="5061955" y="3392306"/>
              <a:ext cx="360" cy="360"/>
            </p14:xfrm>
          </p:contentPart>
        </mc:Choice>
        <mc:Fallback xmlns="">
          <p:pic>
            <p:nvPicPr>
              <p:cNvPr id="3" name="Ink 2">
                <a:extLst>
                  <a:ext uri="{FF2B5EF4-FFF2-40B4-BE49-F238E27FC236}">
                    <a16:creationId xmlns:a16="http://schemas.microsoft.com/office/drawing/2014/main" id="{D7A2909B-216F-4CFA-A810-620A4AB4057A}"/>
                  </a:ext>
                </a:extLst>
              </p:cNvPr>
              <p:cNvPicPr/>
              <p:nvPr/>
            </p:nvPicPr>
            <p:blipFill>
              <a:blip r:embed="rId3"/>
              <a:stretch>
                <a:fillRect/>
              </a:stretch>
            </p:blipFill>
            <p:spPr>
              <a:xfrm>
                <a:off x="4971955" y="321230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C6C26A8-9D84-48F0-B4E3-40C399997ADE}"/>
                  </a:ext>
                </a:extLst>
              </p14:cNvPr>
              <p14:cNvContentPartPr/>
              <p14:nvPr/>
            </p14:nvContentPartPr>
            <p14:xfrm>
              <a:off x="5061955" y="3392306"/>
              <a:ext cx="360" cy="360"/>
            </p14:xfrm>
          </p:contentPart>
        </mc:Choice>
        <mc:Fallback xmlns="">
          <p:pic>
            <p:nvPicPr>
              <p:cNvPr id="5" name="Ink 4">
                <a:extLst>
                  <a:ext uri="{FF2B5EF4-FFF2-40B4-BE49-F238E27FC236}">
                    <a16:creationId xmlns:a16="http://schemas.microsoft.com/office/drawing/2014/main" id="{BC6C26A8-9D84-48F0-B4E3-40C399997ADE}"/>
                  </a:ext>
                </a:extLst>
              </p:cNvPr>
              <p:cNvPicPr/>
              <p:nvPr/>
            </p:nvPicPr>
            <p:blipFill>
              <a:blip r:embed="rId3"/>
              <a:stretch>
                <a:fillRect/>
              </a:stretch>
            </p:blipFill>
            <p:spPr>
              <a:xfrm>
                <a:off x="4971955" y="3212306"/>
                <a:ext cx="180000" cy="360000"/>
              </a:xfrm>
              <a:prstGeom prst="rect">
                <a:avLst/>
              </a:prstGeom>
            </p:spPr>
          </p:pic>
        </mc:Fallback>
      </mc:AlternateContent>
      <p:pic>
        <p:nvPicPr>
          <p:cNvPr id="10" name="Picture 9" descr="Table&#10;&#10;Description automatically generated">
            <a:extLst>
              <a:ext uri="{FF2B5EF4-FFF2-40B4-BE49-F238E27FC236}">
                <a16:creationId xmlns:a16="http://schemas.microsoft.com/office/drawing/2014/main" id="{856C3E2D-FED4-4D48-992F-07ED0D227C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8400" y="2653770"/>
            <a:ext cx="4623001" cy="4070873"/>
          </a:xfrm>
          <a:prstGeom prst="rect">
            <a:avLst/>
          </a:prstGeom>
          <a:solidFill>
            <a:schemeClr val="accent6">
              <a:lumMod val="40000"/>
              <a:lumOff val="60000"/>
            </a:schemeClr>
          </a:solidFill>
        </p:spPr>
      </p:pic>
    </p:spTree>
    <p:extLst>
      <p:ext uri="{BB962C8B-B14F-4D97-AF65-F5344CB8AC3E}">
        <p14:creationId xmlns:p14="http://schemas.microsoft.com/office/powerpoint/2010/main" val="2031646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E7581E-D283-4D4A-99B5-111E2EB3F32F}"/>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ADAM optimizer Graphs</a:t>
            </a:r>
          </a:p>
        </p:txBody>
      </p:sp>
      <p:sp>
        <p:nvSpPr>
          <p:cNvPr id="4" name="Content Placeholder 3">
            <a:extLst>
              <a:ext uri="{FF2B5EF4-FFF2-40B4-BE49-F238E27FC236}">
                <a16:creationId xmlns:a16="http://schemas.microsoft.com/office/drawing/2014/main" id="{45F44ADA-E94B-4547-8591-48FFEBDD2316}"/>
              </a:ext>
            </a:extLst>
          </p:cNvPr>
          <p:cNvSpPr>
            <a:spLocks noGrp="1"/>
          </p:cNvSpPr>
          <p:nvPr>
            <p:ph idx="1"/>
          </p:nvPr>
        </p:nvSpPr>
        <p:spPr>
          <a:xfrm>
            <a:off x="0" y="1948070"/>
            <a:ext cx="12192000" cy="4909930"/>
          </a:xfrm>
        </p:spPr>
        <p:txBody>
          <a:bodyPr/>
          <a:lstStyle/>
          <a:p>
            <a:pPr marL="0" indent="0">
              <a:buNone/>
            </a:pPr>
            <a:r>
              <a:rPr lang="en-IN" dirty="0"/>
              <a:t> </a:t>
            </a:r>
          </a:p>
        </p:txBody>
      </p:sp>
      <p:pic>
        <p:nvPicPr>
          <p:cNvPr id="5" name="Picture 4" descr="Chart, line chart&#10;&#10;Description automatically generated">
            <a:extLst>
              <a:ext uri="{FF2B5EF4-FFF2-40B4-BE49-F238E27FC236}">
                <a16:creationId xmlns:a16="http://schemas.microsoft.com/office/drawing/2014/main" id="{EC100901-C42A-4A72-B259-7AC7E30B9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2146852"/>
            <a:ext cx="5830956" cy="4572000"/>
          </a:xfrm>
          <a:prstGeom prst="rect">
            <a:avLst/>
          </a:prstGeom>
        </p:spPr>
      </p:pic>
      <p:pic>
        <p:nvPicPr>
          <p:cNvPr id="7" name="Picture 6" descr="Chart, line chart&#10;&#10;Description automatically generated">
            <a:extLst>
              <a:ext uri="{FF2B5EF4-FFF2-40B4-BE49-F238E27FC236}">
                <a16:creationId xmlns:a16="http://schemas.microsoft.com/office/drawing/2014/main" id="{64738211-618B-41CB-B43C-EEF605EB88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43" y="2146850"/>
            <a:ext cx="5473146" cy="4571999"/>
          </a:xfrm>
          <a:prstGeom prst="rect">
            <a:avLst/>
          </a:prstGeom>
        </p:spPr>
      </p:pic>
    </p:spTree>
    <p:extLst>
      <p:ext uri="{BB962C8B-B14F-4D97-AF65-F5344CB8AC3E}">
        <p14:creationId xmlns:p14="http://schemas.microsoft.com/office/powerpoint/2010/main" val="4099949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BA51-434A-4600-B960-2D5149DF479C}"/>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OUTPUTS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63CE732C-1EE0-41D9-9E98-5ADD17A6D41E}"/>
                  </a:ext>
                </a:extLst>
              </p14:cNvPr>
              <p14:cNvContentPartPr/>
              <p14:nvPr/>
            </p14:nvContentPartPr>
            <p14:xfrm>
              <a:off x="2875315" y="3975146"/>
              <a:ext cx="360" cy="360"/>
            </p14:xfrm>
          </p:contentPart>
        </mc:Choice>
        <mc:Fallback xmlns="">
          <p:pic>
            <p:nvPicPr>
              <p:cNvPr id="3" name="Ink 2">
                <a:extLst>
                  <a:ext uri="{FF2B5EF4-FFF2-40B4-BE49-F238E27FC236}">
                    <a16:creationId xmlns:a16="http://schemas.microsoft.com/office/drawing/2014/main" id="{63CE732C-1EE0-41D9-9E98-5ADD17A6D41E}"/>
                  </a:ext>
                </a:extLst>
              </p:cNvPr>
              <p:cNvPicPr/>
              <p:nvPr/>
            </p:nvPicPr>
            <p:blipFill>
              <a:blip r:embed="rId3"/>
              <a:stretch>
                <a:fillRect/>
              </a:stretch>
            </p:blipFill>
            <p:spPr>
              <a:xfrm>
                <a:off x="2785675" y="379550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2B08F84-93D2-43A9-8236-B6150966B215}"/>
                  </a:ext>
                </a:extLst>
              </p14:cNvPr>
              <p14:cNvContentPartPr/>
              <p14:nvPr/>
            </p14:nvContentPartPr>
            <p14:xfrm>
              <a:off x="2875315" y="3975146"/>
              <a:ext cx="360" cy="360"/>
            </p14:xfrm>
          </p:contentPart>
        </mc:Choice>
        <mc:Fallback xmlns="">
          <p:pic>
            <p:nvPicPr>
              <p:cNvPr id="5" name="Ink 4">
                <a:extLst>
                  <a:ext uri="{FF2B5EF4-FFF2-40B4-BE49-F238E27FC236}">
                    <a16:creationId xmlns:a16="http://schemas.microsoft.com/office/drawing/2014/main" id="{02B08F84-93D2-43A9-8236-B6150966B215}"/>
                  </a:ext>
                </a:extLst>
              </p:cNvPr>
              <p:cNvPicPr/>
              <p:nvPr/>
            </p:nvPicPr>
            <p:blipFill>
              <a:blip r:embed="rId3"/>
              <a:stretch>
                <a:fillRect/>
              </a:stretch>
            </p:blipFill>
            <p:spPr>
              <a:xfrm>
                <a:off x="2785675" y="379550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82036D3-432C-4957-9221-7C8D8FB065AA}"/>
                  </a:ext>
                </a:extLst>
              </p14:cNvPr>
              <p14:cNvContentPartPr/>
              <p14:nvPr/>
            </p14:nvContentPartPr>
            <p14:xfrm>
              <a:off x="2875315" y="3975146"/>
              <a:ext cx="360" cy="360"/>
            </p14:xfrm>
          </p:contentPart>
        </mc:Choice>
        <mc:Fallback xmlns="">
          <p:pic>
            <p:nvPicPr>
              <p:cNvPr id="7" name="Ink 6">
                <a:extLst>
                  <a:ext uri="{FF2B5EF4-FFF2-40B4-BE49-F238E27FC236}">
                    <a16:creationId xmlns:a16="http://schemas.microsoft.com/office/drawing/2014/main" id="{182036D3-432C-4957-9221-7C8D8FB065AA}"/>
                  </a:ext>
                </a:extLst>
              </p:cNvPr>
              <p:cNvPicPr/>
              <p:nvPr/>
            </p:nvPicPr>
            <p:blipFill>
              <a:blip r:embed="rId3"/>
              <a:stretch>
                <a:fillRect/>
              </a:stretch>
            </p:blipFill>
            <p:spPr>
              <a:xfrm>
                <a:off x="2785675" y="379550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13A72D73-9FB4-43FF-8326-C7C93920EFD5}"/>
                  </a:ext>
                </a:extLst>
              </p14:cNvPr>
              <p14:cNvContentPartPr/>
              <p14:nvPr/>
            </p14:nvContentPartPr>
            <p14:xfrm>
              <a:off x="2782435" y="4081346"/>
              <a:ext cx="360" cy="360"/>
            </p14:xfrm>
          </p:contentPart>
        </mc:Choice>
        <mc:Fallback xmlns="">
          <p:pic>
            <p:nvPicPr>
              <p:cNvPr id="8" name="Ink 7">
                <a:extLst>
                  <a:ext uri="{FF2B5EF4-FFF2-40B4-BE49-F238E27FC236}">
                    <a16:creationId xmlns:a16="http://schemas.microsoft.com/office/drawing/2014/main" id="{13A72D73-9FB4-43FF-8326-C7C93920EFD5}"/>
                  </a:ext>
                </a:extLst>
              </p:cNvPr>
              <p:cNvPicPr/>
              <p:nvPr/>
            </p:nvPicPr>
            <p:blipFill>
              <a:blip r:embed="rId3"/>
              <a:stretch>
                <a:fillRect/>
              </a:stretch>
            </p:blipFill>
            <p:spPr>
              <a:xfrm>
                <a:off x="2692435" y="390170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6084507C-107C-43C2-A81B-9B586B2776F0}"/>
                  </a:ext>
                </a:extLst>
              </p14:cNvPr>
              <p14:cNvContentPartPr/>
              <p14:nvPr/>
            </p14:nvContentPartPr>
            <p14:xfrm>
              <a:off x="2782435" y="4081346"/>
              <a:ext cx="360" cy="360"/>
            </p14:xfrm>
          </p:contentPart>
        </mc:Choice>
        <mc:Fallback xmlns="">
          <p:pic>
            <p:nvPicPr>
              <p:cNvPr id="9" name="Ink 8">
                <a:extLst>
                  <a:ext uri="{FF2B5EF4-FFF2-40B4-BE49-F238E27FC236}">
                    <a16:creationId xmlns:a16="http://schemas.microsoft.com/office/drawing/2014/main" id="{6084507C-107C-43C2-A81B-9B586B2776F0}"/>
                  </a:ext>
                </a:extLst>
              </p:cNvPr>
              <p:cNvPicPr/>
              <p:nvPr/>
            </p:nvPicPr>
            <p:blipFill>
              <a:blip r:embed="rId3"/>
              <a:stretch>
                <a:fillRect/>
              </a:stretch>
            </p:blipFill>
            <p:spPr>
              <a:xfrm>
                <a:off x="2692435" y="390170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C515AE7E-79AC-46A4-A928-1713D652145D}"/>
                  </a:ext>
                </a:extLst>
              </p14:cNvPr>
              <p14:cNvContentPartPr/>
              <p14:nvPr/>
            </p14:nvContentPartPr>
            <p14:xfrm>
              <a:off x="2782435" y="4081346"/>
              <a:ext cx="360" cy="360"/>
            </p14:xfrm>
          </p:contentPart>
        </mc:Choice>
        <mc:Fallback xmlns="">
          <p:pic>
            <p:nvPicPr>
              <p:cNvPr id="10" name="Ink 9">
                <a:extLst>
                  <a:ext uri="{FF2B5EF4-FFF2-40B4-BE49-F238E27FC236}">
                    <a16:creationId xmlns:a16="http://schemas.microsoft.com/office/drawing/2014/main" id="{C515AE7E-79AC-46A4-A928-1713D652145D}"/>
                  </a:ext>
                </a:extLst>
              </p:cNvPr>
              <p:cNvPicPr/>
              <p:nvPr/>
            </p:nvPicPr>
            <p:blipFill>
              <a:blip r:embed="rId3"/>
              <a:stretch>
                <a:fillRect/>
              </a:stretch>
            </p:blipFill>
            <p:spPr>
              <a:xfrm>
                <a:off x="2692435" y="390170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13F606BE-EB74-44F7-8885-E79F33858424}"/>
                  </a:ext>
                </a:extLst>
              </p14:cNvPr>
              <p14:cNvContentPartPr/>
              <p14:nvPr/>
            </p14:nvContentPartPr>
            <p14:xfrm>
              <a:off x="7845115" y="3405266"/>
              <a:ext cx="360" cy="360"/>
            </p14:xfrm>
          </p:contentPart>
        </mc:Choice>
        <mc:Fallback xmlns="">
          <p:pic>
            <p:nvPicPr>
              <p:cNvPr id="11" name="Ink 10">
                <a:extLst>
                  <a:ext uri="{FF2B5EF4-FFF2-40B4-BE49-F238E27FC236}">
                    <a16:creationId xmlns:a16="http://schemas.microsoft.com/office/drawing/2014/main" id="{13F606BE-EB74-44F7-8885-E79F33858424}"/>
                  </a:ext>
                </a:extLst>
              </p:cNvPr>
              <p:cNvPicPr/>
              <p:nvPr/>
            </p:nvPicPr>
            <p:blipFill>
              <a:blip r:embed="rId3"/>
              <a:stretch>
                <a:fillRect/>
              </a:stretch>
            </p:blipFill>
            <p:spPr>
              <a:xfrm>
                <a:off x="7755115" y="322562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8275C838-6197-447F-9A74-44B8521EF30B}"/>
                  </a:ext>
                </a:extLst>
              </p14:cNvPr>
              <p14:cNvContentPartPr/>
              <p14:nvPr/>
            </p14:nvContentPartPr>
            <p14:xfrm>
              <a:off x="7845115" y="3405266"/>
              <a:ext cx="360" cy="360"/>
            </p14:xfrm>
          </p:contentPart>
        </mc:Choice>
        <mc:Fallback xmlns="">
          <p:pic>
            <p:nvPicPr>
              <p:cNvPr id="12" name="Ink 11">
                <a:extLst>
                  <a:ext uri="{FF2B5EF4-FFF2-40B4-BE49-F238E27FC236}">
                    <a16:creationId xmlns:a16="http://schemas.microsoft.com/office/drawing/2014/main" id="{8275C838-6197-447F-9A74-44B8521EF30B}"/>
                  </a:ext>
                </a:extLst>
              </p:cNvPr>
              <p:cNvPicPr/>
              <p:nvPr/>
            </p:nvPicPr>
            <p:blipFill>
              <a:blip r:embed="rId3"/>
              <a:stretch>
                <a:fillRect/>
              </a:stretch>
            </p:blipFill>
            <p:spPr>
              <a:xfrm>
                <a:off x="7755115" y="3225626"/>
                <a:ext cx="180000" cy="360000"/>
              </a:xfrm>
              <a:prstGeom prst="rect">
                <a:avLst/>
              </a:prstGeom>
            </p:spPr>
          </p:pic>
        </mc:Fallback>
      </mc:AlternateContent>
      <p:pic>
        <p:nvPicPr>
          <p:cNvPr id="14" name="Picture 13" descr="Graphical user interface, text, application&#10;&#10;Description automatically generated">
            <a:extLst>
              <a:ext uri="{FF2B5EF4-FFF2-40B4-BE49-F238E27FC236}">
                <a16:creationId xmlns:a16="http://schemas.microsoft.com/office/drawing/2014/main" id="{17192721-F68E-46A4-AD8D-DC26117C733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8684" y="1834166"/>
            <a:ext cx="11383618" cy="4870174"/>
          </a:xfrm>
          <a:prstGeom prst="rect">
            <a:avLst/>
          </a:prstGeom>
        </p:spPr>
      </p:pic>
    </p:spTree>
    <p:extLst>
      <p:ext uri="{BB962C8B-B14F-4D97-AF65-F5344CB8AC3E}">
        <p14:creationId xmlns:p14="http://schemas.microsoft.com/office/powerpoint/2010/main" val="2317123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4CC5-63E0-4171-AF72-61C639BBD7FB}"/>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5E88E11-309A-41D9-A943-48586127294E}"/>
              </a:ext>
            </a:extLst>
          </p:cNvPr>
          <p:cNvSpPr>
            <a:spLocks noGrp="1"/>
          </p:cNvSpPr>
          <p:nvPr>
            <p:ph idx="1"/>
          </p:nvPr>
        </p:nvSpPr>
        <p:spPr/>
        <p:txBody>
          <a:bodyPr>
            <a:normAutofit/>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India is a cultured country and about 70% of the residents depend on agriculture. Farmers have large range of variety for select various suitable crops and finding the weeds of a plant. It can be improved by the aid of technological support.</a:t>
            </a:r>
          </a:p>
          <a:p>
            <a:r>
              <a:rPr lang="en-IN" dirty="0">
                <a:latin typeface="Times New Roman" panose="02020603050405020304" pitchFamily="18" charset="0"/>
                <a:cs typeface="Times New Roman" panose="02020603050405020304" pitchFamily="18" charset="0"/>
              </a:rPr>
              <a:t>By using this Identification tool, lots of money and time can be saved.</a:t>
            </a:r>
          </a:p>
          <a:p>
            <a:r>
              <a:rPr lang="en-IN" dirty="0">
                <a:latin typeface="Times New Roman" panose="02020603050405020304" pitchFamily="18" charset="0"/>
                <a:cs typeface="Times New Roman" panose="02020603050405020304" pitchFamily="18" charset="0"/>
              </a:rPr>
              <a:t>This identification technique reduces the amount of computation when compared to others.</a:t>
            </a:r>
          </a:p>
          <a:p>
            <a:r>
              <a:rPr lang="en-IN" dirty="0">
                <a:latin typeface="Times New Roman" panose="02020603050405020304" pitchFamily="18" charset="0"/>
                <a:cs typeface="Times New Roman" panose="02020603050405020304" pitchFamily="18" charset="0"/>
              </a:rPr>
              <a:t>Adaptation to such tools will help in the revolutionization of the farming industry.</a:t>
            </a:r>
          </a:p>
          <a:p>
            <a:endParaRPr lang="en-IN" dirty="0"/>
          </a:p>
        </p:txBody>
      </p:sp>
    </p:spTree>
    <p:extLst>
      <p:ext uri="{BB962C8B-B14F-4D97-AF65-F5344CB8AC3E}">
        <p14:creationId xmlns:p14="http://schemas.microsoft.com/office/powerpoint/2010/main" val="3036069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3C6DB-0B3F-4B74-8546-F3014D8403D3}"/>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9218214-8EE9-47EF-9243-4ECC6193C082}"/>
              </a:ext>
            </a:extLst>
          </p:cNvPr>
          <p:cNvSpPr>
            <a:spLocks noGrp="1"/>
          </p:cNvSpPr>
          <p:nvPr>
            <p:ph idx="1"/>
          </p:nvPr>
        </p:nvSpPr>
        <p:spPr>
          <a:xfrm>
            <a:off x="680321" y="2336873"/>
            <a:ext cx="10389194" cy="4266150"/>
          </a:xfrm>
        </p:spPr>
        <p:txBody>
          <a:bodyPr>
            <a:normAutofit/>
          </a:bodyPr>
          <a:lstStyle/>
          <a:p>
            <a:pPr algn="just"/>
            <a:r>
              <a:rPr lang="en-IN" sz="1800" dirty="0">
                <a:latin typeface="Times New Roman" panose="02020603050405020304" pitchFamily="18" charset="0"/>
                <a:cs typeface="Times New Roman" panose="02020603050405020304" pitchFamily="18" charset="0"/>
              </a:rPr>
              <a:t>[1] Al </a:t>
            </a:r>
            <a:r>
              <a:rPr lang="en-IN" sz="1800" dirty="0" err="1">
                <a:latin typeface="Times New Roman" panose="02020603050405020304" pitchFamily="18" charset="0"/>
                <a:cs typeface="Times New Roman" panose="02020603050405020304" pitchFamily="18" charset="0"/>
              </a:rPr>
              <a:t>Bashish</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D,Braik</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M,Bani</a:t>
            </a:r>
            <a:r>
              <a:rPr lang="en-IN" sz="1800" dirty="0">
                <a:latin typeface="Times New Roman" panose="02020603050405020304" pitchFamily="18" charset="0"/>
                <a:cs typeface="Times New Roman" panose="02020603050405020304" pitchFamily="18" charset="0"/>
              </a:rPr>
              <a:t>-Ahmad S (2010) ―A Framework for Detection and Classification of Plant Leaf and Stem Diseases.‖In:2010 international conference on signal and image processing, IEEE, Chennai, pp 113–119</a:t>
            </a:r>
          </a:p>
          <a:p>
            <a:pPr algn="just"/>
            <a:r>
              <a:rPr lang="en-IN" sz="1800" dirty="0">
                <a:latin typeface="Times New Roman" panose="02020603050405020304" pitchFamily="18" charset="0"/>
                <a:cs typeface="Times New Roman" panose="02020603050405020304" pitchFamily="18" charset="0"/>
              </a:rPr>
              <a:t> [2] </a:t>
            </a:r>
            <a:r>
              <a:rPr lang="en-IN" sz="1800" dirty="0" err="1">
                <a:latin typeface="Times New Roman" panose="02020603050405020304" pitchFamily="18" charset="0"/>
                <a:cs typeface="Times New Roman" panose="02020603050405020304" pitchFamily="18" charset="0"/>
              </a:rPr>
              <a:t>DongPixia,WangXiangdong</a:t>
            </a:r>
            <a:r>
              <a:rPr lang="en-IN" sz="1800" dirty="0">
                <a:latin typeface="Times New Roman" panose="02020603050405020304" pitchFamily="18" charset="0"/>
                <a:cs typeface="Times New Roman" panose="02020603050405020304" pitchFamily="18" charset="0"/>
              </a:rPr>
              <a:t>(2012)―</a:t>
            </a:r>
            <a:r>
              <a:rPr lang="en-IN" sz="1800" dirty="0" err="1">
                <a:latin typeface="Times New Roman" panose="02020603050405020304" pitchFamily="18" charset="0"/>
                <a:cs typeface="Times New Roman" panose="02020603050405020304" pitchFamily="18" charset="0"/>
              </a:rPr>
              <a:t>Recognitio</a:t>
            </a:r>
            <a:r>
              <a:rPr lang="en-IN" sz="1800" dirty="0">
                <a:latin typeface="Times New Roman" panose="02020603050405020304" pitchFamily="18" charset="0"/>
                <a:cs typeface="Times New Roman" panose="02020603050405020304" pitchFamily="18" charset="0"/>
              </a:rPr>
              <a:t> n of Greenhouse Cucumber Disease Based on Image Processing Technology‖ Open Journal of Applied Sciences, 2013, 3, 27-31</a:t>
            </a:r>
          </a:p>
          <a:p>
            <a:pPr algn="just"/>
            <a:r>
              <a:rPr lang="en-IN" sz="1800" dirty="0">
                <a:latin typeface="Times New Roman" panose="02020603050405020304" pitchFamily="18" charset="0"/>
                <a:cs typeface="Times New Roman" panose="02020603050405020304" pitchFamily="18" charset="0"/>
              </a:rPr>
              <a:t> [3] Huang KY (2007) ―Application of Artificial Neural Network for Detecting Phalaenopsis Seedling Diseases using </a:t>
            </a:r>
            <a:r>
              <a:rPr lang="en-IN" sz="1800" dirty="0" err="1">
                <a:latin typeface="Times New Roman" panose="02020603050405020304" pitchFamily="18" charset="0"/>
                <a:cs typeface="Times New Roman" panose="02020603050405020304" pitchFamily="18" charset="0"/>
              </a:rPr>
              <a:t>Color</a:t>
            </a:r>
            <a:r>
              <a:rPr lang="en-IN" sz="1800" dirty="0">
                <a:latin typeface="Times New Roman" panose="02020603050405020304" pitchFamily="18" charset="0"/>
                <a:cs typeface="Times New Roman" panose="02020603050405020304" pitchFamily="18" charset="0"/>
              </a:rPr>
              <a:t> and Texture Features.‖ </a:t>
            </a:r>
            <a:r>
              <a:rPr lang="en-IN" sz="1800" dirty="0" err="1">
                <a:latin typeface="Times New Roman" panose="02020603050405020304" pitchFamily="18" charset="0"/>
                <a:cs typeface="Times New Roman" panose="02020603050405020304" pitchFamily="18" charset="0"/>
              </a:rPr>
              <a:t>Comput</a:t>
            </a:r>
            <a:r>
              <a:rPr lang="en-IN" sz="1800" dirty="0">
                <a:latin typeface="Times New Roman" panose="02020603050405020304" pitchFamily="18" charset="0"/>
                <a:cs typeface="Times New Roman" panose="02020603050405020304" pitchFamily="18" charset="0"/>
              </a:rPr>
              <a:t> Electron Agric 57:3–11</a:t>
            </a:r>
          </a:p>
          <a:p>
            <a:pPr algn="just"/>
            <a:r>
              <a:rPr lang="en-IN" sz="1800" dirty="0">
                <a:latin typeface="Times New Roman" panose="02020603050405020304" pitchFamily="18" charset="0"/>
                <a:cs typeface="Times New Roman" panose="02020603050405020304" pitchFamily="18" charset="0"/>
              </a:rPr>
              <a:t> [4] Wang H, Li G, Ma Z, Li X (2012) ―Application of Neural Networks to Image Recognition of Plant </a:t>
            </a:r>
            <a:r>
              <a:rPr lang="en-IN" sz="1800" dirty="0" err="1">
                <a:latin typeface="Times New Roman" panose="02020603050405020304" pitchFamily="18" charset="0"/>
                <a:cs typeface="Times New Roman" panose="02020603050405020304" pitchFamily="18" charset="0"/>
              </a:rPr>
              <a:t>Diseases.‖In</a:t>
            </a:r>
            <a:r>
              <a:rPr lang="en-IN" sz="1800" dirty="0">
                <a:latin typeface="Times New Roman" panose="02020603050405020304" pitchFamily="18" charset="0"/>
                <a:cs typeface="Times New Roman" panose="02020603050405020304" pitchFamily="18" charset="0"/>
              </a:rPr>
              <a:t>: Proceedings of the 2012 International Conference on Systems and Informatics (ICSAI). IEEE, Yantai, pp 2159–2164</a:t>
            </a:r>
          </a:p>
          <a:p>
            <a:pPr algn="just"/>
            <a:r>
              <a:rPr lang="en-IN" sz="1800" dirty="0">
                <a:latin typeface="Times New Roman" panose="02020603050405020304" pitchFamily="18" charset="0"/>
                <a:cs typeface="Times New Roman" panose="02020603050405020304" pitchFamily="18" charset="0"/>
              </a:rPr>
              <a:t>[5] H.A1-Hiary, </a:t>
            </a:r>
            <a:r>
              <a:rPr lang="en-IN" sz="1800" dirty="0" err="1">
                <a:latin typeface="Times New Roman" panose="02020603050405020304" pitchFamily="18" charset="0"/>
                <a:cs typeface="Times New Roman" panose="02020603050405020304" pitchFamily="18" charset="0"/>
              </a:rPr>
              <a:t>S.Bani</a:t>
            </a:r>
            <a:r>
              <a:rPr lang="en-IN" sz="1800" dirty="0">
                <a:latin typeface="Times New Roman" panose="02020603050405020304" pitchFamily="18" charset="0"/>
                <a:cs typeface="Times New Roman" panose="02020603050405020304" pitchFamily="18" charset="0"/>
              </a:rPr>
              <a:t>-Ahmad, </a:t>
            </a:r>
            <a:r>
              <a:rPr lang="en-IN" sz="1800" dirty="0" err="1">
                <a:latin typeface="Times New Roman" panose="02020603050405020304" pitchFamily="18" charset="0"/>
                <a:cs typeface="Times New Roman" panose="02020603050405020304" pitchFamily="18" charset="0"/>
              </a:rPr>
              <a:t>M.Reyalat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M,Braik</a:t>
            </a:r>
            <a:r>
              <a:rPr lang="en-IN" sz="1800" dirty="0">
                <a:latin typeface="Times New Roman" panose="02020603050405020304" pitchFamily="18" charset="0"/>
                <a:cs typeface="Times New Roman" panose="02020603050405020304" pitchFamily="18" charset="0"/>
              </a:rPr>
              <a:t> and Z. </a:t>
            </a:r>
            <a:r>
              <a:rPr lang="en-IN" sz="1800" dirty="0" err="1">
                <a:latin typeface="Times New Roman" panose="02020603050405020304" pitchFamily="18" charset="0"/>
                <a:cs typeface="Times New Roman" panose="02020603050405020304" pitchFamily="18" charset="0"/>
              </a:rPr>
              <a:t>ALRahamnesh</a:t>
            </a:r>
            <a:r>
              <a:rPr lang="en-IN" sz="1800" dirty="0">
                <a:latin typeface="Times New Roman" panose="02020603050405020304" pitchFamily="18" charset="0"/>
                <a:cs typeface="Times New Roman" panose="02020603050405020304" pitchFamily="18" charset="0"/>
              </a:rPr>
              <a:t> ,"Fast and Accurate Detection and Classification of Plant Diseases‖ ,IJCA, Vol: 17-No.1 ,March 2011.Pg: No: 31-37 </a:t>
            </a:r>
          </a:p>
          <a:p>
            <a:pPr algn="just"/>
            <a:r>
              <a:rPr lang="en-IN" sz="1800" dirty="0">
                <a:latin typeface="Times New Roman" panose="02020603050405020304" pitchFamily="18" charset="0"/>
                <a:cs typeface="Times New Roman" panose="02020603050405020304" pitchFamily="18" charset="0"/>
              </a:rPr>
              <a:t>[6] https://www.kaggle.com/ravirajsinh45/crop-and-weed-detection-data-with-bounding-boxes</a:t>
            </a:r>
          </a:p>
        </p:txBody>
      </p:sp>
    </p:spTree>
    <p:extLst>
      <p:ext uri="{BB962C8B-B14F-4D97-AF65-F5344CB8AC3E}">
        <p14:creationId xmlns:p14="http://schemas.microsoft.com/office/powerpoint/2010/main" val="114255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96DC56E-73DE-4E93-8252-D1FA0B93AB12}"/>
              </a:ext>
            </a:extLst>
          </p:cNvPr>
          <p:cNvGraphicFramePr>
            <a:graphicFrameLocks noGrp="1"/>
          </p:cNvGraphicFramePr>
          <p:nvPr>
            <p:extLst>
              <p:ext uri="{D42A27DB-BD31-4B8C-83A1-F6EECF244321}">
                <p14:modId xmlns:p14="http://schemas.microsoft.com/office/powerpoint/2010/main" val="2719524241"/>
              </p:ext>
            </p:extLst>
          </p:nvPr>
        </p:nvGraphicFramePr>
        <p:xfrm>
          <a:off x="2032000" y="270588"/>
          <a:ext cx="8128000" cy="6382512"/>
        </p:xfrm>
        <a:graphic>
          <a:graphicData uri="http://schemas.openxmlformats.org/drawingml/2006/table">
            <a:tbl>
              <a:tblPr firstRow="1" bandRow="1">
                <a:tableStyleId>{6E25E649-3F16-4E02-A733-19D2CDBF48F0}</a:tableStyleId>
              </a:tblPr>
              <a:tblGrid>
                <a:gridCol w="8128000">
                  <a:extLst>
                    <a:ext uri="{9D8B030D-6E8A-4147-A177-3AD203B41FA5}">
                      <a16:colId xmlns:a16="http://schemas.microsoft.com/office/drawing/2014/main" val="1739470624"/>
                    </a:ext>
                  </a:extLst>
                </a:gridCol>
              </a:tblGrid>
              <a:tr h="398907">
                <a:tc>
                  <a:txBody>
                    <a:bodyPr/>
                    <a:lstStyle/>
                    <a:p>
                      <a:pPr algn="ctr"/>
                      <a:r>
                        <a:rPr lang="en-IN" dirty="0">
                          <a:latin typeface="Times New Roman" panose="02020603050405020304" pitchFamily="18" charset="0"/>
                          <a:cs typeface="Times New Roman" panose="02020603050405020304" pitchFamily="18" charset="0"/>
                        </a:rPr>
                        <a:t>TABLE OF CONTENTS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547467758"/>
                  </a:ext>
                </a:extLst>
              </a:tr>
              <a:tr h="398907">
                <a:tc>
                  <a:txBody>
                    <a:bodyPr/>
                    <a:lstStyle/>
                    <a:p>
                      <a:pPr marL="0" indent="0" algn="ctr">
                        <a:buFont typeface="Arial" panose="020B0604020202020204" pitchFamily="34" charset="0"/>
                        <a:buNone/>
                      </a:pPr>
                      <a:r>
                        <a:rPr lang="en-IN" dirty="0">
                          <a:latin typeface="Times New Roman" panose="02020603050405020304" pitchFamily="18" charset="0"/>
                          <a:cs typeface="Times New Roman" panose="02020603050405020304" pitchFamily="18" charset="0"/>
                        </a:rPr>
                        <a:t>ABSTRACT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1155179"/>
                  </a:ext>
                </a:extLst>
              </a:tr>
              <a:tr h="398907">
                <a:tc>
                  <a:txBody>
                    <a:bodyPr/>
                    <a:lstStyle/>
                    <a:p>
                      <a:pPr algn="ctr"/>
                      <a:r>
                        <a:rPr lang="en-IN" dirty="0">
                          <a:latin typeface="Times New Roman" panose="02020603050405020304" pitchFamily="18" charset="0"/>
                          <a:cs typeface="Times New Roman" panose="02020603050405020304" pitchFamily="18" charset="0"/>
                        </a:rPr>
                        <a:t>LITERATURE SURVEY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0550460"/>
                  </a:ext>
                </a:extLst>
              </a:tr>
              <a:tr h="398907">
                <a:tc>
                  <a:txBody>
                    <a:bodyPr/>
                    <a:lstStyle/>
                    <a:p>
                      <a:pPr algn="ctr"/>
                      <a:r>
                        <a:rPr lang="en-IN" dirty="0">
                          <a:latin typeface="Times New Roman" panose="02020603050405020304" pitchFamily="18" charset="0"/>
                          <a:cs typeface="Times New Roman" panose="02020603050405020304" pitchFamily="18" charset="0"/>
                        </a:rPr>
                        <a:t>MOTIVATION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dk1">
                        <a:tint val="20000"/>
                      </a:schemeClr>
                    </a:solidFill>
                  </a:tcPr>
                </a:tc>
                <a:extLst>
                  <a:ext uri="{0D108BD9-81ED-4DB2-BD59-A6C34878D82A}">
                    <a16:rowId xmlns:a16="http://schemas.microsoft.com/office/drawing/2014/main" val="851985114"/>
                  </a:ext>
                </a:extLst>
              </a:tr>
              <a:tr h="398907">
                <a:tc>
                  <a:txBody>
                    <a:bodyPr/>
                    <a:lstStyle/>
                    <a:p>
                      <a:pPr algn="ctr"/>
                      <a:r>
                        <a:rPr lang="en-IN" dirty="0">
                          <a:latin typeface="Times New Roman" panose="02020603050405020304" pitchFamily="18" charset="0"/>
                          <a:cs typeface="Times New Roman" panose="02020603050405020304" pitchFamily="18" charset="0"/>
                        </a:rPr>
                        <a:t>BLOCK DIAGRAM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7367907"/>
                  </a:ext>
                </a:extLst>
              </a:tr>
              <a:tr h="398907">
                <a:tc>
                  <a:txBody>
                    <a:bodyPr/>
                    <a:lstStyle/>
                    <a:p>
                      <a:pPr algn="ctr"/>
                      <a:r>
                        <a:rPr lang="en-IN" dirty="0">
                          <a:latin typeface="Times New Roman" panose="02020603050405020304" pitchFamily="18" charset="0"/>
                          <a:cs typeface="Times New Roman" panose="02020603050405020304" pitchFamily="18" charset="0"/>
                        </a:rPr>
                        <a:t>ALGORITHIM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0031588"/>
                  </a:ext>
                </a:extLst>
              </a:tr>
              <a:tr h="398907">
                <a:tc>
                  <a:txBody>
                    <a:bodyPr/>
                    <a:lstStyle/>
                    <a:p>
                      <a:pPr algn="ctr"/>
                      <a:r>
                        <a:rPr lang="en-IN" dirty="0">
                          <a:latin typeface="Times New Roman" panose="02020603050405020304" pitchFamily="18" charset="0"/>
                          <a:cs typeface="Times New Roman" panose="02020603050405020304" pitchFamily="18" charset="0"/>
                        </a:rPr>
                        <a:t>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5438363"/>
                  </a:ext>
                </a:extLst>
              </a:tr>
              <a:tr h="398907">
                <a:tc>
                  <a:txBody>
                    <a:bodyPr/>
                    <a:lstStyle/>
                    <a:p>
                      <a:pPr algn="ctr"/>
                      <a:r>
                        <a:rPr lang="en-IN" dirty="0">
                          <a:latin typeface="Times New Roman" panose="02020603050405020304" pitchFamily="18" charset="0"/>
                          <a:cs typeface="Times New Roman" panose="02020603050405020304" pitchFamily="18" charset="0"/>
                        </a:rPr>
                        <a:t>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3484306"/>
                  </a:ext>
                </a:extLst>
              </a:tr>
              <a:tr h="398907">
                <a:tc>
                  <a:txBody>
                    <a:bodyPr/>
                    <a:lstStyle/>
                    <a:p>
                      <a:pPr algn="ctr"/>
                      <a:r>
                        <a:rPr lang="en-IN" dirty="0">
                          <a:latin typeface="Times New Roman" panose="02020603050405020304" pitchFamily="18" charset="0"/>
                          <a:cs typeface="Times New Roman" panose="02020603050405020304" pitchFamily="18" charset="0"/>
                        </a:rPr>
                        <a:t>SOFTWARE AND HARDWARE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1725004"/>
                  </a:ext>
                </a:extLst>
              </a:tr>
              <a:tr h="398907">
                <a:tc>
                  <a:txBody>
                    <a:bodyPr/>
                    <a:lstStyle/>
                    <a:p>
                      <a:pPr algn="ctr"/>
                      <a:r>
                        <a:rPr lang="en-IN" dirty="0">
                          <a:latin typeface="Times New Roman" panose="02020603050405020304" pitchFamily="18" charset="0"/>
                          <a:cs typeface="Times New Roman" panose="02020603050405020304" pitchFamily="18" charset="0"/>
                        </a:rPr>
                        <a:t>SEQUENCE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4591623"/>
                  </a:ext>
                </a:extLst>
              </a:tr>
              <a:tr h="398907">
                <a:tc>
                  <a:txBody>
                    <a:bodyPr/>
                    <a:lstStyle/>
                    <a:p>
                      <a:pPr algn="ctr"/>
                      <a:r>
                        <a:rPr lang="en-IN" dirty="0">
                          <a:latin typeface="Times New Roman" panose="02020603050405020304" pitchFamily="18" charset="0"/>
                          <a:cs typeface="Times New Roman" panose="02020603050405020304" pitchFamily="18" charset="0"/>
                        </a:rPr>
                        <a: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4658494"/>
                  </a:ext>
                </a:extLst>
              </a:tr>
              <a:tr h="398907">
                <a:tc>
                  <a:txBody>
                    <a:bodyPr/>
                    <a:lstStyle/>
                    <a:p>
                      <a:pPr algn="ctr"/>
                      <a:r>
                        <a:rPr lang="en-IN" dirty="0">
                          <a:latin typeface="Times New Roman" panose="02020603050405020304" pitchFamily="18" charset="0"/>
                          <a:cs typeface="Times New Roman" panose="02020603050405020304" pitchFamily="18" charset="0"/>
                        </a:rPr>
                        <a:t>TRAINING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4981370"/>
                  </a:ext>
                </a:extLst>
              </a:tr>
              <a:tr h="398907">
                <a:tc>
                  <a:txBody>
                    <a:bodyPr/>
                    <a:lstStyle/>
                    <a:p>
                      <a:pPr algn="ctr"/>
                      <a:r>
                        <a:rPr lang="en-IN" dirty="0">
                          <a:latin typeface="Times New Roman" panose="02020603050405020304" pitchFamily="18" charset="0"/>
                          <a:cs typeface="Times New Roman" panose="02020603050405020304" pitchFamily="18" charset="0"/>
                        </a:rPr>
                        <a:t>RESULT &amp;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7903094"/>
                  </a:ext>
                </a:extLst>
              </a:tr>
              <a:tr h="398907">
                <a:tc>
                  <a:txBody>
                    <a:bodyPr/>
                    <a:lstStyle/>
                    <a:p>
                      <a:pPr algn="ctr"/>
                      <a:r>
                        <a:rPr lang="en-IN" dirty="0">
                          <a:latin typeface="Times New Roman" panose="02020603050405020304" pitchFamily="18" charset="0"/>
                          <a:cs typeface="Times New Roman" panose="02020603050405020304" pitchFamily="18" charset="0"/>
                        </a:rPr>
                        <a:t>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2207692"/>
                  </a:ext>
                </a:extLst>
              </a:tr>
              <a:tr h="398907">
                <a:tc>
                  <a:txBody>
                    <a:bodyPr/>
                    <a:lstStyle/>
                    <a:p>
                      <a:pPr algn="ctr"/>
                      <a:r>
                        <a:rPr lang="en-IN" dirty="0">
                          <a:latin typeface="Times New Roman" panose="02020603050405020304" pitchFamily="18" charset="0"/>
                          <a:cs typeface="Times New Roman" panose="02020603050405020304" pitchFamily="18" charset="0"/>
                        </a:rPr>
                        <a:t>CONCLUSION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322339"/>
                  </a:ext>
                </a:extLst>
              </a:tr>
              <a:tr h="398907">
                <a:tc>
                  <a:txBody>
                    <a:bodyPr/>
                    <a:lstStyle/>
                    <a:p>
                      <a:pPr algn="ctr"/>
                      <a:r>
                        <a:rPr lang="en-IN" dirty="0">
                          <a:latin typeface="Times New Roman" panose="02020603050405020304" pitchFamily="18" charset="0"/>
                          <a:cs typeface="Times New Roman" panose="02020603050405020304" pitchFamily="18" charset="0"/>
                        </a:rPr>
                        <a:t>REFERENCES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9886728"/>
                  </a:ext>
                </a:extLst>
              </a:tr>
            </a:tbl>
          </a:graphicData>
        </a:graphic>
      </p:graphicFrame>
    </p:spTree>
    <p:extLst>
      <p:ext uri="{BB962C8B-B14F-4D97-AF65-F5344CB8AC3E}">
        <p14:creationId xmlns:p14="http://schemas.microsoft.com/office/powerpoint/2010/main" val="1140059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B5C18694-F55B-41C0-ABF3-C1D971F99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E3E46CA8-7278-4BA3-AACE-235B5B3B53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C5B27B51-8C47-4BFD-BE5C-4A5FC0033532}"/>
              </a:ext>
            </a:extLst>
          </p:cNvPr>
          <p:cNvSpPr>
            <a:spLocks noGrp="1"/>
          </p:cNvSpPr>
          <p:nvPr>
            <p:ph type="title"/>
          </p:nvPr>
        </p:nvSpPr>
        <p:spPr>
          <a:xfrm>
            <a:off x="643467" y="643467"/>
            <a:ext cx="10905066" cy="3251878"/>
          </a:xfrm>
          <a:effectLst>
            <a:outerShdw blurRad="88900" dist="38100" dir="2700000" algn="tl" rotWithShape="0">
              <a:prstClr val="black">
                <a:alpha val="30000"/>
              </a:prstClr>
            </a:outerShdw>
          </a:effectLst>
        </p:spPr>
        <p:txBody>
          <a:bodyPr vert="horz" lIns="91440" tIns="45720" rIns="91440" bIns="45720" rtlCol="0" anchor="b">
            <a:normAutofit/>
          </a:bodyPr>
          <a:lstStyle/>
          <a:p>
            <a:pPr algn="ctr"/>
            <a:r>
              <a:rPr lang="en-US"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3561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9400-0571-4CC0-AE06-87C7F56F373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62B1816-9C9D-4448-9F0A-06E34189DE75}"/>
              </a:ext>
            </a:extLst>
          </p:cNvPr>
          <p:cNvSpPr>
            <a:spLocks noGrp="1"/>
          </p:cNvSpPr>
          <p:nvPr>
            <p:ph idx="1"/>
          </p:nvPr>
        </p:nvSpPr>
        <p:spPr/>
        <p:txBody>
          <a:bodyPr>
            <a:normAutofit fontScale="62500" lnSpcReduction="20000"/>
          </a:bodyPr>
          <a:lstStyle/>
          <a:p>
            <a:pPr algn="just">
              <a:lnSpc>
                <a:spcPct val="150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Smart agriculture is an area that can benefit from the latest advances in expert systems. One of the objective is to remove the weeds by reducing the use of herbicides used, the risk of pollution of crop and water.</a:t>
            </a:r>
          </a:p>
          <a:p>
            <a:pPr algn="just">
              <a:lnSpc>
                <a:spcPct val="150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The image of crop field is given as input training examples. By using the extracted feature, the images with weeds are detected and classified. </a:t>
            </a:r>
          </a:p>
          <a:p>
            <a:pPr algn="just">
              <a:lnSpc>
                <a:spcPct val="150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 deep learning model is developed using convolution neural network to detect weeds with a good accuracy so that the model could be used to detect the weeds  crop field in a shorter time.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221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A446-F3B6-436B-BBDA-9D192E1E0D7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51EEF932-B8D8-4578-9630-F16FDADFDFEE}"/>
              </a:ext>
            </a:extLst>
          </p:cNvPr>
          <p:cNvGraphicFramePr>
            <a:graphicFrameLocks noGrp="1"/>
          </p:cNvGraphicFramePr>
          <p:nvPr>
            <p:extLst>
              <p:ext uri="{D42A27DB-BD31-4B8C-83A1-F6EECF244321}">
                <p14:modId xmlns:p14="http://schemas.microsoft.com/office/powerpoint/2010/main" val="1399591864"/>
              </p:ext>
            </p:extLst>
          </p:nvPr>
        </p:nvGraphicFramePr>
        <p:xfrm>
          <a:off x="401516" y="2025220"/>
          <a:ext cx="11110163" cy="4621794"/>
        </p:xfrm>
        <a:graphic>
          <a:graphicData uri="http://schemas.openxmlformats.org/drawingml/2006/table">
            <a:tbl>
              <a:tblPr firstRow="1" bandRow="1">
                <a:tableStyleId>{69CF1AB2-1976-4502-BF36-3FF5EA218861}</a:tableStyleId>
              </a:tblPr>
              <a:tblGrid>
                <a:gridCol w="11110163">
                  <a:extLst>
                    <a:ext uri="{9D8B030D-6E8A-4147-A177-3AD203B41FA5}">
                      <a16:colId xmlns:a16="http://schemas.microsoft.com/office/drawing/2014/main" val="213956056"/>
                    </a:ext>
                  </a:extLst>
                </a:gridCol>
              </a:tblGrid>
              <a:tr h="132995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latin typeface="Times New Roman" panose="02020603050405020304" pitchFamily="18" charset="0"/>
                          <a:cs typeface="Times New Roman" panose="02020603050405020304" pitchFamily="18" charset="0"/>
                        </a:rPr>
                        <a:t>Al </a:t>
                      </a:r>
                      <a:r>
                        <a:rPr lang="en-US" sz="1800" b="0" dirty="0" err="1">
                          <a:latin typeface="Times New Roman" panose="02020603050405020304" pitchFamily="18" charset="0"/>
                          <a:cs typeface="Times New Roman" panose="02020603050405020304" pitchFamily="18" charset="0"/>
                        </a:rPr>
                        <a:t>Bashish</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Braik</a:t>
                      </a:r>
                      <a:r>
                        <a:rPr lang="en-US" sz="1800" b="0" dirty="0">
                          <a:latin typeface="Times New Roman" panose="02020603050405020304" pitchFamily="18" charset="0"/>
                          <a:cs typeface="Times New Roman" panose="02020603050405020304" pitchFamily="18" charset="0"/>
                        </a:rPr>
                        <a:t> M and Bani-Ahmad S [2010] together proposed framework is image-processing-based and is composed of the following main steps; in the first step the images at hand are segmented using the K-Means technique, in the second step the segmented images are passed through a pre-trained neural network.</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78792432"/>
                  </a:ext>
                </a:extLst>
              </a:tr>
              <a:tr h="108058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Times New Roman" panose="02020603050405020304" pitchFamily="18" charset="0"/>
                          <a:cs typeface="Times New Roman" panose="02020603050405020304" pitchFamily="18" charset="0"/>
                        </a:rPr>
                        <a:t>Huang KY [2007] presents an application of neural network and image processing techniques for detecting and classifying Phalaenopsis seedling diseases, including bacterial soft rot (BSR), bacterial brown spot (BBS), and Phytophthora black rot (PBR).</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8251431"/>
                  </a:ext>
                </a:extLst>
              </a:tr>
              <a:tr h="115140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Times New Roman" panose="02020603050405020304" pitchFamily="18" charset="0"/>
                          <a:cs typeface="Times New Roman" panose="02020603050405020304" pitchFamily="18" charset="0"/>
                        </a:rPr>
                        <a:t>Wang H[2012] illustrates that the Digital image recognition of plant diseases could reduce the dependence of agricultural production on the professional and technical personnel in plant protection field and is conducive to the development of plant protection informatization</a:t>
                      </a: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8828203"/>
                  </a:ext>
                </a:extLst>
              </a:tr>
              <a:tr h="831221">
                <a:tc>
                  <a: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Dr. Ghazali </a:t>
                      </a:r>
                      <a:r>
                        <a:rPr lang="en-US" dirty="0" err="1">
                          <a:latin typeface="Times New Roman" panose="02020603050405020304" pitchFamily="18" charset="0"/>
                          <a:cs typeface="Times New Roman" panose="02020603050405020304" pitchFamily="18" charset="0"/>
                        </a:rPr>
                        <a:t>Talbi</a:t>
                      </a:r>
                      <a:r>
                        <a:rPr lang="en-US" dirty="0">
                          <a:latin typeface="Times New Roman" panose="02020603050405020304" pitchFamily="18" charset="0"/>
                          <a:cs typeface="Times New Roman" panose="02020603050405020304" pitchFamily="18" charset="0"/>
                        </a:rPr>
                        <a:t> [2020] propose a unified way to describe the various optimization algorithms which focus on common and important search components of optimization algorithms: representation, objective function, constraints, initial solution and variation operators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2681682"/>
                  </a:ext>
                </a:extLst>
              </a:tr>
            </a:tbl>
          </a:graphicData>
        </a:graphic>
      </p:graphicFrame>
    </p:spTree>
    <p:extLst>
      <p:ext uri="{BB962C8B-B14F-4D97-AF65-F5344CB8AC3E}">
        <p14:creationId xmlns:p14="http://schemas.microsoft.com/office/powerpoint/2010/main" val="421503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303B-7544-4911-8070-28B73F602636}"/>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FB38A731-74D2-4AEC-8DC4-43AAB003348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One of the objective is to remove the weeds by reducing the use of herbicides used, the risk of pollution of crop and water. The image of crop field is given as input training examples. In order to predict weeds and plants data set is collected and trained using Fully connected layers. </a:t>
            </a:r>
          </a:p>
          <a:p>
            <a:r>
              <a:rPr lang="en-US" dirty="0">
                <a:latin typeface="Times New Roman" panose="02020603050405020304" pitchFamily="18" charset="0"/>
                <a:cs typeface="Times New Roman" panose="02020603050405020304" pitchFamily="18" charset="0"/>
              </a:rPr>
              <a:t>In proposed system we are collecting dataset of weeds and plants for training purpose. </a:t>
            </a:r>
          </a:p>
          <a:p>
            <a:r>
              <a:rPr lang="en-US" dirty="0">
                <a:latin typeface="Times New Roman" panose="02020603050405020304" pitchFamily="18" charset="0"/>
                <a:cs typeface="Times New Roman" panose="02020603050405020304" pitchFamily="18" charset="0"/>
              </a:rPr>
              <a:t>Data set is pre-processed, tested, trained and spitted  and CNN  model is used to train dataset and model is saved to system. </a:t>
            </a:r>
          </a:p>
        </p:txBody>
      </p:sp>
    </p:spTree>
    <p:extLst>
      <p:ext uri="{BB962C8B-B14F-4D97-AF65-F5344CB8AC3E}">
        <p14:creationId xmlns:p14="http://schemas.microsoft.com/office/powerpoint/2010/main" val="271384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AE64-7A59-47AC-AE86-4C44F76A3DEE}"/>
              </a:ext>
            </a:extLst>
          </p:cNvPr>
          <p:cNvSpPr>
            <a:spLocks noGrp="1"/>
          </p:cNvSpPr>
          <p:nvPr>
            <p:ph type="title"/>
          </p:nvPr>
        </p:nvSpPr>
        <p:spPr>
          <a:xfrm>
            <a:off x="696056" y="902490"/>
            <a:ext cx="9694986" cy="832154"/>
          </a:xfrm>
        </p:spPr>
        <p:txBody>
          <a:bodyPr/>
          <a:lstStyle/>
          <a:p>
            <a:pPr algn="ctr"/>
            <a:r>
              <a:rPr lang="en-IN" dirty="0">
                <a:latin typeface="Times New Roman" panose="02020603050405020304" pitchFamily="18" charset="0"/>
                <a:cs typeface="Times New Roman" panose="02020603050405020304" pitchFamily="18" charset="0"/>
              </a:rPr>
              <a:t>Block Diagram</a:t>
            </a:r>
          </a:p>
        </p:txBody>
      </p:sp>
      <p:sp>
        <p:nvSpPr>
          <p:cNvPr id="10" name="Rectangle 9">
            <a:extLst>
              <a:ext uri="{FF2B5EF4-FFF2-40B4-BE49-F238E27FC236}">
                <a16:creationId xmlns:a16="http://schemas.microsoft.com/office/drawing/2014/main" id="{30D74525-02D7-4536-9EEC-D2EE346D8959}"/>
              </a:ext>
            </a:extLst>
          </p:cNvPr>
          <p:cNvSpPr/>
          <p:nvPr/>
        </p:nvSpPr>
        <p:spPr>
          <a:xfrm>
            <a:off x="6444762" y="4910782"/>
            <a:ext cx="3163766" cy="13333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Identification</a:t>
            </a:r>
          </a:p>
        </p:txBody>
      </p:sp>
      <p:sp>
        <p:nvSpPr>
          <p:cNvPr id="12" name="Rectangle 11">
            <a:extLst>
              <a:ext uri="{FF2B5EF4-FFF2-40B4-BE49-F238E27FC236}">
                <a16:creationId xmlns:a16="http://schemas.microsoft.com/office/drawing/2014/main" id="{3895A49C-D9A1-4BC5-9681-E3CE47B67520}"/>
              </a:ext>
            </a:extLst>
          </p:cNvPr>
          <p:cNvSpPr/>
          <p:nvPr/>
        </p:nvSpPr>
        <p:spPr>
          <a:xfrm>
            <a:off x="696056" y="2646485"/>
            <a:ext cx="2108691" cy="15474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Image Acquisition</a:t>
            </a:r>
          </a:p>
        </p:txBody>
      </p:sp>
      <p:sp>
        <p:nvSpPr>
          <p:cNvPr id="14" name="Rectangle 13">
            <a:extLst>
              <a:ext uri="{FF2B5EF4-FFF2-40B4-BE49-F238E27FC236}">
                <a16:creationId xmlns:a16="http://schemas.microsoft.com/office/drawing/2014/main" id="{372241D5-4E8C-420B-98B4-B3B9116B4D84}"/>
              </a:ext>
            </a:extLst>
          </p:cNvPr>
          <p:cNvSpPr/>
          <p:nvPr/>
        </p:nvSpPr>
        <p:spPr>
          <a:xfrm>
            <a:off x="4869472" y="2646485"/>
            <a:ext cx="1575290" cy="15650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Pre Processing</a:t>
            </a:r>
          </a:p>
        </p:txBody>
      </p:sp>
      <p:sp>
        <p:nvSpPr>
          <p:cNvPr id="16" name="Rectangle 15">
            <a:extLst>
              <a:ext uri="{FF2B5EF4-FFF2-40B4-BE49-F238E27FC236}">
                <a16:creationId xmlns:a16="http://schemas.microsoft.com/office/drawing/2014/main" id="{CC777797-604D-4586-B823-B1FEAEB50B6E}"/>
              </a:ext>
            </a:extLst>
          </p:cNvPr>
          <p:cNvSpPr/>
          <p:nvPr/>
        </p:nvSpPr>
        <p:spPr>
          <a:xfrm>
            <a:off x="8451605" y="2646485"/>
            <a:ext cx="2867757" cy="1565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Feature Extraction</a:t>
            </a:r>
          </a:p>
        </p:txBody>
      </p:sp>
      <p:sp>
        <p:nvSpPr>
          <p:cNvPr id="18" name="Rectangle 17">
            <a:extLst>
              <a:ext uri="{FF2B5EF4-FFF2-40B4-BE49-F238E27FC236}">
                <a16:creationId xmlns:a16="http://schemas.microsoft.com/office/drawing/2014/main" id="{0F60E150-67E8-4700-AF6D-816EFC3C0B46}"/>
              </a:ext>
            </a:extLst>
          </p:cNvPr>
          <p:cNvSpPr/>
          <p:nvPr/>
        </p:nvSpPr>
        <p:spPr>
          <a:xfrm>
            <a:off x="2020764" y="4910783"/>
            <a:ext cx="2795954" cy="133331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Classification</a:t>
            </a:r>
          </a:p>
        </p:txBody>
      </p:sp>
      <p:sp>
        <p:nvSpPr>
          <p:cNvPr id="3" name="Arrow: Right 2">
            <a:extLst>
              <a:ext uri="{FF2B5EF4-FFF2-40B4-BE49-F238E27FC236}">
                <a16:creationId xmlns:a16="http://schemas.microsoft.com/office/drawing/2014/main" id="{5A4B7DE2-95F3-47F6-9FD6-6E64563755F9}"/>
              </a:ext>
            </a:extLst>
          </p:cNvPr>
          <p:cNvSpPr/>
          <p:nvPr/>
        </p:nvSpPr>
        <p:spPr>
          <a:xfrm>
            <a:off x="3418741" y="3213588"/>
            <a:ext cx="685800" cy="430823"/>
          </a:xfrm>
          <a:prstGeom prst="rightArrow">
            <a:avLst/>
          </a:prstGeom>
          <a:ln>
            <a:solidFill>
              <a:schemeClr val="tx2">
                <a:lumMod val="1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4" name="Arrow: Right 3">
            <a:extLst>
              <a:ext uri="{FF2B5EF4-FFF2-40B4-BE49-F238E27FC236}">
                <a16:creationId xmlns:a16="http://schemas.microsoft.com/office/drawing/2014/main" id="{5EDC4DB3-15A3-4965-8FDF-8C922A58F08C}"/>
              </a:ext>
            </a:extLst>
          </p:cNvPr>
          <p:cNvSpPr/>
          <p:nvPr/>
        </p:nvSpPr>
        <p:spPr>
          <a:xfrm>
            <a:off x="7121769" y="3213588"/>
            <a:ext cx="545123" cy="430823"/>
          </a:xfrm>
          <a:prstGeom prst="rightArrow">
            <a:avLst/>
          </a:prstGeom>
          <a:ln>
            <a:solidFill>
              <a:schemeClr val="bg1">
                <a:lumMod val="95000"/>
                <a:lumOff val="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5" name="Arrow: Down 4">
            <a:extLst>
              <a:ext uri="{FF2B5EF4-FFF2-40B4-BE49-F238E27FC236}">
                <a16:creationId xmlns:a16="http://schemas.microsoft.com/office/drawing/2014/main" id="{BF12F7CF-90E7-4DE7-BEB6-3A1607B24288}"/>
              </a:ext>
            </a:extLst>
          </p:cNvPr>
          <p:cNvSpPr/>
          <p:nvPr/>
        </p:nvSpPr>
        <p:spPr>
          <a:xfrm>
            <a:off x="9012115" y="4378569"/>
            <a:ext cx="281354" cy="386862"/>
          </a:xfrm>
          <a:prstGeom prst="downArrow">
            <a:avLst/>
          </a:prstGeom>
          <a:ln>
            <a:solidFill>
              <a:schemeClr val="bg1">
                <a:lumMod val="95000"/>
                <a:lumOff val="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6" name="Arrow: Right 5">
            <a:extLst>
              <a:ext uri="{FF2B5EF4-FFF2-40B4-BE49-F238E27FC236}">
                <a16:creationId xmlns:a16="http://schemas.microsoft.com/office/drawing/2014/main" id="{1B988FA1-7416-41EE-A25D-2111C993289A}"/>
              </a:ext>
            </a:extLst>
          </p:cNvPr>
          <p:cNvSpPr/>
          <p:nvPr/>
        </p:nvSpPr>
        <p:spPr>
          <a:xfrm flipH="1">
            <a:off x="5336198" y="5354516"/>
            <a:ext cx="589084" cy="307730"/>
          </a:xfrm>
          <a:prstGeom prst="rightArrow">
            <a:avLst/>
          </a:prstGeom>
          <a:solidFill>
            <a:srgbClr val="FFFF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682701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1F07745-D943-46DF-AB69-FA455CE42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5"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72A2E17-3305-4404-A0DA-5CC3BDAFE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 engineering drawing&#10;&#10;Description automatically generated">
            <a:extLst>
              <a:ext uri="{FF2B5EF4-FFF2-40B4-BE49-F238E27FC236}">
                <a16:creationId xmlns:a16="http://schemas.microsoft.com/office/drawing/2014/main" id="{002A16A0-EDDE-4577-AAE9-EF7A786AA08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34277" y="942392"/>
            <a:ext cx="10914256" cy="4833257"/>
          </a:xfrm>
          <a:prstGeom prst="rect">
            <a:avLst/>
          </a:prstGeom>
          <a:ln>
            <a:noFill/>
          </a:ln>
          <a:effectLst/>
        </p:spPr>
      </p:pic>
    </p:spTree>
    <p:extLst>
      <p:ext uri="{BB962C8B-B14F-4D97-AF65-F5344CB8AC3E}">
        <p14:creationId xmlns:p14="http://schemas.microsoft.com/office/powerpoint/2010/main" val="318078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2F00-F504-4253-94AC-6C7516DC746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230048B6-CE38-48C2-A870-9B6A32F986E1}"/>
              </a:ext>
            </a:extLst>
          </p:cNvPr>
          <p:cNvSpPr>
            <a:spLocks noGrp="1"/>
          </p:cNvSpPr>
          <p:nvPr>
            <p:ph idx="1"/>
          </p:nvPr>
        </p:nvSpPr>
        <p:spPr/>
        <p:txBody>
          <a:bodyPr>
            <a:normAutofit fontScale="70000" lnSpcReduction="20000"/>
          </a:bodyPr>
          <a:lstStyle/>
          <a:p>
            <a:pPr marL="0" marR="298450" indent="0" algn="just">
              <a:lnSpc>
                <a:spcPct val="150000"/>
              </a:lnSpc>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(1) Enter a sample pictures of rice diseases. The pictures are extracted from the folder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298450" indent="0" algn="just">
              <a:lnSpc>
                <a:spcPct val="150000"/>
              </a:lnSpc>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as a training sample set for input.</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298450" indent="0" algn="just">
              <a:lnSpc>
                <a:spcPct val="150000"/>
              </a:lnSpc>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 Pre-processing. In order to improve the training efficiency, the input image is standardized to a</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298450" indent="0" algn="just">
              <a:lnSpc>
                <a:spcPct val="150000"/>
              </a:lnSpc>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resolution of 224 * 224.</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298450" indent="0" algn="just">
              <a:lnSpc>
                <a:spcPct val="150000"/>
              </a:lnSpc>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(3) Construct new and improved models. Using the layers present in the CNN model, the 3 FC layers are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298450" indent="0" algn="just">
              <a:lnSpc>
                <a:spcPct val="150000"/>
              </a:lnSpc>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optimized as 1 Flatten layer and 6 FC layers with reduced parameters. </a:t>
            </a:r>
            <a:r>
              <a:rPr lang="en-US" dirty="0">
                <a:latin typeface="Times New Roman" panose="02020603050405020304" pitchFamily="18" charset="0"/>
                <a:ea typeface="Times New Roman" panose="02020603050405020304" pitchFamily="18" charset="0"/>
                <a:cs typeface="Times New Roman" panose="02020603050405020304" pitchFamily="18" charset="0"/>
              </a:rPr>
              <a:t>With a 2 label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softmax</a:t>
            </a:r>
            <a:r>
              <a:rPr lang="en-US" dirty="0">
                <a:latin typeface="Times New Roman" panose="02020603050405020304" pitchFamily="18" charset="0"/>
                <a:ea typeface="Times New Roman" panose="02020603050405020304" pitchFamily="18" charset="0"/>
                <a:cs typeface="Times New Roman" panose="02020603050405020304" pitchFamily="18" charset="0"/>
              </a:rPr>
              <a:t> classifier.</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41885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E4743-6FE2-447D-B7E5-D7CF7B3912E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2BFD105A-DA80-4795-9F4F-412CB60D062B}"/>
              </a:ext>
            </a:extLst>
          </p:cNvPr>
          <p:cNvSpPr>
            <a:spLocks noGrp="1"/>
          </p:cNvSpPr>
          <p:nvPr>
            <p:ph idx="1"/>
          </p:nvPr>
        </p:nvSpPr>
        <p:spPr/>
        <p:txBody>
          <a:bodyPr>
            <a:normAutofit fontScale="70000" lnSpcReduction="20000"/>
          </a:bodyPr>
          <a:lstStyle/>
          <a:p>
            <a:pPr marL="0" marR="298450" indent="0" algn="just">
              <a:lnSpc>
                <a:spcPct val="150000"/>
              </a:lnSpc>
              <a:buNone/>
            </a:pPr>
            <a:r>
              <a:rPr lang="en-US" sz="2400" dirty="0">
                <a:effectLst/>
                <a:latin typeface="Times New Roman" panose="02020603050405020304" pitchFamily="18" charset="0"/>
                <a:ea typeface="Times New Roman" panose="02020603050405020304" pitchFamily="18" charset="0"/>
              </a:rPr>
              <a:t>(4) Micro-transfer learning. Using the parameters of the convolutional layers and pooling layers</a:t>
            </a:r>
            <a:endParaRPr lang="en-IN" sz="2400" dirty="0">
              <a:effectLst/>
              <a:latin typeface="Times New Roman" panose="02020603050405020304" pitchFamily="18" charset="0"/>
              <a:ea typeface="Times New Roman" panose="02020603050405020304" pitchFamily="18" charset="0"/>
            </a:endParaRPr>
          </a:p>
          <a:p>
            <a:pPr marL="0" marR="298450" indent="0" algn="just">
              <a:lnSpc>
                <a:spcPct val="150000"/>
              </a:lnSpc>
              <a:buNone/>
            </a:pPr>
            <a:r>
              <a:rPr lang="en-US" dirty="0">
                <a:latin typeface="Times New Roman" panose="02020603050405020304" pitchFamily="18" charset="0"/>
                <a:ea typeface="Times New Roman" panose="02020603050405020304" pitchFamily="18" charset="0"/>
              </a:rPr>
              <a:t>given by ourselves in a </a:t>
            </a:r>
            <a:r>
              <a:rPr lang="en-US" dirty="0" err="1">
                <a:latin typeface="Times New Roman" panose="02020603050405020304" pitchFamily="18" charset="0"/>
                <a:ea typeface="Times New Roman" panose="02020603050405020304" pitchFamily="18" charset="0"/>
              </a:rPr>
              <a:t>syntaxed</a:t>
            </a:r>
            <a:r>
              <a:rPr lang="en-US" dirty="0">
                <a:latin typeface="Times New Roman" panose="02020603050405020304" pitchFamily="18" charset="0"/>
                <a:ea typeface="Times New Roman" panose="02020603050405020304" pitchFamily="18" charset="0"/>
              </a:rPr>
              <a:t> manner, </a:t>
            </a:r>
            <a:r>
              <a:rPr lang="en-US" sz="2400" dirty="0">
                <a:effectLst/>
                <a:latin typeface="Times New Roman" panose="02020603050405020304" pitchFamily="18" charset="0"/>
                <a:ea typeface="Times New Roman" panose="02020603050405020304" pitchFamily="18" charset="0"/>
              </a:rPr>
              <a:t>the parameters of the detection model were optimized by transfer</a:t>
            </a:r>
            <a:r>
              <a:rPr lang="en-IN"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learning.</a:t>
            </a:r>
            <a:endParaRPr lang="en-IN" sz="2400" dirty="0">
              <a:effectLst/>
              <a:latin typeface="Times New Roman" panose="02020603050405020304" pitchFamily="18" charset="0"/>
              <a:ea typeface="Times New Roman" panose="02020603050405020304" pitchFamily="18" charset="0"/>
            </a:endParaRPr>
          </a:p>
          <a:p>
            <a:pPr marL="0" marR="298450" indent="0" algn="just">
              <a:lnSpc>
                <a:spcPct val="150000"/>
              </a:lnSpc>
              <a:buNone/>
            </a:pPr>
            <a:r>
              <a:rPr lang="en-US" sz="2400" dirty="0">
                <a:effectLst/>
                <a:latin typeface="Times New Roman" panose="02020603050405020304" pitchFamily="18" charset="0"/>
                <a:ea typeface="Times New Roman" panose="02020603050405020304" pitchFamily="18" charset="0"/>
              </a:rPr>
              <a:t>(5) Model training. To train and optimize the parameters of 6 FC layers and </a:t>
            </a:r>
            <a:r>
              <a:rPr lang="en-US" sz="2400" dirty="0" err="1">
                <a:effectLst/>
                <a:latin typeface="Times New Roman" panose="02020603050405020304" pitchFamily="18" charset="0"/>
                <a:ea typeface="Times New Roman" panose="02020603050405020304" pitchFamily="18" charset="0"/>
              </a:rPr>
              <a:t>Softmax</a:t>
            </a:r>
            <a:r>
              <a:rPr lang="en-US" sz="2400" dirty="0">
                <a:effectLst/>
                <a:latin typeface="Times New Roman" panose="02020603050405020304" pitchFamily="18" charset="0"/>
                <a:ea typeface="Times New Roman" panose="02020603050405020304" pitchFamily="18" charset="0"/>
              </a:rPr>
              <a:t> layers, it is</a:t>
            </a:r>
            <a:endParaRPr lang="en-IN" sz="2400" dirty="0">
              <a:effectLst/>
              <a:latin typeface="Times New Roman" panose="02020603050405020304" pitchFamily="18" charset="0"/>
              <a:ea typeface="Times New Roman" panose="02020603050405020304" pitchFamily="18" charset="0"/>
            </a:endParaRPr>
          </a:p>
          <a:p>
            <a:pPr marL="0" marR="298450" indent="0" algn="just">
              <a:lnSpc>
                <a:spcPct val="150000"/>
              </a:lnSpc>
              <a:buNone/>
            </a:pPr>
            <a:r>
              <a:rPr lang="en-US" sz="2400" dirty="0">
                <a:effectLst/>
                <a:latin typeface="Times New Roman" panose="02020603050405020304" pitchFamily="18" charset="0"/>
                <a:ea typeface="Times New Roman" panose="02020603050405020304" pitchFamily="18" charset="0"/>
              </a:rPr>
              <a:t>necessary to freeze the parameters of </a:t>
            </a:r>
            <a:r>
              <a:rPr lang="en-US" dirty="0">
                <a:latin typeface="Times New Roman" panose="02020603050405020304" pitchFamily="18" charset="0"/>
                <a:ea typeface="Times New Roman" panose="02020603050405020304" pitchFamily="18" charset="0"/>
              </a:rPr>
              <a:t>3</a:t>
            </a:r>
            <a:r>
              <a:rPr lang="en-US" sz="2400" dirty="0">
                <a:effectLst/>
                <a:latin typeface="Times New Roman" panose="02020603050405020304" pitchFamily="18" charset="0"/>
                <a:ea typeface="Times New Roman" panose="02020603050405020304" pitchFamily="18" charset="0"/>
              </a:rPr>
              <a:t> convolutional layers and their pooling layers and initialize the</a:t>
            </a:r>
            <a:endParaRPr lang="en-IN" sz="2400" dirty="0">
              <a:effectLst/>
              <a:latin typeface="Times New Roman" panose="02020603050405020304" pitchFamily="18" charset="0"/>
              <a:ea typeface="Times New Roman" panose="02020603050405020304" pitchFamily="18" charset="0"/>
            </a:endParaRPr>
          </a:p>
          <a:p>
            <a:pPr marL="0" marR="298450" indent="0" algn="just">
              <a:lnSpc>
                <a:spcPct val="150000"/>
              </a:lnSpc>
              <a:buNone/>
            </a:pPr>
            <a:r>
              <a:rPr lang="en-US" sz="2400" dirty="0">
                <a:effectLst/>
                <a:latin typeface="Times New Roman" panose="02020603050405020304" pitchFamily="18" charset="0"/>
                <a:ea typeface="Times New Roman" panose="02020603050405020304" pitchFamily="18" charset="0"/>
              </a:rPr>
              <a:t>model parameters using a random method, set the momentum parameters, the learning rate, and the</a:t>
            </a:r>
            <a:endParaRPr lang="en-IN" sz="2400" dirty="0">
              <a:effectLst/>
              <a:latin typeface="Times New Roman" panose="02020603050405020304" pitchFamily="18" charset="0"/>
              <a:ea typeface="Times New Roman" panose="02020603050405020304" pitchFamily="18" charset="0"/>
            </a:endParaRPr>
          </a:p>
          <a:p>
            <a:pPr marL="0" marR="298450" indent="0" algn="just">
              <a:lnSpc>
                <a:spcPct val="150000"/>
              </a:lnSpc>
              <a:buNone/>
            </a:pPr>
            <a:r>
              <a:rPr lang="en-US" sz="2400" dirty="0">
                <a:effectLst/>
                <a:latin typeface="Times New Roman" panose="02020603050405020304" pitchFamily="18" charset="0"/>
                <a:ea typeface="Times New Roman" panose="02020603050405020304" pitchFamily="18" charset="0"/>
              </a:rPr>
              <a:t>accuracy standard to iterate.</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2636568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551</TotalTime>
  <Words>1297</Words>
  <Application>Microsoft Office PowerPoint</Application>
  <PresentationFormat>Widescreen</PresentationFormat>
  <Paragraphs>207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Trebuchet MS</vt:lpstr>
      <vt:lpstr>Berlin</vt:lpstr>
      <vt:lpstr>CLASSIFICATION OF CROPS AND WEEDS USING DEEP LEARNING</vt:lpstr>
      <vt:lpstr>PowerPoint Presentation</vt:lpstr>
      <vt:lpstr>Abstract</vt:lpstr>
      <vt:lpstr>Literature Survey</vt:lpstr>
      <vt:lpstr>Motivation</vt:lpstr>
      <vt:lpstr>Block Diagram</vt:lpstr>
      <vt:lpstr>PowerPoint Presentation</vt:lpstr>
      <vt:lpstr>Algorithm</vt:lpstr>
      <vt:lpstr>Algorithm</vt:lpstr>
      <vt:lpstr>           Sample Image of Training Dataset </vt:lpstr>
      <vt:lpstr>PowerPoint Presentation</vt:lpstr>
      <vt:lpstr>Sequence Diagram</vt:lpstr>
      <vt:lpstr>Flask</vt:lpstr>
      <vt:lpstr>Training Process</vt:lpstr>
      <vt:lpstr>Model Accuracy</vt:lpstr>
      <vt:lpstr>ADAM optimizer Graphs</vt:lpstr>
      <vt:lpstr>OUTPUTS</vt:lpstr>
      <vt:lpstr>                          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AND WEED IDENTIFICATION</dc:title>
  <dc:creator>17211a04p9</dc:creator>
  <cp:lastModifiedBy>Vishweshwar Reddy Veerannagari</cp:lastModifiedBy>
  <cp:revision>53</cp:revision>
  <dcterms:created xsi:type="dcterms:W3CDTF">2021-05-28T16:04:27Z</dcterms:created>
  <dcterms:modified xsi:type="dcterms:W3CDTF">2021-06-13T08:44:00Z</dcterms:modified>
</cp:coreProperties>
</file>