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9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8BDE-3F22-4479-AD2F-5F16B2CC3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4BBC1-FD1A-45F2-9D39-916ABB309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4DCE-D4BE-44C1-9BAC-A186814A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C3F8-EA11-4D6F-96F1-F5C03792FCEF}" type="datetimeFigureOut">
              <a:rPr lang="id-ID" smtClean="0"/>
              <a:t>19/06/2025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A073-93D5-405F-9888-B1594724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2D09-EB5E-44D0-82AE-ACC97376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619A-E98C-416E-9FD2-912F3F04A1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87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EBB2-E4C3-4508-AA61-5CBC15AC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A481C-7D8B-431F-8221-9D1CA90F4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3D1C-8EC1-4123-A298-8BC96C9B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C3F8-EA11-4D6F-96F1-F5C03792FCEF}" type="datetimeFigureOut">
              <a:rPr lang="id-ID" smtClean="0"/>
              <a:t>19/06/2025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C83C-5177-4ECC-9E42-B4721633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A4FD-A791-4A43-A3D2-C98E0D72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619A-E98C-416E-9FD2-912F3F04A1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303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7DC61-4ECC-41C5-8407-79511EA3C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8A509-D254-48B7-8E80-9472A599E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C3A13-D769-42C8-AE80-69940FFE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C3F8-EA11-4D6F-96F1-F5C03792FCEF}" type="datetimeFigureOut">
              <a:rPr lang="id-ID" smtClean="0"/>
              <a:t>19/06/2025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DDC6-D170-4174-AD63-19DBF904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0701-E740-414C-97C0-642B9880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619A-E98C-416E-9FD2-912F3F04A1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520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1D98-6635-47A6-99F6-C53F6B8D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6A45-2CB7-4786-90A0-1AECEF05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CD244-1126-42AD-8153-ACC75586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C3F8-EA11-4D6F-96F1-F5C03792FCEF}" type="datetimeFigureOut">
              <a:rPr lang="id-ID" smtClean="0"/>
              <a:t>19/06/2025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4DB11-C597-4F14-95F0-577C6D36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8BE3F-1D7B-4158-B132-C6DDD6AD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619A-E98C-416E-9FD2-912F3F04A1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76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35E1-24D2-4199-8097-704D8E66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92DF-7ACB-4570-8088-DCB87E652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79F3-B1A4-4156-B6B2-D6032B10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C3F8-EA11-4D6F-96F1-F5C03792FCEF}" type="datetimeFigureOut">
              <a:rPr lang="id-ID" smtClean="0"/>
              <a:t>19/06/2025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F8B4-E9BD-47AA-9D62-9551B6C4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633F0-1090-4110-8E55-0477DA3D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619A-E98C-416E-9FD2-912F3F04A1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00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86BC-AFBA-48E4-8CC2-048BDC8E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6E1F-3D5C-4B53-B7FD-E6A355123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872A3-4C42-48ED-B69E-05461571A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01E63-9B40-4F64-95DE-14C81ABD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C3F8-EA11-4D6F-96F1-F5C03792FCEF}" type="datetimeFigureOut">
              <a:rPr lang="id-ID" smtClean="0"/>
              <a:t>19/06/2025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B5402-3AE3-4FD0-8FE3-8C7AC82E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33127-17E9-4ACD-9368-1B2826BD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619A-E98C-416E-9FD2-912F3F04A1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256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D5CB-3B99-4259-B256-39A38478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604A4-5EA9-488B-A4DC-F133983E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07FE9-5DF3-4F01-AA41-59D9F0DA3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22C15-F991-4359-A451-139EC2845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17C92-2A77-4A5C-BC5F-A849ACB83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DF8BA-AB7F-4055-BCB8-19375B4D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C3F8-EA11-4D6F-96F1-F5C03792FCEF}" type="datetimeFigureOut">
              <a:rPr lang="id-ID" smtClean="0"/>
              <a:t>19/06/2025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B0690-55C9-4637-80C9-D94DE429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8B50E-A93B-43B8-BC51-47D1A9DE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619A-E98C-416E-9FD2-912F3F04A1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303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10EE-9C1F-411D-95AA-182475FE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1FE4B-BED2-482C-9E95-71CEF558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C3F8-EA11-4D6F-96F1-F5C03792FCEF}" type="datetimeFigureOut">
              <a:rPr lang="id-ID" smtClean="0"/>
              <a:t>19/06/2025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76C5F-649C-4A1A-B0C0-76865903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54373-7046-41AA-A308-9AC8968D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619A-E98C-416E-9FD2-912F3F04A1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5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BF4FC-C19C-4FA9-9531-58324117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C3F8-EA11-4D6F-96F1-F5C03792FCEF}" type="datetimeFigureOut">
              <a:rPr lang="id-ID" smtClean="0"/>
              <a:t>19/06/2025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CE427-E43F-4966-9B85-4D5ABA5A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09146-5E83-4056-A6F3-AABCB17E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619A-E98C-416E-9FD2-912F3F04A1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556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160B-B680-4F5E-A848-C436A2F4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4918-DC64-4B82-8D14-AC0AED3F8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5FF46-4334-498F-AD9F-0D8D5C0BA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D7323-F90C-46F1-9AE5-F1F8F87F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C3F8-EA11-4D6F-96F1-F5C03792FCEF}" type="datetimeFigureOut">
              <a:rPr lang="id-ID" smtClean="0"/>
              <a:t>19/06/2025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EE1C-1C92-4C63-BF80-9BED068B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8A9F0-7DED-40BB-9427-D22E618A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619A-E98C-416E-9FD2-912F3F04A1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5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1C6A-0F48-4A72-86C8-94A9C55F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5A25C-3B91-490D-8637-65AB808EB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0A2F6-2890-440B-98C4-767279A0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3DD65-2BFA-4245-AD48-63B15764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C3F8-EA11-4D6F-96F1-F5C03792FCEF}" type="datetimeFigureOut">
              <a:rPr lang="id-ID" smtClean="0"/>
              <a:t>19/06/2025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67688-740D-4CC7-BCF7-12230754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B1EF5-BFC8-45C2-9585-F117ED91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619A-E98C-416E-9FD2-912F3F04A1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11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EC81E-2859-4017-B001-FDD493F4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2A095-2B13-4B65-9C6A-E147EBE1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E008A-37B9-4E6F-BE9A-31A860D17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C3F8-EA11-4D6F-96F1-F5C03792FCEF}" type="datetimeFigureOut">
              <a:rPr lang="id-ID" smtClean="0"/>
              <a:t>19/06/2025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0252-9D95-454A-A2BF-194C2F27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89F38-AAC5-4BBC-822A-B6ACB2903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E619A-E98C-416E-9FD2-912F3F04A1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649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uh.rakha.a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4B97-AF2B-488F-B37C-FCAA817BD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Muhammad Rakha Almasah</a:t>
            </a:r>
            <a:endParaRPr lang="id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57C3-8034-4BC5-86DD-E60EB4559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Technical Test – Machine Learning Engineer</a:t>
            </a:r>
          </a:p>
          <a:p>
            <a:r>
              <a:rPr lang="en-US" b="1" dirty="0"/>
              <a:t>Link GitHub: https://github.com/rakhaalmasah/seleksiMLNawatech</a:t>
            </a:r>
          </a:p>
          <a:p>
            <a:r>
              <a:rPr lang="en-US" b="1" dirty="0"/>
              <a:t>E-mail: 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muh.rakha.al@gmail.com</a:t>
            </a:r>
            <a:endParaRPr lang="en-US" b="1" dirty="0"/>
          </a:p>
          <a:p>
            <a:r>
              <a:rPr lang="en-US" b="1" dirty="0" err="1"/>
              <a:t>Nomor</a:t>
            </a:r>
            <a:r>
              <a:rPr lang="en-US" b="1" dirty="0"/>
              <a:t> HP: 081359092374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908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Hyperparameter Tuning (</a:t>
            </a:r>
            <a:r>
              <a:rPr lang="en-US" b="1" dirty="0" err="1"/>
              <a:t>Keras</a:t>
            </a:r>
            <a:r>
              <a:rPr lang="en-US" b="1" dirty="0"/>
              <a:t> Tuner)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 err="1"/>
              <a:t>Tujuan</a:t>
            </a:r>
            <a:r>
              <a:rPr lang="en-US" b="1" dirty="0"/>
              <a:t> Tuning:</a:t>
            </a:r>
          </a:p>
          <a:p>
            <a:pPr lvl="1" algn="just"/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hyperparameter </a:t>
            </a:r>
            <a:r>
              <a:rPr lang="en-US" dirty="0" err="1"/>
              <a:t>terbaik</a:t>
            </a:r>
            <a:r>
              <a:rPr lang="en-US" dirty="0"/>
              <a:t> untuk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model.</a:t>
            </a:r>
          </a:p>
          <a:p>
            <a:pPr algn="just"/>
            <a:r>
              <a:rPr lang="en-US" b="1" dirty="0"/>
              <a:t>Library yang </a:t>
            </a:r>
            <a:r>
              <a:rPr lang="en-US" b="1" dirty="0" err="1"/>
              <a:t>Digunakan</a:t>
            </a:r>
            <a:r>
              <a:rPr lang="en-US" b="1" dirty="0"/>
              <a:t>:</a:t>
            </a:r>
          </a:p>
          <a:p>
            <a:pPr lvl="1" algn="just"/>
            <a:r>
              <a:rPr lang="en-US" dirty="0" err="1"/>
              <a:t>Keras</a:t>
            </a:r>
            <a:r>
              <a:rPr lang="en-US" dirty="0"/>
              <a:t> Tuner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Hyperband</a:t>
            </a:r>
          </a:p>
          <a:p>
            <a:pPr lvl="1" algn="just"/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model.</a:t>
            </a:r>
          </a:p>
          <a:p>
            <a:pPr algn="just"/>
            <a:r>
              <a:rPr lang="en-US" b="1" dirty="0"/>
              <a:t>Hyperparameter yang </a:t>
            </a:r>
            <a:r>
              <a:rPr lang="en-US" b="1" dirty="0" err="1"/>
              <a:t>Dituning</a:t>
            </a:r>
            <a:r>
              <a:rPr lang="en-US" b="1" dirty="0"/>
              <a:t>:</a:t>
            </a:r>
          </a:p>
          <a:p>
            <a:pPr lvl="1" algn="just"/>
            <a:r>
              <a:rPr lang="en-US" dirty="0" err="1"/>
              <a:t>embed_dim</a:t>
            </a:r>
            <a:r>
              <a:rPr lang="en-US" dirty="0"/>
              <a:t>: 16 – 64 (</a:t>
            </a:r>
            <a:r>
              <a:rPr lang="en-US" dirty="0" err="1"/>
              <a:t>dimensi</a:t>
            </a:r>
            <a:r>
              <a:rPr lang="en-US" dirty="0"/>
              <a:t> embedding)</a:t>
            </a:r>
          </a:p>
          <a:p>
            <a:pPr lvl="1" algn="just"/>
            <a:r>
              <a:rPr lang="en-US" dirty="0" err="1"/>
              <a:t>lstm_units</a:t>
            </a:r>
            <a:r>
              <a:rPr lang="en-US" dirty="0"/>
              <a:t>: 32 – 128 (</a:t>
            </a:r>
            <a:r>
              <a:rPr lang="en-US" dirty="0" err="1"/>
              <a:t>jumlah</a:t>
            </a:r>
            <a:r>
              <a:rPr lang="en-US" dirty="0"/>
              <a:t> unit LSTM)</a:t>
            </a:r>
          </a:p>
          <a:p>
            <a:pPr lvl="1" algn="just"/>
            <a:r>
              <a:rPr lang="en-US" dirty="0" err="1"/>
              <a:t>dense_units</a:t>
            </a:r>
            <a:r>
              <a:rPr lang="en-US" dirty="0"/>
              <a:t>: 16 – 64 (</a:t>
            </a:r>
            <a:r>
              <a:rPr lang="en-US" dirty="0" err="1"/>
              <a:t>jumlah</a:t>
            </a:r>
            <a:r>
              <a:rPr lang="en-US" dirty="0"/>
              <a:t> unit Dense)</a:t>
            </a:r>
          </a:p>
          <a:p>
            <a:pPr lvl="1" algn="just"/>
            <a:r>
              <a:rPr lang="en-US" dirty="0" err="1"/>
              <a:t>dropout_rate</a:t>
            </a:r>
            <a:r>
              <a:rPr lang="en-US" dirty="0"/>
              <a:t>: 0.2 – 0.5</a:t>
            </a:r>
          </a:p>
          <a:p>
            <a:pPr lvl="1" algn="just"/>
            <a:r>
              <a:rPr lang="en-US" dirty="0" err="1"/>
              <a:t>learning_rate</a:t>
            </a:r>
            <a:r>
              <a:rPr lang="en-US" dirty="0"/>
              <a:t>: 0.001 </a:t>
            </a:r>
            <a:r>
              <a:rPr lang="en-US" dirty="0" err="1"/>
              <a:t>atau</a:t>
            </a:r>
            <a:r>
              <a:rPr lang="en-US" dirty="0"/>
              <a:t> 0.0001</a:t>
            </a:r>
          </a:p>
          <a:p>
            <a:pPr algn="just"/>
            <a:r>
              <a:rPr lang="en-US" b="1" dirty="0"/>
              <a:t>Proses Tuning:</a:t>
            </a:r>
          </a:p>
          <a:p>
            <a:pPr lvl="1" algn="just"/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: 80% training, 20% validation</a:t>
            </a:r>
          </a:p>
          <a:p>
            <a:pPr lvl="1" algn="just"/>
            <a:r>
              <a:rPr lang="en-US" dirty="0" err="1"/>
              <a:t>Maksimum</a:t>
            </a:r>
            <a:r>
              <a:rPr lang="en-US" dirty="0"/>
              <a:t> 20 epoch </a:t>
            </a:r>
            <a:r>
              <a:rPr lang="en-US" dirty="0" err="1"/>
              <a:t>dengan</a:t>
            </a:r>
            <a:r>
              <a:rPr lang="en-US" dirty="0"/>
              <a:t> early stopping</a:t>
            </a:r>
          </a:p>
          <a:p>
            <a:pPr lvl="1" algn="just"/>
            <a:r>
              <a:rPr lang="en-US" dirty="0" err="1"/>
              <a:t>Metrik</a:t>
            </a:r>
            <a:r>
              <a:rPr lang="en-US" dirty="0"/>
              <a:t> yang </a:t>
            </a:r>
            <a:r>
              <a:rPr lang="en-US" dirty="0" err="1"/>
              <a:t>dioptimasi</a:t>
            </a:r>
            <a:r>
              <a:rPr lang="en-US" dirty="0"/>
              <a:t>: Validation Accuracy</a:t>
            </a:r>
          </a:p>
          <a:p>
            <a:pPr algn="just"/>
            <a:r>
              <a:rPr lang="en-US" b="1" dirty="0" err="1"/>
              <a:t>Manfaat</a:t>
            </a:r>
            <a:r>
              <a:rPr lang="en-US" b="1" dirty="0"/>
              <a:t>:</a:t>
            </a:r>
          </a:p>
          <a:p>
            <a:pPr lvl="1" algn="just"/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dan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generalisasi</a:t>
            </a:r>
            <a:r>
              <a:rPr lang="en-US" dirty="0"/>
              <a:t> model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coba-coba</a:t>
            </a:r>
            <a:r>
              <a:rPr lang="en-US" dirty="0"/>
              <a:t> manual.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E698A-F791-4AA8-822C-19478A29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901" y="2973646"/>
            <a:ext cx="2624295" cy="14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2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Proses Training dan </a:t>
            </a:r>
            <a:r>
              <a:rPr lang="en-US" b="1" dirty="0" err="1"/>
              <a:t>Validasi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30419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Dataset yang </a:t>
            </a:r>
            <a:r>
              <a:rPr lang="en-US" b="1" dirty="0" err="1"/>
              <a:t>Digunakan</a:t>
            </a:r>
            <a:r>
              <a:rPr lang="en-US" b="1" dirty="0"/>
              <a:t>:</a:t>
            </a:r>
          </a:p>
          <a:p>
            <a:pPr lvl="1" algn="just"/>
            <a:r>
              <a:rPr lang="en-US" dirty="0"/>
              <a:t>Data </a:t>
            </a:r>
            <a:r>
              <a:rPr lang="en-US" dirty="0" err="1"/>
              <a:t>hasil</a:t>
            </a:r>
            <a:r>
              <a:rPr lang="en-US" dirty="0"/>
              <a:t> preprocessing dan padding (</a:t>
            </a:r>
            <a:r>
              <a:rPr lang="en-US" dirty="0" err="1"/>
              <a:t>X_train_pad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pPr algn="just"/>
            <a:r>
              <a:rPr lang="en-US" b="1" dirty="0"/>
              <a:t>Parameter </a:t>
            </a:r>
            <a:r>
              <a:rPr lang="en-US" b="1" dirty="0" err="1"/>
              <a:t>Pelatihan</a:t>
            </a:r>
            <a:r>
              <a:rPr lang="en-US" b="1" dirty="0"/>
              <a:t>:</a:t>
            </a:r>
          </a:p>
          <a:p>
            <a:pPr lvl="1" algn="just"/>
            <a:r>
              <a:rPr lang="en-US" dirty="0"/>
              <a:t>Epoch: 10</a:t>
            </a:r>
          </a:p>
          <a:p>
            <a:pPr lvl="1" algn="just"/>
            <a:r>
              <a:rPr lang="en-US" dirty="0"/>
              <a:t>Validation Split: 20%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latih</a:t>
            </a:r>
            <a:endParaRPr lang="en-US" dirty="0"/>
          </a:p>
          <a:p>
            <a:pPr lvl="1" algn="just"/>
            <a:r>
              <a:rPr lang="en-US" dirty="0"/>
              <a:t>Batch size: default (</a:t>
            </a:r>
            <a:r>
              <a:rPr lang="en-US" dirty="0" err="1"/>
              <a:t>otomatis</a:t>
            </a:r>
            <a:r>
              <a:rPr lang="en-US" dirty="0"/>
              <a:t> oleh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Optimizer: Adam</a:t>
            </a:r>
          </a:p>
          <a:p>
            <a:pPr algn="just"/>
            <a:r>
              <a:rPr lang="en-US" b="1" dirty="0"/>
              <a:t>Hasil </a:t>
            </a:r>
            <a:r>
              <a:rPr lang="en-US" b="1" dirty="0" err="1"/>
              <a:t>Pelatihan</a:t>
            </a:r>
            <a:r>
              <a:rPr lang="en-US" b="1" dirty="0"/>
              <a:t> (Training History):</a:t>
            </a:r>
          </a:p>
          <a:p>
            <a:pPr lvl="1" algn="just"/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history</a:t>
            </a:r>
          </a:p>
          <a:p>
            <a:pPr lvl="1" algn="just"/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accuracy dan loss</a:t>
            </a:r>
          </a:p>
          <a:p>
            <a:pPr algn="just"/>
            <a:r>
              <a:rPr lang="en-US" b="1" dirty="0" err="1"/>
              <a:t>Indikasi</a:t>
            </a:r>
            <a:r>
              <a:rPr lang="en-US" b="1" dirty="0"/>
              <a:t> Overfitting:</a:t>
            </a:r>
          </a:p>
          <a:p>
            <a:pPr lvl="1" algn="just"/>
            <a:r>
              <a:rPr lang="en-US" dirty="0"/>
              <a:t>Training accuracy naik </a:t>
            </a:r>
            <a:r>
              <a:rPr lang="en-US" dirty="0" err="1"/>
              <a:t>drastis</a:t>
            </a:r>
            <a:endParaRPr lang="en-US" dirty="0"/>
          </a:p>
          <a:p>
            <a:pPr lvl="1" algn="just"/>
            <a:r>
              <a:rPr lang="en-US" dirty="0"/>
              <a:t>Validation accuracy </a:t>
            </a:r>
            <a:r>
              <a:rPr lang="en-US" dirty="0" err="1"/>
              <a:t>stagnan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menurun</a:t>
            </a:r>
            <a:endParaRPr lang="en-US" dirty="0"/>
          </a:p>
          <a:p>
            <a:pPr algn="just"/>
            <a:r>
              <a:rPr lang="en-US" b="1" dirty="0" err="1"/>
              <a:t>Keluaran</a:t>
            </a:r>
            <a:r>
              <a:rPr lang="en-US" b="1" dirty="0"/>
              <a:t>:</a:t>
            </a:r>
          </a:p>
          <a:p>
            <a:pPr lvl="1" algn="just"/>
            <a:r>
              <a:rPr lang="en-US" dirty="0"/>
              <a:t>Model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evaluasi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BE91814-EC78-4785-BE0C-1A223191A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69"/>
          <a:stretch/>
        </p:blipFill>
        <p:spPr bwMode="auto">
          <a:xfrm>
            <a:off x="8393828" y="802068"/>
            <a:ext cx="2959972" cy="278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27C1A52-590B-4BDD-BC44-6F0109AFF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9"/>
          <a:stretch/>
        </p:blipFill>
        <p:spPr bwMode="auto">
          <a:xfrm>
            <a:off x="8331563" y="3588850"/>
            <a:ext cx="3084502" cy="29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88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Evaluasi Model pada Data Uji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7068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Evaluasi</a:t>
            </a:r>
            <a:r>
              <a:rPr lang="en-US" b="1" dirty="0"/>
              <a:t>:</a:t>
            </a:r>
          </a:p>
          <a:p>
            <a:pPr lvl="1" algn="just"/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model </a:t>
            </a:r>
            <a:r>
              <a:rPr lang="en-US" dirty="0" err="1"/>
              <a:t>menggeneralisasi</a:t>
            </a:r>
            <a:r>
              <a:rPr lang="en-US" dirty="0"/>
              <a:t> pada data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training.</a:t>
            </a:r>
          </a:p>
          <a:p>
            <a:pPr lvl="1" algn="just"/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 pada real-world scenario.</a:t>
            </a:r>
          </a:p>
          <a:p>
            <a:pPr algn="just"/>
            <a:r>
              <a:rPr lang="en-US" b="1" dirty="0" err="1"/>
              <a:t>Akurasi</a:t>
            </a:r>
            <a:r>
              <a:rPr lang="en-US" b="1" dirty="0"/>
              <a:t> Uji (Test Accuracy):</a:t>
            </a:r>
          </a:p>
          <a:p>
            <a:pPr lvl="1" algn="just"/>
            <a:r>
              <a:rPr lang="en-US" dirty="0"/>
              <a:t>Model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78.33% pada data uji.</a:t>
            </a:r>
          </a:p>
          <a:p>
            <a:pPr lvl="1" algn="just"/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8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prediksi</a:t>
            </a:r>
            <a:r>
              <a:rPr lang="en-US" dirty="0"/>
              <a:t> model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Nilai Loss pada Data Uji:</a:t>
            </a:r>
          </a:p>
          <a:p>
            <a:pPr lvl="1" algn="just"/>
            <a:r>
              <a:rPr lang="en-US" dirty="0"/>
              <a:t>Test Loss = 0.8715</a:t>
            </a:r>
          </a:p>
          <a:p>
            <a:pPr lvl="1" algn="just"/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 (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).</a:t>
            </a:r>
          </a:p>
          <a:p>
            <a:pPr algn="just"/>
            <a:r>
              <a:rPr lang="en-US" b="1" dirty="0" err="1"/>
              <a:t>Interpretasi</a:t>
            </a:r>
            <a:r>
              <a:rPr lang="en-US" b="1" dirty="0"/>
              <a:t> Hasil:</a:t>
            </a:r>
          </a:p>
          <a:p>
            <a:pPr lvl="1" algn="just"/>
            <a:r>
              <a:rPr lang="en-US" dirty="0" err="1"/>
              <a:t>Dengan</a:t>
            </a:r>
            <a:r>
              <a:rPr lang="en-US" dirty="0"/>
              <a:t> dataset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(~300 data), </a:t>
            </a:r>
            <a:r>
              <a:rPr lang="en-US" dirty="0" err="1"/>
              <a:t>akurasi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75%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Performa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Kesimpulan Awal:</a:t>
            </a:r>
          </a:p>
          <a:p>
            <a:pPr lvl="1" algn="just"/>
            <a:r>
              <a:rPr lang="en-US" dirty="0"/>
              <a:t>Model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bias </a:t>
            </a:r>
            <a:r>
              <a:rPr lang="en-US" dirty="0" err="1"/>
              <a:t>terhadap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Cocok</a:t>
            </a:r>
            <a:r>
              <a:rPr lang="en-US" dirty="0"/>
              <a:t> untuk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EE40B-7624-4D7F-82FF-59D8A87E8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843"/>
          <a:stretch/>
        </p:blipFill>
        <p:spPr>
          <a:xfrm>
            <a:off x="9363571" y="2497347"/>
            <a:ext cx="219582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Visualisasi</a:t>
            </a:r>
            <a:r>
              <a:rPr lang="en-US" b="1" dirty="0"/>
              <a:t> </a:t>
            </a:r>
            <a:r>
              <a:rPr lang="en-US" b="1" dirty="0" err="1"/>
              <a:t>Evaluasi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91399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Klasifikasi</a:t>
            </a:r>
            <a:r>
              <a:rPr lang="en-US" b="1" dirty="0"/>
              <a:t> (Classification Report)</a:t>
            </a:r>
          </a:p>
          <a:p>
            <a:pPr lvl="1" algn="just"/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precision, recall, dan f1-score untuk masing-masing 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model </a:t>
            </a:r>
            <a:r>
              <a:rPr lang="en-US" dirty="0" err="1"/>
              <a:t>adalah</a:t>
            </a:r>
            <a:r>
              <a:rPr lang="en-US" dirty="0"/>
              <a:t> 78%.</a:t>
            </a:r>
          </a:p>
          <a:p>
            <a:pPr lvl="1" algn="just"/>
            <a:r>
              <a:rPr lang="en-US" dirty="0"/>
              <a:t>Kinerja model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tweet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Confusion Matrix</a:t>
            </a:r>
          </a:p>
          <a:p>
            <a:pPr lvl="1" algn="just"/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dan salah untuk </a:t>
            </a:r>
            <a:r>
              <a:rPr lang="en-US" dirty="0" err="1"/>
              <a:t>tiap</a:t>
            </a:r>
            <a:r>
              <a:rPr lang="en-US" dirty="0"/>
              <a:t> label.</a:t>
            </a:r>
          </a:p>
          <a:p>
            <a:pPr lvl="1" algn="just"/>
            <a:r>
              <a:rPr lang="en-US" dirty="0"/>
              <a:t>Model </a:t>
            </a:r>
            <a:r>
              <a:rPr lang="en-US" dirty="0" err="1"/>
              <a:t>mengklasifikasikan</a:t>
            </a:r>
            <a:r>
              <a:rPr lang="en-US" dirty="0"/>
              <a:t> 26 tweet </a:t>
            </a:r>
            <a:r>
              <a:rPr lang="en-US" dirty="0" err="1"/>
              <a:t>negatif</a:t>
            </a:r>
            <a:r>
              <a:rPr lang="en-US" dirty="0"/>
              <a:t> dan 21 tweet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Terdapat</a:t>
            </a:r>
            <a:r>
              <a:rPr lang="en-US" dirty="0"/>
              <a:t> 13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60 data uji (7 false positive, 6 false negative).</a:t>
            </a:r>
          </a:p>
          <a:p>
            <a:pPr algn="just"/>
            <a:r>
              <a:rPr lang="en-US" b="1" dirty="0"/>
              <a:t>Kesimpulan</a:t>
            </a:r>
          </a:p>
          <a:p>
            <a:pPr lvl="1" algn="just"/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model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bias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3DDCA-8F23-4F9F-9B01-6F39E12C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700" y="1619652"/>
            <a:ext cx="3327877" cy="1598002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9CA474E-3CE4-4DA5-8761-32D003EF2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461" y="3429000"/>
            <a:ext cx="2994354" cy="25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63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Insight dari Data dan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Distribusi</a:t>
            </a:r>
            <a:r>
              <a:rPr lang="en-US" b="1" dirty="0"/>
              <a:t> </a:t>
            </a:r>
            <a:r>
              <a:rPr lang="en-US" b="1" dirty="0" err="1"/>
              <a:t>Sentimen</a:t>
            </a:r>
            <a:r>
              <a:rPr lang="en-US" b="1" dirty="0"/>
              <a:t> </a:t>
            </a:r>
            <a:r>
              <a:rPr lang="en-US" b="1" dirty="0" err="1"/>
              <a:t>Seimbang</a:t>
            </a:r>
            <a:endParaRPr lang="en-US" b="1" dirty="0"/>
          </a:p>
          <a:p>
            <a:pPr lvl="1" algn="just"/>
            <a:r>
              <a:rPr lang="en-US" dirty="0"/>
              <a:t>Data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139 tweet </a:t>
            </a:r>
            <a:r>
              <a:rPr lang="en-US" dirty="0" err="1"/>
              <a:t>positif</a:t>
            </a:r>
            <a:r>
              <a:rPr lang="en-US" dirty="0"/>
              <a:t> dan 161 tweet </a:t>
            </a:r>
            <a:r>
              <a:rPr lang="en-US" dirty="0" err="1"/>
              <a:t>negatif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agar model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condong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Model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Mendeteksi</a:t>
            </a:r>
            <a:r>
              <a:rPr lang="en-US" b="1" dirty="0"/>
              <a:t> </a:t>
            </a:r>
            <a:r>
              <a:rPr lang="en-US" b="1" dirty="0" err="1"/>
              <a:t>Sentimen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Cukup</a:t>
            </a:r>
            <a:r>
              <a:rPr lang="en-US" b="1" dirty="0"/>
              <a:t> </a:t>
            </a:r>
            <a:r>
              <a:rPr lang="en-US" b="1" dirty="0" err="1"/>
              <a:t>Akurat</a:t>
            </a:r>
            <a:endParaRPr lang="en-US" b="1" dirty="0"/>
          </a:p>
          <a:p>
            <a:pPr lvl="1" algn="just"/>
            <a:r>
              <a:rPr lang="en-US" dirty="0" err="1"/>
              <a:t>Akurasi</a:t>
            </a:r>
            <a:r>
              <a:rPr lang="en-US" dirty="0"/>
              <a:t> model pada data uji </a:t>
            </a:r>
            <a:r>
              <a:rPr lang="en-US" dirty="0" err="1"/>
              <a:t>sebesar</a:t>
            </a:r>
            <a:r>
              <a:rPr lang="en-US" dirty="0"/>
              <a:t> 78.33%.</a:t>
            </a:r>
          </a:p>
          <a:p>
            <a:pPr lvl="1" algn="just"/>
            <a:r>
              <a:rPr lang="en-US" dirty="0"/>
              <a:t>F1-score yang </a:t>
            </a:r>
            <a:r>
              <a:rPr lang="en-US" dirty="0" err="1"/>
              <a:t>stabil</a:t>
            </a:r>
            <a:r>
              <a:rPr lang="en-US" dirty="0"/>
              <a:t> pada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seimbang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Kelemahan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 Model</a:t>
            </a:r>
          </a:p>
          <a:p>
            <a:pPr lvl="1" algn="just"/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ambigu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sarkasme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Model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Insight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untuk</a:t>
            </a:r>
          </a:p>
          <a:p>
            <a:pPr lvl="1" algn="just"/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provider.</a:t>
            </a:r>
          </a:p>
          <a:p>
            <a:pPr lvl="1" algn="just"/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keluhan</a:t>
            </a:r>
            <a:r>
              <a:rPr lang="en-US" dirty="0"/>
              <a:t> dan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Menyusun strategi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163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Rekomendasi</a:t>
            </a:r>
            <a:r>
              <a:rPr lang="en-US" b="1" dirty="0"/>
              <a:t> </a:t>
            </a:r>
            <a:r>
              <a:rPr lang="en-US" b="1" dirty="0" err="1"/>
              <a:t>Peningkatan</a:t>
            </a:r>
            <a:r>
              <a:rPr lang="en-US" b="1" dirty="0"/>
              <a:t> </a:t>
            </a:r>
            <a:r>
              <a:rPr lang="en-US" b="1" dirty="0" err="1"/>
              <a:t>Kualitas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34156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A. </a:t>
            </a:r>
            <a:r>
              <a:rPr lang="en-US" b="1" dirty="0" err="1"/>
              <a:t>Peningkatan</a:t>
            </a:r>
            <a:r>
              <a:rPr lang="en-US" b="1" dirty="0"/>
              <a:t> </a:t>
            </a:r>
            <a:r>
              <a:rPr lang="en-US" b="1" dirty="0" err="1"/>
              <a:t>Kualitas</a:t>
            </a:r>
            <a:r>
              <a:rPr lang="en-US" b="1" dirty="0"/>
              <a:t> Data</a:t>
            </a:r>
          </a:p>
          <a:p>
            <a:pPr algn="just"/>
            <a:r>
              <a:rPr lang="en-US" b="1" dirty="0" err="1"/>
              <a:t>Tambah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Data</a:t>
            </a:r>
          </a:p>
          <a:p>
            <a:pPr lvl="1" algn="just"/>
            <a:r>
              <a:rPr lang="en-US" dirty="0"/>
              <a:t>Dataset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(300 tweet). Model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data.</a:t>
            </a:r>
          </a:p>
          <a:p>
            <a:pPr algn="just"/>
            <a:r>
              <a:rPr lang="en-US" b="1" dirty="0"/>
              <a:t>Kelas </a:t>
            </a:r>
            <a:r>
              <a:rPr lang="en-US" b="1" dirty="0" err="1"/>
              <a:t>Sentimen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Lengkap</a:t>
            </a:r>
            <a:endParaRPr lang="en-US" b="1" dirty="0"/>
          </a:p>
          <a:p>
            <a:pPr lvl="1" algn="just"/>
            <a:r>
              <a:rPr lang="en-US" dirty="0" err="1"/>
              <a:t>Tambahkan</a:t>
            </a:r>
            <a:r>
              <a:rPr lang="en-US" dirty="0"/>
              <a:t> label neutral untuk </a:t>
            </a:r>
            <a:r>
              <a:rPr lang="en-US" dirty="0" err="1"/>
              <a:t>klasifikasi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representatif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Pembersihan</a:t>
            </a:r>
            <a:r>
              <a:rPr lang="en-US" b="1" dirty="0"/>
              <a:t> Teks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Lanjut</a:t>
            </a:r>
            <a:endParaRPr lang="en-US" b="1" dirty="0"/>
          </a:p>
          <a:p>
            <a:pPr lvl="1" algn="just"/>
            <a:r>
              <a:rPr lang="en-US" dirty="0" err="1"/>
              <a:t>Hapus</a:t>
            </a:r>
            <a:r>
              <a:rPr lang="en-US" dirty="0"/>
              <a:t> emoji, </a:t>
            </a:r>
            <a:r>
              <a:rPr lang="en-US" dirty="0" err="1"/>
              <a:t>stopwords</a:t>
            </a:r>
            <a:r>
              <a:rPr lang="en-US" dirty="0"/>
              <a:t>, dan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Hilangkan</a:t>
            </a:r>
            <a:r>
              <a:rPr lang="en-US" b="1" dirty="0"/>
              <a:t> </a:t>
            </a:r>
            <a:r>
              <a:rPr lang="en-US" b="1" dirty="0" err="1"/>
              <a:t>Duplikasi</a:t>
            </a:r>
            <a:r>
              <a:rPr lang="en-US" b="1" dirty="0"/>
              <a:t> dan Spam</a:t>
            </a:r>
          </a:p>
          <a:p>
            <a:pPr lvl="1" algn="just"/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tweet yang </a:t>
            </a:r>
            <a:r>
              <a:rPr lang="en-US" dirty="0" err="1"/>
              <a:t>identik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Bahasa </a:t>
            </a:r>
            <a:r>
              <a:rPr lang="en-US" b="1" dirty="0" err="1"/>
              <a:t>Campuran</a:t>
            </a:r>
            <a:r>
              <a:rPr lang="en-US" b="1" dirty="0"/>
              <a:t> dan Slang</a:t>
            </a:r>
          </a:p>
          <a:p>
            <a:pPr lvl="1" algn="just"/>
            <a:r>
              <a:rPr lang="en-US" dirty="0" err="1"/>
              <a:t>Tangani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informal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alay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model.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0100B9-3DAC-4495-AFE2-F87B93576BAA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5257799" cy="435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B. </a:t>
            </a:r>
            <a:r>
              <a:rPr lang="en-US" b="1" dirty="0" err="1"/>
              <a:t>Peningkatan</a:t>
            </a:r>
            <a:r>
              <a:rPr lang="en-US" b="1" dirty="0"/>
              <a:t> Model</a:t>
            </a:r>
          </a:p>
          <a:p>
            <a:pPr algn="just"/>
            <a:r>
              <a:rPr lang="en-US" b="1" dirty="0" err="1"/>
              <a:t>Gunakan</a:t>
            </a:r>
            <a:r>
              <a:rPr lang="en-US" b="1" dirty="0"/>
              <a:t> Pre-trained Embeddings</a:t>
            </a:r>
          </a:p>
          <a:p>
            <a:pPr lvl="1" algn="just"/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GloVe</a:t>
            </a:r>
            <a:r>
              <a:rPr lang="en-US" dirty="0"/>
              <a:t>, </a:t>
            </a:r>
            <a:r>
              <a:rPr lang="en-US" dirty="0" err="1"/>
              <a:t>FastText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BERT untuk </a:t>
            </a:r>
            <a:r>
              <a:rPr lang="en-US" dirty="0" err="1"/>
              <a:t>pemahaman</a:t>
            </a:r>
            <a:r>
              <a:rPr lang="en-US" dirty="0"/>
              <a:t> kata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Eksperimen</a:t>
            </a:r>
            <a:r>
              <a:rPr lang="en-US" b="1" dirty="0"/>
              <a:t> </a:t>
            </a:r>
            <a:r>
              <a:rPr lang="en-US" b="1" dirty="0" err="1"/>
              <a:t>Arsitektur</a:t>
            </a:r>
            <a:r>
              <a:rPr lang="en-US" b="1" dirty="0"/>
              <a:t> Lain</a:t>
            </a:r>
          </a:p>
          <a:p>
            <a:pPr lvl="1" algn="just"/>
            <a:r>
              <a:rPr lang="en-US" dirty="0" err="1"/>
              <a:t>Coba</a:t>
            </a:r>
            <a:r>
              <a:rPr lang="en-US" dirty="0"/>
              <a:t> GRU, CNN-LSTM, </a:t>
            </a:r>
            <a:r>
              <a:rPr lang="en-US" dirty="0" err="1"/>
              <a:t>atau</a:t>
            </a:r>
            <a:r>
              <a:rPr lang="en-US" dirty="0"/>
              <a:t> model </a:t>
            </a:r>
            <a:r>
              <a:rPr lang="en-US" dirty="0" err="1"/>
              <a:t>berbasis</a:t>
            </a:r>
            <a:r>
              <a:rPr lang="en-US" dirty="0"/>
              <a:t> Transformer.</a:t>
            </a:r>
          </a:p>
          <a:p>
            <a:pPr algn="just"/>
            <a:r>
              <a:rPr lang="en-US" b="1" dirty="0"/>
              <a:t>Cross-validation</a:t>
            </a:r>
          </a:p>
          <a:p>
            <a:pPr lvl="1" algn="just"/>
            <a:r>
              <a:rPr lang="en-US" dirty="0" err="1"/>
              <a:t>Gunakan</a:t>
            </a:r>
            <a:r>
              <a:rPr lang="en-US" dirty="0"/>
              <a:t> K-Fold untuk </a:t>
            </a:r>
            <a:r>
              <a:rPr lang="en-US" dirty="0" err="1"/>
              <a:t>evaluasi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Regularisasi</a:t>
            </a:r>
            <a:r>
              <a:rPr lang="en-US" b="1" dirty="0"/>
              <a:t> </a:t>
            </a:r>
            <a:r>
              <a:rPr lang="en-US" b="1" dirty="0" err="1"/>
              <a:t>Tambahan</a:t>
            </a:r>
            <a:endParaRPr lang="en-US" b="1" dirty="0"/>
          </a:p>
          <a:p>
            <a:pPr lvl="1" algn="just"/>
            <a:r>
              <a:rPr lang="en-US" dirty="0" err="1"/>
              <a:t>Tambahkan</a:t>
            </a:r>
            <a:r>
              <a:rPr lang="en-US" dirty="0"/>
              <a:t> L2 regularization untuk </a:t>
            </a:r>
            <a:r>
              <a:rPr lang="en-US" dirty="0" err="1"/>
              <a:t>mencegah</a:t>
            </a:r>
            <a:r>
              <a:rPr lang="en-US" dirty="0"/>
              <a:t> overfitting.</a:t>
            </a:r>
          </a:p>
          <a:p>
            <a:pPr algn="just"/>
            <a:r>
              <a:rPr lang="en-US" b="1" dirty="0" err="1"/>
              <a:t>Optimasi</a:t>
            </a:r>
            <a:r>
              <a:rPr lang="en-US" b="1" dirty="0"/>
              <a:t> Hyperparameter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Lanjut</a:t>
            </a:r>
            <a:endParaRPr lang="en-US" b="1" dirty="0"/>
          </a:p>
          <a:p>
            <a:pPr lvl="1" algn="just"/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RandomSearch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BayesianOptimization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87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Kesimpulan Akhir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Model </a:t>
            </a:r>
            <a:r>
              <a:rPr lang="en-US" b="1" dirty="0" err="1"/>
              <a:t>berhasil</a:t>
            </a:r>
            <a:r>
              <a:rPr lang="en-US" b="1" dirty="0"/>
              <a:t> </a:t>
            </a:r>
            <a:r>
              <a:rPr lang="en-US" b="1" dirty="0" err="1"/>
              <a:t>dikembangkan</a:t>
            </a:r>
            <a:endParaRPr lang="en-US" b="1" dirty="0"/>
          </a:p>
          <a:p>
            <a:pPr lvl="1" algn="just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deep learning </a:t>
            </a:r>
            <a:r>
              <a:rPr lang="en-US" dirty="0" err="1"/>
              <a:t>berbasis</a:t>
            </a:r>
            <a:r>
              <a:rPr lang="en-US" dirty="0"/>
              <a:t> LSTM untuk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tweet.</a:t>
            </a:r>
          </a:p>
          <a:p>
            <a:pPr algn="just"/>
            <a:r>
              <a:rPr lang="en-US" b="1" dirty="0"/>
              <a:t>Performa model </a:t>
            </a:r>
            <a:r>
              <a:rPr lang="en-US" b="1" dirty="0" err="1"/>
              <a:t>cukup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endParaRPr lang="en-US" b="1" dirty="0"/>
          </a:p>
          <a:p>
            <a:pPr lvl="1" algn="just"/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uji </a:t>
            </a:r>
            <a:r>
              <a:rPr lang="en-US" dirty="0" err="1"/>
              <a:t>sebesar</a:t>
            </a:r>
            <a:r>
              <a:rPr lang="en-US" dirty="0"/>
              <a:t> 78.33%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seimbang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positive dan negative.</a:t>
            </a:r>
          </a:p>
          <a:p>
            <a:pPr algn="just"/>
            <a:r>
              <a:rPr lang="en-US" b="1" dirty="0"/>
              <a:t>Teks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diproses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endParaRPr lang="en-US" b="1" dirty="0"/>
          </a:p>
          <a:p>
            <a:pPr lvl="1" algn="just"/>
            <a:r>
              <a:rPr lang="en-US" dirty="0" err="1"/>
              <a:t>Tahapan</a:t>
            </a:r>
            <a:r>
              <a:rPr lang="en-US" dirty="0"/>
              <a:t> preprocessing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,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dan padding.</a:t>
            </a:r>
          </a:p>
          <a:p>
            <a:pPr algn="just"/>
            <a:r>
              <a:rPr lang="en-US" b="1" dirty="0"/>
              <a:t>Tuning </a:t>
            </a:r>
            <a:r>
              <a:rPr lang="en-US" b="1" dirty="0" err="1"/>
              <a:t>meningkatkan</a:t>
            </a:r>
            <a:r>
              <a:rPr lang="en-US" b="1" dirty="0"/>
              <a:t> </a:t>
            </a:r>
            <a:r>
              <a:rPr lang="en-US" b="1" dirty="0" err="1"/>
              <a:t>akurasi</a:t>
            </a:r>
            <a:endParaRPr lang="en-US" b="1" dirty="0"/>
          </a:p>
          <a:p>
            <a:pPr lvl="1" algn="just"/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Tuner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hyperparameter optimal (e.g., embedding </a:t>
            </a:r>
            <a:r>
              <a:rPr lang="en-US" dirty="0" err="1"/>
              <a:t>dimensi</a:t>
            </a:r>
            <a:r>
              <a:rPr lang="en-US" dirty="0"/>
              <a:t>, dropout rate, learning rate).</a:t>
            </a:r>
          </a:p>
          <a:p>
            <a:pPr algn="just"/>
            <a:r>
              <a:rPr lang="en-US" b="1" dirty="0" err="1"/>
              <a:t>Visualisasi</a:t>
            </a:r>
            <a:r>
              <a:rPr lang="en-US" b="1" dirty="0"/>
              <a:t> </a:t>
            </a:r>
            <a:r>
              <a:rPr lang="en-US" b="1" dirty="0" err="1"/>
              <a:t>mendukung</a:t>
            </a:r>
            <a:r>
              <a:rPr lang="en-US" b="1" dirty="0"/>
              <a:t> </a:t>
            </a:r>
            <a:r>
              <a:rPr lang="en-US" b="1" dirty="0" err="1"/>
              <a:t>evaluasi</a:t>
            </a:r>
            <a:endParaRPr lang="en-US" b="1" dirty="0"/>
          </a:p>
          <a:p>
            <a:pPr lvl="1" algn="just"/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/loss dan confusion matrix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stabilitas</a:t>
            </a:r>
            <a:r>
              <a:rPr lang="en-US" dirty="0"/>
              <a:t> dan </a:t>
            </a:r>
            <a:r>
              <a:rPr lang="en-US" dirty="0" err="1"/>
              <a:t>performa</a:t>
            </a:r>
            <a:r>
              <a:rPr lang="en-US" dirty="0"/>
              <a:t> model.</a:t>
            </a:r>
          </a:p>
          <a:p>
            <a:pPr algn="just"/>
            <a:r>
              <a:rPr lang="en-US" b="1" dirty="0"/>
              <a:t>Masih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ruang</a:t>
            </a:r>
            <a:r>
              <a:rPr lang="en-US" b="1" dirty="0"/>
              <a:t> </a:t>
            </a:r>
            <a:r>
              <a:rPr lang="en-US" b="1" dirty="0" err="1"/>
              <a:t>peningkatan</a:t>
            </a:r>
            <a:endParaRPr lang="en-US" b="1" dirty="0"/>
          </a:p>
          <a:p>
            <a:pPr lvl="1" algn="just"/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data, model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, dan </a:t>
            </a: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NLP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BERT.</a:t>
            </a:r>
          </a:p>
        </p:txBody>
      </p:sp>
    </p:spTree>
    <p:extLst>
      <p:ext uri="{BB962C8B-B14F-4D97-AF65-F5344CB8AC3E}">
        <p14:creationId xmlns:p14="http://schemas.microsoft.com/office/powerpoint/2010/main" val="100578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04F3-A166-4E9A-9F29-308DC217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#2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3971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 Outline Case #2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Deskripsi</a:t>
            </a:r>
            <a:r>
              <a:rPr lang="en-US" b="1" dirty="0"/>
              <a:t> Dataset FAQ</a:t>
            </a:r>
          </a:p>
          <a:p>
            <a:r>
              <a:rPr lang="en-US" b="1" dirty="0"/>
              <a:t>Alur </a:t>
            </a:r>
            <a:r>
              <a:rPr lang="en-US" b="1" dirty="0" err="1"/>
              <a:t>Kerja</a:t>
            </a:r>
            <a:r>
              <a:rPr lang="en-US" b="1" dirty="0"/>
              <a:t> dan </a:t>
            </a:r>
            <a:r>
              <a:rPr lang="en-US" b="1" dirty="0" err="1"/>
              <a:t>Arsitektur</a:t>
            </a:r>
            <a:r>
              <a:rPr lang="en-US" b="1" dirty="0"/>
              <a:t> Chatbot</a:t>
            </a:r>
          </a:p>
          <a:p>
            <a:r>
              <a:rPr lang="en-US" b="1" dirty="0"/>
              <a:t>Preprocessing &amp; Embedding </a:t>
            </a:r>
            <a:r>
              <a:rPr lang="en-US" b="1" dirty="0" err="1"/>
              <a:t>Pertanyaan</a:t>
            </a:r>
            <a:endParaRPr lang="en-US" b="1" dirty="0"/>
          </a:p>
          <a:p>
            <a:r>
              <a:rPr lang="en-US" b="1" dirty="0"/>
              <a:t>Retrieval </a:t>
            </a:r>
            <a:r>
              <a:rPr lang="en-US" b="1" dirty="0" err="1"/>
              <a:t>Jawaban</a:t>
            </a:r>
            <a:r>
              <a:rPr lang="en-US" b="1" dirty="0"/>
              <a:t> &amp; Skor </a:t>
            </a:r>
            <a:r>
              <a:rPr lang="en-US" b="1" dirty="0" err="1"/>
              <a:t>Kemiripan</a:t>
            </a:r>
            <a:endParaRPr lang="en-US" b="1" dirty="0"/>
          </a:p>
          <a:p>
            <a:r>
              <a:rPr lang="en-US" b="1" dirty="0" err="1"/>
              <a:t>Antarmuka</a:t>
            </a:r>
            <a:r>
              <a:rPr lang="en-US" b="1" dirty="0"/>
              <a:t> </a:t>
            </a:r>
            <a:r>
              <a:rPr lang="en-US" b="1" dirty="0" err="1"/>
              <a:t>Streamlit</a:t>
            </a:r>
            <a:r>
              <a:rPr lang="en-US" b="1" dirty="0"/>
              <a:t> (UI Chatbot)</a:t>
            </a:r>
          </a:p>
          <a:p>
            <a:r>
              <a:rPr lang="en-US" b="1" dirty="0" err="1"/>
              <a:t>Evaluasi</a:t>
            </a:r>
            <a:r>
              <a:rPr lang="en-US" b="1" dirty="0"/>
              <a:t> </a:t>
            </a:r>
            <a:r>
              <a:rPr lang="en-US" b="1" dirty="0" err="1"/>
              <a:t>Akurasi</a:t>
            </a:r>
            <a:r>
              <a:rPr lang="en-US" b="1" dirty="0"/>
              <a:t> &amp; </a:t>
            </a:r>
            <a:r>
              <a:rPr lang="en-US" b="1" dirty="0" err="1"/>
              <a:t>Penanganan</a:t>
            </a:r>
            <a:r>
              <a:rPr lang="en-US" b="1" dirty="0"/>
              <a:t> Error</a:t>
            </a:r>
          </a:p>
          <a:p>
            <a:r>
              <a:rPr lang="en-US" b="1" dirty="0" err="1"/>
              <a:t>Keamanan</a:t>
            </a:r>
            <a:r>
              <a:rPr lang="en-US" b="1" dirty="0"/>
              <a:t> Input &amp; </a:t>
            </a:r>
            <a:r>
              <a:rPr lang="en-US" b="1" dirty="0" err="1"/>
              <a:t>Validasi</a:t>
            </a:r>
            <a:endParaRPr lang="en-US" b="1" dirty="0"/>
          </a:p>
          <a:p>
            <a:r>
              <a:rPr lang="en-US" b="1" dirty="0" err="1"/>
              <a:t>Struktur</a:t>
            </a:r>
            <a:r>
              <a:rPr lang="en-US" b="1" dirty="0"/>
              <a:t> File </a:t>
            </a:r>
            <a:r>
              <a:rPr lang="en-US" b="1" dirty="0" err="1"/>
              <a:t>Proyek</a:t>
            </a:r>
            <a:endParaRPr lang="en-US" b="1" dirty="0"/>
          </a:p>
          <a:p>
            <a:r>
              <a:rPr lang="en-US" b="1" dirty="0" err="1"/>
              <a:t>Dockerfile</a:t>
            </a:r>
            <a:r>
              <a:rPr lang="en-US" b="1" dirty="0"/>
              <a:t> 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51974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Deskripsi Dataset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Dataset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basis FAQ chatbot </a:t>
            </a:r>
            <a:r>
              <a:rPr lang="en-US" b="1" dirty="0" err="1"/>
              <a:t>Nawatech</a:t>
            </a:r>
            <a:r>
              <a:rPr lang="en-US" b="1" dirty="0"/>
              <a:t>.</a:t>
            </a:r>
          </a:p>
          <a:p>
            <a:pPr algn="just"/>
            <a:r>
              <a:rPr lang="en-US" b="1" dirty="0"/>
              <a:t>Format file: Excel (.xlsx) </a:t>
            </a:r>
            <a:r>
              <a:rPr lang="en-US" b="1" dirty="0" err="1"/>
              <a:t>dengan</a:t>
            </a:r>
            <a:r>
              <a:rPr lang="en-US" b="1" dirty="0"/>
              <a:t> 11 </a:t>
            </a:r>
            <a:r>
              <a:rPr lang="en-US" b="1" dirty="0" err="1"/>
              <a:t>entri</a:t>
            </a:r>
            <a:r>
              <a:rPr lang="en-US" b="1" dirty="0"/>
              <a:t>.</a:t>
            </a:r>
          </a:p>
          <a:p>
            <a:pPr algn="just"/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kolom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:</a:t>
            </a:r>
          </a:p>
          <a:p>
            <a:pPr lvl="1" algn="just"/>
            <a:r>
              <a:rPr lang="en-US" dirty="0"/>
              <a:t>Question: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Answer: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Nawatech</a:t>
            </a:r>
            <a:r>
              <a:rPr lang="en-US" dirty="0"/>
              <a:t> untuk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Dataset </a:t>
            </a:r>
            <a:r>
              <a:rPr lang="en-US" b="1" dirty="0" err="1"/>
              <a:t>bersifat</a:t>
            </a:r>
            <a:r>
              <a:rPr lang="en-US" b="1" dirty="0"/>
              <a:t> statis dan </a:t>
            </a:r>
            <a:r>
              <a:rPr lang="en-US" b="1" dirty="0" err="1"/>
              <a:t>digunakan</a:t>
            </a:r>
            <a:r>
              <a:rPr lang="en-US" b="1" dirty="0"/>
              <a:t> untuk </a:t>
            </a:r>
            <a:r>
              <a:rPr lang="en-US" b="1" dirty="0" err="1"/>
              <a:t>pencocokan</a:t>
            </a:r>
            <a:r>
              <a:rPr lang="en-US" b="1" dirty="0"/>
              <a:t> </a:t>
            </a:r>
            <a:r>
              <a:rPr lang="en-US" b="1" dirty="0" err="1"/>
              <a:t>semantik</a:t>
            </a:r>
            <a:r>
              <a:rPr lang="en-US" b="1" dirty="0"/>
              <a:t>.</a:t>
            </a:r>
          </a:p>
          <a:p>
            <a:pPr algn="just"/>
            <a:r>
              <a:rPr lang="en-US" b="1" dirty="0" err="1"/>
              <a:t>Dilakukan</a:t>
            </a:r>
            <a:r>
              <a:rPr lang="en-US" b="1" dirty="0"/>
              <a:t> preprocessing </a:t>
            </a:r>
            <a:r>
              <a:rPr lang="en-US" b="1" dirty="0" err="1"/>
              <a:t>sederhana</a:t>
            </a:r>
            <a:r>
              <a:rPr lang="en-US" b="1" dirty="0"/>
              <a:t> pada </a:t>
            </a:r>
            <a:r>
              <a:rPr lang="en-US" b="1" dirty="0" err="1"/>
              <a:t>teks</a:t>
            </a:r>
            <a:r>
              <a:rPr lang="en-US" b="1" dirty="0"/>
              <a:t>:</a:t>
            </a:r>
          </a:p>
          <a:p>
            <a:pPr lvl="1" algn="just"/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Digunakan</a:t>
            </a:r>
            <a:r>
              <a:rPr lang="en-US" b="1" dirty="0"/>
              <a:t> untuk </a:t>
            </a:r>
            <a:r>
              <a:rPr lang="en-US" b="1" dirty="0" err="1"/>
              <a:t>mencocokkan</a:t>
            </a:r>
            <a:r>
              <a:rPr lang="en-US" b="1" dirty="0"/>
              <a:t> </a:t>
            </a:r>
            <a:r>
              <a:rPr lang="en-US" b="1" dirty="0" err="1"/>
              <a:t>pertanyaan</a:t>
            </a:r>
            <a:r>
              <a:rPr lang="en-US" b="1" dirty="0"/>
              <a:t> </a:t>
            </a:r>
            <a:r>
              <a:rPr lang="en-US" b="1" dirty="0" err="1"/>
              <a:t>pengguna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pertanyaan</a:t>
            </a:r>
            <a:r>
              <a:rPr lang="en-US" b="1" dirty="0"/>
              <a:t> yang paling </a:t>
            </a:r>
            <a:r>
              <a:rPr lang="en-US" b="1" dirty="0" err="1"/>
              <a:t>relevan</a:t>
            </a:r>
            <a:r>
              <a:rPr lang="en-US" b="1" dirty="0"/>
              <a:t> </a:t>
            </a:r>
            <a:r>
              <a:rPr lang="en-US" b="1" dirty="0" err="1"/>
              <a:t>melalui</a:t>
            </a:r>
            <a:r>
              <a:rPr lang="en-US" b="1" dirty="0"/>
              <a:t> semantic similarity (cosine similarity). </a:t>
            </a:r>
          </a:p>
        </p:txBody>
      </p:sp>
    </p:spTree>
    <p:extLst>
      <p:ext uri="{BB962C8B-B14F-4D97-AF65-F5344CB8AC3E}">
        <p14:creationId xmlns:p14="http://schemas.microsoft.com/office/powerpoint/2010/main" val="175569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Case #1</a:t>
            </a:r>
          </a:p>
          <a:p>
            <a:r>
              <a:rPr lang="en-US" b="1" dirty="0"/>
              <a:t>Case #2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01323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Alur Kerja dan Arsitektur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b="1" dirty="0"/>
              <a:t>Input </a:t>
            </a:r>
            <a:r>
              <a:rPr lang="en-US" b="1" dirty="0" err="1"/>
              <a:t>Pertanyaan</a:t>
            </a:r>
            <a:endParaRPr lang="en-US" b="1" dirty="0"/>
          </a:p>
          <a:p>
            <a:pPr lvl="1" algn="just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UI </a:t>
            </a:r>
            <a:r>
              <a:rPr lang="en-US" dirty="0" err="1"/>
              <a:t>Streamlit.Pertanyaan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real-time.</a:t>
            </a:r>
          </a:p>
          <a:p>
            <a:pPr algn="just"/>
            <a:r>
              <a:rPr lang="en-US" b="1" dirty="0"/>
              <a:t>Preprocessing</a:t>
            </a:r>
          </a:p>
          <a:p>
            <a:pPr lvl="1" algn="just"/>
            <a:r>
              <a:rPr lang="en-US" dirty="0"/>
              <a:t>Teks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dan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bacanya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Tujuannya</a:t>
            </a:r>
            <a:r>
              <a:rPr lang="en-US" dirty="0"/>
              <a:t> untuk </a:t>
            </a:r>
            <a:r>
              <a:rPr lang="en-US" dirty="0" err="1"/>
              <a:t>menyeragamkan</a:t>
            </a:r>
            <a:r>
              <a:rPr lang="en-US" dirty="0"/>
              <a:t> format </a:t>
            </a:r>
            <a:r>
              <a:rPr lang="en-US" dirty="0" err="1"/>
              <a:t>pertanyaan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Encoding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SentenceTransformer</a:t>
            </a:r>
            <a:endParaRPr lang="en-US" b="1" dirty="0"/>
          </a:p>
          <a:p>
            <a:pPr lvl="1" algn="just"/>
            <a:r>
              <a:rPr lang="en-US" dirty="0" err="1"/>
              <a:t>Pertanyaan</a:t>
            </a:r>
            <a:r>
              <a:rPr lang="en-US" dirty="0"/>
              <a:t> user dan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FAQ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embedding (</a:t>
            </a:r>
            <a:r>
              <a:rPr lang="en-US" dirty="0" err="1"/>
              <a:t>vektor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model all-MiniLM-L6-v2.</a:t>
            </a:r>
          </a:p>
          <a:p>
            <a:pPr algn="just"/>
            <a:r>
              <a:rPr lang="en-US" b="1" dirty="0" err="1"/>
              <a:t>Perhitungan</a:t>
            </a:r>
            <a:r>
              <a:rPr lang="en-US" b="1" dirty="0"/>
              <a:t> </a:t>
            </a:r>
            <a:r>
              <a:rPr lang="en-US" b="1" dirty="0" err="1"/>
              <a:t>Kemiripan</a:t>
            </a:r>
            <a:endParaRPr lang="en-US" b="1" dirty="0"/>
          </a:p>
          <a:p>
            <a:pPr lvl="1" algn="just"/>
            <a:r>
              <a:rPr lang="en-US" dirty="0" err="1"/>
              <a:t>Menggunakan</a:t>
            </a:r>
            <a:r>
              <a:rPr lang="en-US" dirty="0"/>
              <a:t> cosine similarity untuk </a:t>
            </a:r>
            <a:r>
              <a:rPr lang="en-US" dirty="0" err="1"/>
              <a:t>membandingkan</a:t>
            </a:r>
            <a:r>
              <a:rPr lang="en-US" dirty="0"/>
              <a:t> embedding </a:t>
            </a:r>
            <a:r>
              <a:rPr lang="en-US" dirty="0" err="1"/>
              <a:t>pertanyaan</a:t>
            </a:r>
            <a:r>
              <a:rPr lang="en-US" dirty="0"/>
              <a:t> user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embedding FAQ.</a:t>
            </a:r>
          </a:p>
          <a:p>
            <a:pPr lvl="1" algn="just"/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paling </a:t>
            </a:r>
            <a:r>
              <a:rPr lang="en-US" dirty="0" err="1"/>
              <a:t>relevan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Pengambilan</a:t>
            </a:r>
            <a:r>
              <a:rPr lang="en-US" b="1" dirty="0"/>
              <a:t> </a:t>
            </a:r>
            <a:r>
              <a:rPr lang="en-US" b="1" dirty="0" err="1"/>
              <a:t>Jawaban</a:t>
            </a:r>
            <a:endParaRPr lang="en-US" b="1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dataset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Validasi</a:t>
            </a:r>
            <a:r>
              <a:rPr lang="en-US" b="1" dirty="0"/>
              <a:t> </a:t>
            </a:r>
            <a:r>
              <a:rPr lang="en-US" b="1" dirty="0" err="1"/>
              <a:t>Jawaban</a:t>
            </a:r>
            <a:endParaRPr lang="en-US" b="1" dirty="0"/>
          </a:p>
          <a:p>
            <a:pPr lvl="1" algn="just"/>
            <a:r>
              <a:rPr lang="en-US" dirty="0"/>
              <a:t>Jika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&lt; 0.5 →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klarifikasi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Output </a:t>
            </a:r>
            <a:r>
              <a:rPr lang="en-US" b="1" dirty="0" err="1"/>
              <a:t>ke</a:t>
            </a:r>
            <a:r>
              <a:rPr lang="en-US" b="1" dirty="0"/>
              <a:t> User</a:t>
            </a:r>
          </a:p>
          <a:p>
            <a:pPr lvl="1" algn="just"/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di UI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untuk </a:t>
            </a:r>
            <a:r>
              <a:rPr lang="en-US" dirty="0" err="1"/>
              <a:t>transparansi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5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Preprocessing &amp; Embedding Pertanyaan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1" dirty="0"/>
              <a:t>Preprocessing </a:t>
            </a:r>
            <a:r>
              <a:rPr lang="en-US" b="1" dirty="0" err="1"/>
              <a:t>Pertanyaan</a:t>
            </a:r>
            <a:endParaRPr lang="en-US" b="1" dirty="0"/>
          </a:p>
          <a:p>
            <a:pPr lvl="1" algn="just"/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(lowercase).</a:t>
            </a:r>
          </a:p>
          <a:p>
            <a:pPr lvl="1" algn="just"/>
            <a:r>
              <a:rPr lang="en-US" dirty="0"/>
              <a:t>Tanda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RegEx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Tujuannya</a:t>
            </a:r>
            <a:r>
              <a:rPr lang="en-US" dirty="0"/>
              <a:t>: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konsistensi</a:t>
            </a:r>
            <a:r>
              <a:rPr lang="en-US" dirty="0"/>
              <a:t> format </a:t>
            </a:r>
            <a:r>
              <a:rPr lang="en-US" dirty="0" err="1"/>
              <a:t>antara</a:t>
            </a:r>
            <a:r>
              <a:rPr lang="en-US" dirty="0"/>
              <a:t> input user dan data FAQ.</a:t>
            </a:r>
          </a:p>
          <a:p>
            <a:pPr algn="just"/>
            <a:r>
              <a:rPr lang="en-US" b="1" dirty="0"/>
              <a:t>Proses </a:t>
            </a:r>
            <a:r>
              <a:rPr lang="en-US" b="1" dirty="0" err="1"/>
              <a:t>dilakukan</a:t>
            </a:r>
            <a:r>
              <a:rPr lang="en-US" b="1" dirty="0"/>
              <a:t> untuk:</a:t>
            </a:r>
          </a:p>
          <a:p>
            <a:pPr lvl="1" algn="just"/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 Question pada dataset FAQ_Nawa.xlsx.</a:t>
            </a:r>
          </a:p>
          <a:p>
            <a:pPr algn="just"/>
            <a:r>
              <a:rPr lang="en-US" b="1" dirty="0"/>
              <a:t>Sentence Embedding</a:t>
            </a:r>
          </a:p>
          <a:p>
            <a:pPr lvl="1" algn="just"/>
            <a:r>
              <a:rPr lang="en-US" dirty="0" err="1"/>
              <a:t>Menggunakan</a:t>
            </a:r>
            <a:r>
              <a:rPr lang="en-US" dirty="0"/>
              <a:t> model pre-trained all-MiniLM-L6-v2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SentenceTransformers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Hasil Embedding</a:t>
            </a:r>
          </a:p>
          <a:p>
            <a:pPr lvl="1" algn="just"/>
            <a:r>
              <a:rPr lang="en-US" dirty="0" err="1"/>
              <a:t>Disimpan</a:t>
            </a:r>
            <a:r>
              <a:rPr lang="en-US" dirty="0"/>
              <a:t> untuk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FAQ </a:t>
            </a:r>
            <a:r>
              <a:rPr lang="en-US" dirty="0" err="1"/>
              <a:t>saat</a:t>
            </a:r>
            <a:r>
              <a:rPr lang="en-US" dirty="0"/>
              <a:t> chatbot </a:t>
            </a:r>
            <a:r>
              <a:rPr lang="en-US" dirty="0" err="1"/>
              <a:t>dijalankan</a:t>
            </a:r>
            <a:r>
              <a:rPr lang="en-US" dirty="0"/>
              <a:t> (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load).</a:t>
            </a:r>
          </a:p>
          <a:p>
            <a:pPr lvl="1" algn="just"/>
            <a:r>
              <a:rPr lang="en-US" dirty="0" err="1"/>
              <a:t>Pertanyaan</a:t>
            </a:r>
            <a:r>
              <a:rPr lang="en-US" dirty="0"/>
              <a:t> user di-encode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input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Efisiensi</a:t>
            </a:r>
            <a:r>
              <a:rPr lang="en-US" b="1" dirty="0"/>
              <a:t> Proses</a:t>
            </a:r>
          </a:p>
          <a:p>
            <a:pPr lvl="1" algn="just"/>
            <a:r>
              <a:rPr lang="en-US" dirty="0"/>
              <a:t>Model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diload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@st.cache_resource agar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akurat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854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Retrieval Jawaban &amp; Skor Kemiripan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1" dirty="0"/>
              <a:t>Input </a:t>
            </a:r>
            <a:r>
              <a:rPr lang="en-US" b="1" dirty="0" err="1"/>
              <a:t>Pertanyaan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Pengguna</a:t>
            </a:r>
            <a:endParaRPr lang="en-US" b="1" dirty="0"/>
          </a:p>
          <a:p>
            <a:pPr lvl="1" algn="just"/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dibersihkan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proses preprocessing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data FAQ.</a:t>
            </a:r>
          </a:p>
          <a:p>
            <a:pPr algn="just"/>
            <a:r>
              <a:rPr lang="en-US" b="1" dirty="0"/>
              <a:t>Embedding </a:t>
            </a:r>
            <a:r>
              <a:rPr lang="en-US" b="1" dirty="0" err="1"/>
              <a:t>Pertanyaan</a:t>
            </a:r>
            <a:r>
              <a:rPr lang="en-US" b="1" dirty="0"/>
              <a:t> User</a:t>
            </a:r>
          </a:p>
          <a:p>
            <a:pPr lvl="1" algn="just"/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all-MiniLM-L6-v2.</a:t>
            </a:r>
          </a:p>
          <a:p>
            <a:pPr algn="just"/>
            <a:r>
              <a:rPr lang="en-US" b="1" dirty="0" err="1"/>
              <a:t>Perhitungan</a:t>
            </a:r>
            <a:r>
              <a:rPr lang="en-US" b="1" dirty="0"/>
              <a:t> </a:t>
            </a:r>
            <a:r>
              <a:rPr lang="en-US" b="1" dirty="0" err="1"/>
              <a:t>Kemiripan</a:t>
            </a:r>
            <a:endParaRPr lang="en-US" b="1" dirty="0"/>
          </a:p>
          <a:p>
            <a:pPr lvl="1" algn="just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cosine_similarity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user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di dataset FAQ.</a:t>
            </a:r>
          </a:p>
          <a:p>
            <a:pPr algn="just"/>
            <a:r>
              <a:rPr lang="en-US" b="1" dirty="0" err="1"/>
              <a:t>Seleksi</a:t>
            </a:r>
            <a:r>
              <a:rPr lang="en-US" b="1" dirty="0"/>
              <a:t> </a:t>
            </a:r>
            <a:r>
              <a:rPr lang="en-US" b="1" dirty="0" err="1"/>
              <a:t>Jawaban</a:t>
            </a:r>
            <a:r>
              <a:rPr lang="en-US" b="1" dirty="0"/>
              <a:t> </a:t>
            </a:r>
            <a:r>
              <a:rPr lang="en-US" b="1" dirty="0" err="1"/>
              <a:t>Terbaik</a:t>
            </a:r>
            <a:endParaRPr lang="en-US" b="1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(</a:t>
            </a:r>
            <a:r>
              <a:rPr lang="en-US" dirty="0" err="1"/>
              <a:t>nilai</a:t>
            </a:r>
            <a:r>
              <a:rPr lang="en-US" dirty="0"/>
              <a:t> cosine paling </a:t>
            </a:r>
            <a:r>
              <a:rPr lang="en-US" dirty="0" err="1"/>
              <a:t>mendekati</a:t>
            </a:r>
            <a:r>
              <a:rPr lang="en-US" dirty="0"/>
              <a:t> 1).</a:t>
            </a:r>
          </a:p>
          <a:p>
            <a:pPr lvl="1" algn="just"/>
            <a:r>
              <a:rPr lang="en-US" dirty="0" err="1"/>
              <a:t>Jawaban</a:t>
            </a:r>
            <a:r>
              <a:rPr lang="en-US" dirty="0"/>
              <a:t> pada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Penilaian</a:t>
            </a:r>
            <a:r>
              <a:rPr lang="en-US" b="1" dirty="0"/>
              <a:t> Skor </a:t>
            </a:r>
            <a:r>
              <a:rPr lang="en-US" b="1" dirty="0" err="1"/>
              <a:t>Jawaban</a:t>
            </a:r>
            <a:endParaRPr lang="en-US" b="1" dirty="0"/>
          </a:p>
          <a:p>
            <a:pPr lvl="1" algn="just"/>
            <a:r>
              <a:rPr lang="en-US" dirty="0"/>
              <a:t>Skor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keyakinan</a:t>
            </a:r>
            <a:r>
              <a:rPr lang="en-US" dirty="0"/>
              <a:t> chatbot.</a:t>
            </a:r>
          </a:p>
          <a:p>
            <a:pPr lvl="1" algn="just"/>
            <a:r>
              <a:rPr lang="en-US" dirty="0"/>
              <a:t>Jika </a:t>
            </a:r>
            <a:r>
              <a:rPr lang="en-US" dirty="0" err="1"/>
              <a:t>skor</a:t>
            </a:r>
            <a:r>
              <a:rPr lang="en-US" dirty="0"/>
              <a:t> &lt; 0.5 →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yakin</a:t>
            </a:r>
            <a:r>
              <a:rPr lang="en-US" dirty="0"/>
              <a:t>, chatbot </a:t>
            </a:r>
            <a:r>
              <a:rPr lang="en-US" dirty="0" err="1"/>
              <a:t>menyarankan</a:t>
            </a:r>
            <a:r>
              <a:rPr lang="en-US" dirty="0"/>
              <a:t> untuk </a:t>
            </a:r>
            <a:r>
              <a:rPr lang="en-US" dirty="0" err="1"/>
              <a:t>memperjelas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Penanganan</a:t>
            </a:r>
            <a:r>
              <a:rPr lang="en-US" b="1" dirty="0"/>
              <a:t> </a:t>
            </a:r>
            <a:r>
              <a:rPr lang="en-US" b="1" dirty="0" err="1"/>
              <a:t>Kasus</a:t>
            </a:r>
            <a:r>
              <a:rPr lang="en-US" b="1" dirty="0"/>
              <a:t> </a:t>
            </a:r>
            <a:r>
              <a:rPr lang="en-US" b="1" dirty="0" err="1"/>
              <a:t>Tepi</a:t>
            </a:r>
            <a:endParaRPr lang="en-US" b="1" dirty="0"/>
          </a:p>
          <a:p>
            <a:pPr lvl="1" algn="just"/>
            <a:r>
              <a:rPr lang="en-US" dirty="0"/>
              <a:t>Jika input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→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Skor </a:t>
            </a:r>
            <a:r>
              <a:rPr lang="en-US" dirty="0" err="1"/>
              <a:t>kemiripan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kecocokan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767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Antarmuka Streamlit (UI Chatbot)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1" dirty="0" err="1"/>
              <a:t>Dibangun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Framework </a:t>
            </a:r>
            <a:r>
              <a:rPr lang="en-US" b="1" dirty="0" err="1"/>
              <a:t>Streamlit</a:t>
            </a:r>
            <a:endParaRPr lang="en-US" b="1" dirty="0"/>
          </a:p>
          <a:p>
            <a:pPr lvl="1" algn="just"/>
            <a:r>
              <a:rPr lang="en-US" dirty="0" err="1"/>
              <a:t>Ringan</a:t>
            </a:r>
            <a:r>
              <a:rPr lang="en-US" dirty="0"/>
              <a:t> dan </a:t>
            </a:r>
            <a:r>
              <a:rPr lang="en-US" dirty="0" err="1"/>
              <a:t>cepat</a:t>
            </a:r>
            <a:r>
              <a:rPr lang="en-US" dirty="0"/>
              <a:t> untuk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web.</a:t>
            </a:r>
          </a:p>
          <a:p>
            <a:pPr lvl="1" algn="just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container Docker.</a:t>
            </a:r>
          </a:p>
          <a:p>
            <a:pPr algn="just"/>
            <a:r>
              <a:rPr lang="en-US" b="1" dirty="0"/>
              <a:t>Input Satu Baris (Text Input)</a:t>
            </a:r>
          </a:p>
          <a:p>
            <a:pPr lvl="1" algn="just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input.</a:t>
            </a:r>
          </a:p>
          <a:p>
            <a:pPr lvl="1" algn="just"/>
            <a:r>
              <a:rPr lang="en-US" dirty="0"/>
              <a:t>Input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300 </a:t>
            </a:r>
            <a:r>
              <a:rPr lang="en-US" dirty="0" err="1"/>
              <a:t>karakter</a:t>
            </a:r>
            <a:r>
              <a:rPr lang="en-US" dirty="0"/>
              <a:t> untuk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dan </a:t>
            </a:r>
            <a:r>
              <a:rPr lang="en-US" dirty="0" err="1"/>
              <a:t>validitas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b="1" dirty="0" err="1"/>
              <a:t>Jawaban</a:t>
            </a:r>
            <a:endParaRPr lang="en-US" b="1" dirty="0"/>
          </a:p>
          <a:p>
            <a:pPr lvl="1" algn="just"/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chatbot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responsif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st.success</a:t>
            </a:r>
            <a:r>
              <a:rPr lang="en-US" dirty="0"/>
              <a:t>().</a:t>
            </a:r>
          </a:p>
          <a:p>
            <a:pPr lvl="1" algn="just"/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untuk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jawabannya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Pemberitahuan</a:t>
            </a:r>
            <a:r>
              <a:rPr lang="en-US" b="1" dirty="0"/>
              <a:t> Error dan </a:t>
            </a:r>
            <a:r>
              <a:rPr lang="en-US" b="1" dirty="0" err="1"/>
              <a:t>Validasi</a:t>
            </a:r>
            <a:endParaRPr lang="en-US" b="1" dirty="0"/>
          </a:p>
          <a:p>
            <a:pPr lvl="1" algn="just"/>
            <a:r>
              <a:rPr lang="en-US" dirty="0"/>
              <a:t>Jika file FAQ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→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error.</a:t>
            </a:r>
          </a:p>
          <a:p>
            <a:pPr lvl="1" algn="just"/>
            <a:r>
              <a:rPr lang="en-US" dirty="0"/>
              <a:t>Jika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→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st.warning</a:t>
            </a:r>
            <a:r>
              <a:rPr lang="en-US" dirty="0"/>
              <a:t>().</a:t>
            </a:r>
          </a:p>
          <a:p>
            <a:pPr algn="just"/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b="1" dirty="0" err="1"/>
              <a:t>Bersih</a:t>
            </a:r>
            <a:r>
              <a:rPr lang="en-US" b="1" dirty="0"/>
              <a:t> dan Ramah </a:t>
            </a:r>
            <a:r>
              <a:rPr lang="en-US" b="1" dirty="0" err="1"/>
              <a:t>Pengguna</a:t>
            </a:r>
            <a:endParaRPr lang="en-US" b="1" dirty="0"/>
          </a:p>
          <a:p>
            <a:pPr lvl="1" algn="just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st.set_page_config</a:t>
            </a:r>
            <a:r>
              <a:rPr lang="en-US" dirty="0"/>
              <a:t>() untuk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dialog </a:t>
            </a:r>
            <a:r>
              <a:rPr lang="en-US" dirty="0" err="1"/>
              <a:t>tanya-jawab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Port Default: 8501</a:t>
            </a:r>
          </a:p>
          <a:p>
            <a:pPr lvl="1" algn="just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http://localhost:8501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Docker </a:t>
            </a:r>
            <a:r>
              <a:rPr lang="en-US" dirty="0" err="1"/>
              <a:t>atau</a:t>
            </a:r>
            <a:r>
              <a:rPr lang="en-US" dirty="0"/>
              <a:t> local.</a:t>
            </a:r>
          </a:p>
        </p:txBody>
      </p:sp>
    </p:spTree>
    <p:extLst>
      <p:ext uri="{BB962C8B-B14F-4D97-AF65-F5344CB8AC3E}">
        <p14:creationId xmlns:p14="http://schemas.microsoft.com/office/powerpoint/2010/main" val="3715665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Antarmuka Streamlit (UI Chatbot)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4D433-439C-47F4-B42E-8061C8E0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25" y="2113247"/>
            <a:ext cx="6887536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75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Evaluasi Akurasi &amp; Penanganan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Skor </a:t>
            </a:r>
            <a:r>
              <a:rPr lang="en-US" b="1" dirty="0" err="1"/>
              <a:t>Kemiripan</a:t>
            </a:r>
            <a:r>
              <a:rPr lang="en-US" b="1" dirty="0"/>
              <a:t> </a:t>
            </a:r>
            <a:r>
              <a:rPr lang="en-US" b="1" dirty="0" err="1"/>
              <a:t>Jawaban</a:t>
            </a:r>
            <a:endParaRPr lang="en-US" b="1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cosine similarity </a:t>
            </a:r>
            <a:r>
              <a:rPr lang="en-US" dirty="0" err="1"/>
              <a:t>antara</a:t>
            </a:r>
            <a:r>
              <a:rPr lang="en-US" dirty="0"/>
              <a:t> embedding </a:t>
            </a:r>
            <a:r>
              <a:rPr lang="en-US" dirty="0" err="1"/>
              <a:t>pertanyaan</a:t>
            </a:r>
            <a:r>
              <a:rPr lang="en-US" dirty="0"/>
              <a:t> user dan dataset FAQ.</a:t>
            </a:r>
          </a:p>
          <a:p>
            <a:pPr lvl="1" algn="just"/>
            <a:r>
              <a:rPr lang="en-US" dirty="0"/>
              <a:t>Skor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untuk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(range 0–1).</a:t>
            </a:r>
          </a:p>
          <a:p>
            <a:pPr lvl="1" algn="just"/>
            <a:r>
              <a:rPr lang="en-US" dirty="0"/>
              <a:t>Threshold </a:t>
            </a:r>
            <a:r>
              <a:rPr lang="en-US" dirty="0" err="1"/>
              <a:t>kepercayaan</a:t>
            </a:r>
            <a:r>
              <a:rPr lang="en-US" dirty="0"/>
              <a:t>: </a:t>
            </a:r>
            <a:r>
              <a:rPr lang="en-US" dirty="0" err="1"/>
              <a:t>jika</a:t>
            </a:r>
            <a:r>
              <a:rPr lang="en-US" dirty="0"/>
              <a:t> &lt; 0.5 →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Penanganan</a:t>
            </a:r>
            <a:r>
              <a:rPr lang="en-US" b="1" dirty="0"/>
              <a:t> </a:t>
            </a:r>
            <a:r>
              <a:rPr lang="en-US" b="1" dirty="0" err="1"/>
              <a:t>Pertanyaan</a:t>
            </a:r>
            <a:r>
              <a:rPr lang="en-US" b="1" dirty="0"/>
              <a:t> </a:t>
            </a:r>
            <a:r>
              <a:rPr lang="en-US" b="1" dirty="0" err="1"/>
              <a:t>Ambigu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Relevan</a:t>
            </a:r>
            <a:endParaRPr lang="en-US" b="1" dirty="0"/>
          </a:p>
          <a:p>
            <a:pPr lvl="1" algn="just"/>
            <a:r>
              <a:rPr lang="en-US" dirty="0"/>
              <a:t>Jika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→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: “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.”</a:t>
            </a:r>
          </a:p>
          <a:p>
            <a:pPr lvl="1" algn="just"/>
            <a:r>
              <a:rPr lang="en-US" dirty="0"/>
              <a:t>Jika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→ chatbot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: “</a:t>
            </a:r>
            <a:r>
              <a:rPr lang="en-US" dirty="0" err="1"/>
              <a:t>Maaf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yakin</a:t>
            </a:r>
            <a:r>
              <a:rPr lang="en-US" dirty="0"/>
              <a:t>…”</a:t>
            </a:r>
          </a:p>
          <a:p>
            <a:pPr algn="just"/>
            <a:r>
              <a:rPr lang="en-US" b="1" dirty="0" err="1"/>
              <a:t>Validasi</a:t>
            </a:r>
            <a:r>
              <a:rPr lang="en-US" b="1" dirty="0"/>
              <a:t> Input </a:t>
            </a:r>
            <a:r>
              <a:rPr lang="en-US" b="1" dirty="0" err="1"/>
              <a:t>Pengguna</a:t>
            </a:r>
            <a:endParaRPr lang="en-US" b="1" dirty="0"/>
          </a:p>
          <a:p>
            <a:pPr lvl="1" algn="just"/>
            <a:r>
              <a:rPr lang="en-US" dirty="0"/>
              <a:t>Input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300 </a:t>
            </a:r>
            <a:r>
              <a:rPr lang="en-US" dirty="0" err="1"/>
              <a:t>karakter</a:t>
            </a:r>
            <a:r>
              <a:rPr lang="en-US" dirty="0"/>
              <a:t> →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st.warning</a:t>
            </a:r>
            <a:r>
              <a:rPr lang="en-US" dirty="0"/>
              <a:t>().</a:t>
            </a:r>
          </a:p>
          <a:p>
            <a:pPr lvl="1" algn="just"/>
            <a:r>
              <a:rPr lang="en-US" dirty="0"/>
              <a:t>Input </a:t>
            </a:r>
            <a:r>
              <a:rPr lang="en-US" dirty="0" err="1"/>
              <a:t>kosong</a:t>
            </a:r>
            <a:r>
              <a:rPr lang="en-US" dirty="0"/>
              <a:t> →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Penanganan</a:t>
            </a:r>
            <a:r>
              <a:rPr lang="en-US" b="1" dirty="0"/>
              <a:t> File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Ditemukan</a:t>
            </a:r>
            <a:endParaRPr lang="en-US" b="1" dirty="0"/>
          </a:p>
          <a:p>
            <a:pPr lvl="1" algn="just"/>
            <a:r>
              <a:rPr lang="en-US" dirty="0"/>
              <a:t>Jika file FAQ_Nawa.xlsx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→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dan </a:t>
            </a:r>
            <a:r>
              <a:rPr lang="en-US" dirty="0" err="1"/>
              <a:t>menampilkan</a:t>
            </a:r>
            <a:r>
              <a:rPr lang="en-US" dirty="0"/>
              <a:t> error via </a:t>
            </a:r>
            <a:r>
              <a:rPr lang="en-US" dirty="0" err="1"/>
              <a:t>st.error</a:t>
            </a:r>
            <a:r>
              <a:rPr lang="en-US" dirty="0"/>
              <a:t>().</a:t>
            </a:r>
          </a:p>
          <a:p>
            <a:pPr algn="just"/>
            <a:r>
              <a:rPr lang="en-US" b="1" dirty="0" err="1"/>
              <a:t>Perlindungan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Error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Terduga</a:t>
            </a:r>
            <a:endParaRPr lang="en-US" b="1" dirty="0"/>
          </a:p>
          <a:p>
            <a:pPr lvl="1" algn="just"/>
            <a:r>
              <a:rPr lang="en-US" dirty="0"/>
              <a:t>Blok try-except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file dan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187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Keamanan Input &amp; Validasi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Validasi</a:t>
            </a:r>
            <a:r>
              <a:rPr lang="en-US" b="1" dirty="0"/>
              <a:t> Panjang &amp; Isi</a:t>
            </a:r>
          </a:p>
          <a:p>
            <a:pPr lvl="1" algn="just"/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300 </a:t>
            </a:r>
            <a:r>
              <a:rPr lang="en-US" dirty="0" err="1"/>
              <a:t>karakter</a:t>
            </a:r>
            <a:r>
              <a:rPr lang="en-US" dirty="0"/>
              <a:t> dan minimal 3 </a:t>
            </a:r>
            <a:r>
              <a:rPr lang="en-US" dirty="0" err="1"/>
              <a:t>karakter</a:t>
            </a:r>
            <a:r>
              <a:rPr lang="en-US" dirty="0"/>
              <a:t>. Input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Preprocessing Aman</a:t>
            </a:r>
          </a:p>
          <a:p>
            <a:pPr lvl="1" algn="just"/>
            <a:r>
              <a:rPr lang="en-US" dirty="0" err="1"/>
              <a:t>Semua</a:t>
            </a:r>
            <a:r>
              <a:rPr lang="en-US" dirty="0"/>
              <a:t> input </a:t>
            </a:r>
            <a:r>
              <a:rPr lang="en-US" dirty="0" err="1"/>
              <a:t>dibersihkan</a:t>
            </a:r>
            <a:r>
              <a:rPr lang="en-US" dirty="0"/>
              <a:t> (lowercase,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) untuk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Penanganan</a:t>
            </a:r>
            <a:r>
              <a:rPr lang="en-US" b="1" dirty="0"/>
              <a:t> Error</a:t>
            </a:r>
          </a:p>
          <a:p>
            <a:pPr lvl="1" algn="just"/>
            <a:r>
              <a:rPr lang="en-US" dirty="0" err="1"/>
              <a:t>Gunakan</a:t>
            </a:r>
            <a:r>
              <a:rPr lang="en-US" dirty="0"/>
              <a:t> try-except untuk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file dan proses </a:t>
            </a:r>
            <a:r>
              <a:rPr lang="en-US" dirty="0" err="1"/>
              <a:t>pertanyaan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Anti Prompt Injection</a:t>
            </a:r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retrieval,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generatif</a:t>
            </a:r>
            <a:r>
              <a:rPr lang="en-US" dirty="0"/>
              <a:t>.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injeksi</a:t>
            </a:r>
            <a:r>
              <a:rPr lang="en-US" dirty="0"/>
              <a:t> sangat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Akses</a:t>
            </a:r>
            <a:r>
              <a:rPr lang="en-US" b="1" dirty="0"/>
              <a:t> Dataset </a:t>
            </a:r>
            <a:r>
              <a:rPr lang="en-US" b="1" dirty="0" err="1"/>
              <a:t>Terbatas</a:t>
            </a:r>
            <a:endParaRPr lang="en-US" b="1" dirty="0"/>
          </a:p>
          <a:p>
            <a:pPr lvl="1" algn="just"/>
            <a:r>
              <a:rPr lang="en-US" dirty="0"/>
              <a:t>File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Docker.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API </a:t>
            </a:r>
            <a:r>
              <a:rPr lang="en-US" dirty="0" err="1"/>
              <a:t>publik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377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Struktur File Proyek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CHATBOT_FAQ_NAWATECH/</a:t>
            </a:r>
          </a:p>
          <a:p>
            <a:pPr lvl="1" algn="just"/>
            <a:r>
              <a:rPr lang="en-US" dirty="0"/>
              <a:t>Folder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chatbot.</a:t>
            </a:r>
          </a:p>
          <a:p>
            <a:pPr algn="just"/>
            <a:r>
              <a:rPr lang="en-US" b="1" dirty="0"/>
              <a:t>app.py</a:t>
            </a:r>
          </a:p>
          <a:p>
            <a:pPr lvl="1" algn="just"/>
            <a:r>
              <a:rPr lang="en-US" dirty="0"/>
              <a:t>Script </a:t>
            </a:r>
            <a:r>
              <a:rPr lang="en-US" dirty="0" err="1"/>
              <a:t>utama</a:t>
            </a:r>
            <a:r>
              <a:rPr lang="en-US" dirty="0"/>
              <a:t> untuk </a:t>
            </a:r>
            <a:r>
              <a:rPr lang="en-US" dirty="0" err="1"/>
              <a:t>menjalankan</a:t>
            </a:r>
            <a:r>
              <a:rPr lang="en-US" dirty="0"/>
              <a:t> chatbot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FAQ_Nawa.xlsx</a:t>
            </a:r>
          </a:p>
          <a:p>
            <a:pPr lvl="1" algn="just"/>
            <a:r>
              <a:rPr lang="en-US" dirty="0"/>
              <a:t>Dataset </a:t>
            </a:r>
            <a:r>
              <a:rPr lang="en-US" dirty="0" err="1"/>
              <a:t>pertanyaan-jawaban</a:t>
            </a:r>
            <a:r>
              <a:rPr lang="en-US" dirty="0"/>
              <a:t> (FAQ) </a:t>
            </a:r>
            <a:r>
              <a:rPr lang="en-US" dirty="0" err="1"/>
              <a:t>Nawatech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requirements.txt</a:t>
            </a:r>
          </a:p>
          <a:p>
            <a:pPr lvl="1" algn="just"/>
            <a:r>
              <a:rPr lang="en-US" dirty="0"/>
              <a:t>Daftar </a:t>
            </a:r>
            <a:r>
              <a:rPr lang="en-US" dirty="0" err="1"/>
              <a:t>dependensi</a:t>
            </a:r>
            <a:r>
              <a:rPr lang="en-US" dirty="0"/>
              <a:t> Python (</a:t>
            </a:r>
            <a:r>
              <a:rPr lang="en-US" dirty="0" err="1"/>
              <a:t>streamlit</a:t>
            </a:r>
            <a:r>
              <a:rPr lang="en-US" dirty="0"/>
              <a:t>, pandas, torch, </a:t>
            </a:r>
            <a:r>
              <a:rPr lang="en-US" dirty="0" err="1"/>
              <a:t>dsb</a:t>
            </a:r>
            <a:r>
              <a:rPr lang="en-US" dirty="0"/>
              <a:t>.).</a:t>
            </a:r>
          </a:p>
          <a:p>
            <a:pPr algn="just"/>
            <a:r>
              <a:rPr lang="en-US" b="1" dirty="0" err="1"/>
              <a:t>Dockerfile</a:t>
            </a:r>
            <a:endParaRPr lang="en-US" b="1" dirty="0"/>
          </a:p>
          <a:p>
            <a:pPr lvl="1" algn="just"/>
            <a:r>
              <a:rPr lang="en-US" dirty="0" err="1"/>
              <a:t>Instruksi</a:t>
            </a:r>
            <a:r>
              <a:rPr lang="en-US" dirty="0"/>
              <a:t> untuk </a:t>
            </a:r>
            <a:r>
              <a:rPr lang="en-US" dirty="0" err="1"/>
              <a:t>membangun</a:t>
            </a:r>
            <a:r>
              <a:rPr lang="en-US" dirty="0"/>
              <a:t> image Docker dan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README.txt</a:t>
            </a:r>
          </a:p>
          <a:p>
            <a:pPr lvl="1" algn="just"/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, build, dan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chatbot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/Docker.</a:t>
            </a:r>
          </a:p>
        </p:txBody>
      </p:sp>
    </p:spTree>
    <p:extLst>
      <p:ext uri="{BB962C8B-B14F-4D97-AF65-F5344CB8AC3E}">
        <p14:creationId xmlns:p14="http://schemas.microsoft.com/office/powerpoint/2010/main" val="1656528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Dockerfile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b="1" dirty="0"/>
              <a:t>Base Image</a:t>
            </a:r>
          </a:p>
          <a:p>
            <a:pPr lvl="1" algn="just"/>
            <a:r>
              <a:rPr lang="en-US" dirty="0" err="1"/>
              <a:t>Menggunakan</a:t>
            </a:r>
            <a:r>
              <a:rPr lang="en-US" dirty="0"/>
              <a:t> python:3.10-slim untuk image </a:t>
            </a:r>
            <a:r>
              <a:rPr lang="en-US" dirty="0" err="1"/>
              <a:t>ringan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Workdir</a:t>
            </a:r>
            <a:endParaRPr lang="en-US" b="1" dirty="0"/>
          </a:p>
          <a:p>
            <a:pPr lvl="1" algn="just"/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/app di </a:t>
            </a:r>
            <a:r>
              <a:rPr lang="en-US" dirty="0" err="1"/>
              <a:t>dalam</a:t>
            </a:r>
            <a:r>
              <a:rPr lang="en-US" dirty="0"/>
              <a:t> container.</a:t>
            </a:r>
          </a:p>
          <a:p>
            <a:pPr algn="just"/>
            <a:r>
              <a:rPr lang="en-US" b="1" dirty="0"/>
              <a:t>Install </a:t>
            </a:r>
            <a:r>
              <a:rPr lang="en-US" b="1" dirty="0" err="1"/>
              <a:t>Dependensi</a:t>
            </a:r>
            <a:endParaRPr lang="en-US" b="1" dirty="0"/>
          </a:p>
          <a:p>
            <a:pPr lvl="1" algn="just"/>
            <a:r>
              <a:rPr lang="en-US" dirty="0" err="1"/>
              <a:t>Menyalin</a:t>
            </a:r>
            <a:r>
              <a:rPr lang="en-US" dirty="0"/>
              <a:t> requirements.txt dan </a:t>
            </a:r>
            <a:r>
              <a:rPr lang="en-US" dirty="0" err="1"/>
              <a:t>menginstall</a:t>
            </a:r>
            <a:r>
              <a:rPr lang="en-US" dirty="0"/>
              <a:t> </a:t>
            </a:r>
            <a:r>
              <a:rPr lang="en-US" dirty="0" err="1"/>
              <a:t>dependensi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pip.</a:t>
            </a:r>
          </a:p>
          <a:p>
            <a:pPr algn="just"/>
            <a:r>
              <a:rPr lang="en-US" b="1" dirty="0" err="1"/>
              <a:t>Salin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endParaRPr lang="en-US" b="1" dirty="0"/>
          </a:p>
          <a:p>
            <a:pPr lvl="1" algn="just"/>
            <a:r>
              <a:rPr lang="en-US" dirty="0" err="1"/>
              <a:t>Seluruh</a:t>
            </a:r>
            <a:r>
              <a:rPr lang="en-US" dirty="0"/>
              <a:t> file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disalin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image </a:t>
            </a:r>
            <a:r>
              <a:rPr lang="en-US" dirty="0" err="1"/>
              <a:t>menggunakan</a:t>
            </a:r>
            <a:r>
              <a:rPr lang="en-US" dirty="0"/>
              <a:t> COPY . .</a:t>
            </a:r>
          </a:p>
          <a:p>
            <a:pPr algn="just"/>
            <a:r>
              <a:rPr lang="en-US" b="1" dirty="0"/>
              <a:t>Expose Port</a:t>
            </a:r>
          </a:p>
          <a:p>
            <a:pPr lvl="1" algn="just"/>
            <a:r>
              <a:rPr lang="en-US" dirty="0"/>
              <a:t>Port 8501 </a:t>
            </a:r>
            <a:r>
              <a:rPr lang="en-US" dirty="0" err="1"/>
              <a:t>dibuka</a:t>
            </a:r>
            <a:r>
              <a:rPr lang="en-US" dirty="0"/>
              <a:t> untuk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Streamlit</a:t>
            </a:r>
            <a:r>
              <a:rPr lang="en-US" dirty="0"/>
              <a:t> UI.</a:t>
            </a:r>
          </a:p>
          <a:p>
            <a:pPr algn="just"/>
            <a:r>
              <a:rPr lang="en-US" b="1" dirty="0"/>
              <a:t>Command</a:t>
            </a:r>
          </a:p>
          <a:p>
            <a:pPr lvl="1" algn="just"/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streamlit</a:t>
            </a:r>
            <a:r>
              <a:rPr lang="en-US" dirty="0"/>
              <a:t> run app.py </a:t>
            </a:r>
            <a:r>
              <a:rPr lang="en-US" dirty="0" err="1"/>
              <a:t>saat</a:t>
            </a:r>
            <a:r>
              <a:rPr lang="en-US" dirty="0"/>
              <a:t> container </a:t>
            </a:r>
            <a:r>
              <a:rPr lang="en-US" dirty="0" err="1"/>
              <a:t>aktif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Build image</a:t>
            </a:r>
          </a:p>
          <a:p>
            <a:pPr lvl="1" algn="just"/>
            <a:r>
              <a:rPr lang="en-US" dirty="0"/>
              <a:t>docker build -t chatbot-</a:t>
            </a:r>
            <a:r>
              <a:rPr lang="en-US" dirty="0" err="1"/>
              <a:t>faq</a:t>
            </a:r>
            <a:r>
              <a:rPr lang="en-US" dirty="0"/>
              <a:t>-</a:t>
            </a:r>
            <a:r>
              <a:rPr lang="en-US" dirty="0" err="1"/>
              <a:t>nawa</a:t>
            </a:r>
            <a:r>
              <a:rPr lang="en-US" dirty="0"/>
              <a:t> .</a:t>
            </a:r>
          </a:p>
          <a:p>
            <a:pPr algn="just"/>
            <a:r>
              <a:rPr lang="en-US" b="1" dirty="0"/>
              <a:t>Run container</a:t>
            </a:r>
          </a:p>
          <a:p>
            <a:pPr lvl="1" algn="just"/>
            <a:r>
              <a:rPr lang="en-US" dirty="0"/>
              <a:t>docker run -p 8501:8501 chatbot-</a:t>
            </a:r>
            <a:r>
              <a:rPr lang="en-US" dirty="0" err="1"/>
              <a:t>faq</a:t>
            </a:r>
            <a:r>
              <a:rPr lang="en-US" dirty="0"/>
              <a:t>-</a:t>
            </a:r>
            <a:r>
              <a:rPr lang="en-US" dirty="0" err="1"/>
              <a:t>nawa</a:t>
            </a:r>
            <a:endParaRPr lang="en-US" dirty="0"/>
          </a:p>
          <a:p>
            <a:pPr algn="just"/>
            <a:r>
              <a:rPr lang="en-US" b="1" dirty="0" err="1"/>
              <a:t>Akses</a:t>
            </a:r>
            <a:r>
              <a:rPr lang="en-US" b="1" dirty="0"/>
              <a:t> Web UI </a:t>
            </a:r>
            <a:r>
              <a:rPr lang="en-US" b="1" dirty="0" err="1"/>
              <a:t>melalui</a:t>
            </a:r>
            <a:r>
              <a:rPr lang="en-US" b="1" dirty="0"/>
              <a:t> 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http://localhost:8501</a:t>
            </a:r>
            <a:endParaRPr lang="en-US" b="1" dirty="0"/>
          </a:p>
          <a:p>
            <a:pPr algn="just"/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perlu</a:t>
            </a:r>
            <a:r>
              <a:rPr lang="en-US" b="1" dirty="0"/>
              <a:t> cloud: </a:t>
            </a:r>
          </a:p>
          <a:p>
            <a:pPr lvl="1" algn="just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Docker Desktop.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69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04F3-A166-4E9A-9F29-308DC217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Terima</a:t>
            </a:r>
            <a:r>
              <a:rPr lang="en-US" b="1" dirty="0"/>
              <a:t> Kasih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7709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04F3-A166-4E9A-9F29-308DC217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#1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76699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 Outline Case #1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Singkat</a:t>
            </a:r>
            <a:r>
              <a:rPr lang="en-US" b="1" dirty="0"/>
              <a:t> Dataset</a:t>
            </a:r>
          </a:p>
          <a:p>
            <a:r>
              <a:rPr lang="en-US" b="1" dirty="0" err="1"/>
              <a:t>Tahapan</a:t>
            </a:r>
            <a:r>
              <a:rPr lang="en-US" b="1" dirty="0"/>
              <a:t> Preprocessing Teks</a:t>
            </a:r>
          </a:p>
          <a:p>
            <a:r>
              <a:rPr lang="en-US" b="1" dirty="0" err="1"/>
              <a:t>Distribusi</a:t>
            </a:r>
            <a:r>
              <a:rPr lang="en-US" b="1" dirty="0"/>
              <a:t> </a:t>
            </a:r>
            <a:r>
              <a:rPr lang="en-US" b="1" dirty="0" err="1"/>
              <a:t>Sentimen</a:t>
            </a:r>
            <a:endParaRPr lang="en-US" b="1" dirty="0"/>
          </a:p>
          <a:p>
            <a:r>
              <a:rPr lang="en-US" b="1" dirty="0" err="1"/>
              <a:t>Tokenisasi</a:t>
            </a:r>
            <a:r>
              <a:rPr lang="en-US" b="1" dirty="0"/>
              <a:t> dan Padding</a:t>
            </a:r>
          </a:p>
          <a:p>
            <a:r>
              <a:rPr lang="en-US" b="1" dirty="0" err="1"/>
              <a:t>Arsitektur</a:t>
            </a:r>
            <a:r>
              <a:rPr lang="en-US" b="1" dirty="0"/>
              <a:t> Model Deep Learning</a:t>
            </a:r>
          </a:p>
          <a:p>
            <a:r>
              <a:rPr lang="en-US" b="1" dirty="0"/>
              <a:t>Hyperparameter Tuning (</a:t>
            </a:r>
            <a:r>
              <a:rPr lang="en-US" b="1" dirty="0" err="1"/>
              <a:t>Keras</a:t>
            </a:r>
            <a:r>
              <a:rPr lang="en-US" b="1" dirty="0"/>
              <a:t> Tuner)</a:t>
            </a:r>
          </a:p>
          <a:p>
            <a:r>
              <a:rPr lang="en-US" b="1" dirty="0"/>
              <a:t>Proses Training dan </a:t>
            </a:r>
            <a:r>
              <a:rPr lang="en-US" b="1" dirty="0" err="1"/>
              <a:t>Validasi</a:t>
            </a:r>
            <a:endParaRPr lang="en-US" b="1" dirty="0"/>
          </a:p>
          <a:p>
            <a:r>
              <a:rPr lang="it-IT" b="1" dirty="0"/>
              <a:t>Evaluasi Model pada Data Uji</a:t>
            </a:r>
          </a:p>
          <a:p>
            <a:r>
              <a:rPr lang="en-US" b="1" dirty="0" err="1"/>
              <a:t>Visualisasi</a:t>
            </a:r>
            <a:r>
              <a:rPr lang="en-US" b="1" dirty="0"/>
              <a:t> </a:t>
            </a:r>
            <a:r>
              <a:rPr lang="en-US" b="1" dirty="0" err="1"/>
              <a:t>Evaluasi</a:t>
            </a:r>
            <a:endParaRPr lang="en-US" b="1" dirty="0"/>
          </a:p>
          <a:p>
            <a:r>
              <a:rPr lang="it-IT" b="1" dirty="0"/>
              <a:t>Insight dari Data dan Model</a:t>
            </a:r>
          </a:p>
          <a:p>
            <a:r>
              <a:rPr lang="it-IT" b="1" dirty="0"/>
              <a:t>Rekomendasi Peningkatan Kualitas</a:t>
            </a:r>
          </a:p>
          <a:p>
            <a:r>
              <a:rPr lang="it-IT" b="1" dirty="0"/>
              <a:t>Kesimpulan Akhir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113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Singkat</a:t>
            </a:r>
            <a:r>
              <a:rPr lang="en-US" b="1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1" dirty="0"/>
              <a:t>Nama File Dataset:</a:t>
            </a:r>
          </a:p>
          <a:p>
            <a:pPr lvl="1" algn="just"/>
            <a:r>
              <a:rPr lang="en-US" dirty="0"/>
              <a:t>dataset_tweet_sentiment_cellular_service_provider.csv</a:t>
            </a:r>
          </a:p>
          <a:p>
            <a:pPr algn="just"/>
            <a:r>
              <a:rPr lang="en-US" b="1" dirty="0" err="1"/>
              <a:t>Jumlah</a:t>
            </a:r>
            <a:r>
              <a:rPr lang="en-US" b="1" dirty="0"/>
              <a:t> Data:</a:t>
            </a:r>
          </a:p>
          <a:p>
            <a:pPr lvl="1" algn="just"/>
            <a:r>
              <a:rPr lang="en-US" dirty="0"/>
              <a:t>300 tweet (baris)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pPr algn="just"/>
            <a:r>
              <a:rPr lang="en-US" b="1" dirty="0" err="1"/>
              <a:t>Struktur</a:t>
            </a:r>
            <a:r>
              <a:rPr lang="en-US" b="1" dirty="0"/>
              <a:t> Kolom:</a:t>
            </a:r>
          </a:p>
          <a:p>
            <a:pPr lvl="1" algn="just"/>
            <a:r>
              <a:rPr lang="en-US" dirty="0"/>
              <a:t>Id: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ID baris</a:t>
            </a:r>
          </a:p>
          <a:p>
            <a:pPr lvl="1" algn="just"/>
            <a:r>
              <a:rPr lang="en-US" dirty="0"/>
              <a:t>Sentiment: Label </a:t>
            </a:r>
            <a:r>
              <a:rPr lang="en-US" dirty="0" err="1"/>
              <a:t>sentimen</a:t>
            </a:r>
            <a:r>
              <a:rPr lang="en-US" dirty="0"/>
              <a:t> (positive </a:t>
            </a:r>
            <a:r>
              <a:rPr lang="en-US" dirty="0" err="1"/>
              <a:t>atau</a:t>
            </a:r>
            <a:r>
              <a:rPr lang="en-US" dirty="0"/>
              <a:t> negative)</a:t>
            </a:r>
          </a:p>
          <a:p>
            <a:pPr lvl="1" algn="just"/>
            <a:r>
              <a:rPr lang="en-US" dirty="0"/>
              <a:t>Text Tweet: Isi tweet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provider </a:t>
            </a:r>
            <a:r>
              <a:rPr lang="en-US" dirty="0" err="1"/>
              <a:t>seluler</a:t>
            </a:r>
            <a:endParaRPr lang="en-US" dirty="0"/>
          </a:p>
          <a:p>
            <a:pPr algn="just"/>
            <a:r>
              <a:rPr lang="en-US" b="1" dirty="0" err="1"/>
              <a:t>Distribusi</a:t>
            </a:r>
            <a:r>
              <a:rPr lang="en-US" b="1" dirty="0"/>
              <a:t> Label:</a:t>
            </a:r>
          </a:p>
          <a:p>
            <a:pPr lvl="1" algn="just"/>
            <a:r>
              <a:rPr lang="en-US" dirty="0" err="1"/>
              <a:t>Positif</a:t>
            </a:r>
            <a:r>
              <a:rPr lang="en-US" dirty="0"/>
              <a:t>: 139 tweet</a:t>
            </a:r>
          </a:p>
          <a:p>
            <a:pPr lvl="1" algn="just"/>
            <a:r>
              <a:rPr lang="en-US" dirty="0" err="1"/>
              <a:t>Negatif</a:t>
            </a:r>
            <a:r>
              <a:rPr lang="en-US" dirty="0"/>
              <a:t>: 161 tweet</a:t>
            </a:r>
          </a:p>
          <a:p>
            <a:pPr lvl="1" algn="just"/>
            <a:r>
              <a:rPr lang="en-US" dirty="0"/>
              <a:t>Dataset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 dan </a:t>
            </a:r>
            <a:r>
              <a:rPr lang="en-US" dirty="0" err="1"/>
              <a:t>cocok</a:t>
            </a:r>
            <a:r>
              <a:rPr lang="en-US" dirty="0"/>
              <a:t> untuk </a:t>
            </a:r>
            <a:r>
              <a:rPr lang="en-US" dirty="0" err="1"/>
              <a:t>klasifikasi</a:t>
            </a:r>
            <a:r>
              <a:rPr lang="en-US" dirty="0"/>
              <a:t> biner</a:t>
            </a:r>
          </a:p>
          <a:p>
            <a:pPr algn="just"/>
            <a:r>
              <a:rPr lang="en-US" b="1" dirty="0" err="1"/>
              <a:t>Sumber</a:t>
            </a:r>
            <a:r>
              <a:rPr lang="en-US" b="1" dirty="0"/>
              <a:t> Data:</a:t>
            </a:r>
          </a:p>
          <a:p>
            <a:pPr lvl="1" algn="just"/>
            <a:r>
              <a:rPr lang="en-US" dirty="0"/>
              <a:t>Tweet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operator </a:t>
            </a:r>
            <a:r>
              <a:rPr lang="en-US" dirty="0" err="1"/>
              <a:t>seluler</a:t>
            </a:r>
            <a:r>
              <a:rPr lang="en-US" dirty="0"/>
              <a:t> (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keluhan</a:t>
            </a:r>
            <a:r>
              <a:rPr lang="en-US" dirty="0"/>
              <a:t>, </a:t>
            </a:r>
            <a:r>
              <a:rPr lang="en-US" dirty="0" err="1"/>
              <a:t>pujian</a:t>
            </a:r>
            <a:r>
              <a:rPr lang="en-US" dirty="0"/>
              <a:t>, </a:t>
            </a:r>
            <a:r>
              <a:rPr lang="en-US" dirty="0" err="1"/>
              <a:t>opini</a:t>
            </a:r>
            <a:r>
              <a:rPr lang="en-US" dirty="0"/>
              <a:t>)</a:t>
            </a:r>
          </a:p>
          <a:p>
            <a:pPr algn="just"/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Analisis</a:t>
            </a:r>
            <a:r>
              <a:rPr lang="en-US" b="1" dirty="0"/>
              <a:t>:</a:t>
            </a:r>
          </a:p>
          <a:p>
            <a:pPr lvl="1" algn="just"/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tweet </a:t>
            </a:r>
            <a:r>
              <a:rPr lang="en-US" dirty="0" err="1"/>
              <a:t>menggunakan</a:t>
            </a:r>
            <a:r>
              <a:rPr lang="en-US" dirty="0"/>
              <a:t> model deep learning </a:t>
            </a:r>
            <a:r>
              <a:rPr lang="en-US" dirty="0" err="1"/>
              <a:t>berbasis</a:t>
            </a:r>
            <a:r>
              <a:rPr lang="en-US" dirty="0"/>
              <a:t> LSTM</a:t>
            </a:r>
          </a:p>
        </p:txBody>
      </p:sp>
    </p:spTree>
    <p:extLst>
      <p:ext uri="{BB962C8B-B14F-4D97-AF65-F5344CB8AC3E}">
        <p14:creationId xmlns:p14="http://schemas.microsoft.com/office/powerpoint/2010/main" val="402423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Tahapan</a:t>
            </a:r>
            <a:r>
              <a:rPr lang="en-US" b="1" dirty="0"/>
              <a:t> Preprocessing Teks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Kecil (Lowercasing)</a:t>
            </a:r>
          </a:p>
          <a:p>
            <a:pPr lvl="1" algn="just"/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lowercase agar </a:t>
            </a:r>
            <a:r>
              <a:rPr lang="en-US" dirty="0" err="1"/>
              <a:t>konsisten</a:t>
            </a:r>
            <a:r>
              <a:rPr lang="en-US" dirty="0"/>
              <a:t> dan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kata (</a:t>
            </a:r>
            <a:r>
              <a:rPr lang="en-US" dirty="0" err="1"/>
              <a:t>misal</a:t>
            </a:r>
            <a:r>
              <a:rPr lang="en-US" dirty="0"/>
              <a:t>: "Provider" vs "provider").</a:t>
            </a:r>
          </a:p>
          <a:p>
            <a:pPr algn="just"/>
            <a:r>
              <a:rPr lang="en-US" b="1" dirty="0" err="1"/>
              <a:t>Menghapus</a:t>
            </a:r>
            <a:r>
              <a:rPr lang="en-US" b="1" dirty="0"/>
              <a:t> Tag </a:t>
            </a:r>
            <a:r>
              <a:rPr lang="en-US" b="1" dirty="0" err="1"/>
              <a:t>Khusus</a:t>
            </a:r>
            <a:endParaRPr lang="en-US" b="1" dirty="0"/>
          </a:p>
          <a:p>
            <a:pPr lvl="1" algn="just"/>
            <a:r>
              <a:rPr lang="en-US" dirty="0" err="1"/>
              <a:t>Menghapus</a:t>
            </a:r>
            <a:r>
              <a:rPr lang="en-US" dirty="0"/>
              <a:t> tag </a:t>
            </a:r>
            <a:r>
              <a:rPr lang="en-US" dirty="0" err="1"/>
              <a:t>seperti</a:t>
            </a:r>
            <a:r>
              <a:rPr lang="en-US" dirty="0"/>
              <a:t> &lt;USER_MENTION&gt;, &lt;PROVIDER_NAME&gt;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Menghapus</a:t>
            </a:r>
            <a:r>
              <a:rPr lang="en-US" b="1" dirty="0"/>
              <a:t> URL dan </a:t>
            </a:r>
            <a:r>
              <a:rPr lang="en-US" b="1" dirty="0" err="1"/>
              <a:t>Tautan</a:t>
            </a:r>
            <a:endParaRPr lang="en-US" b="1" dirty="0"/>
          </a:p>
          <a:p>
            <a:pPr lvl="1" algn="just"/>
            <a:r>
              <a:rPr lang="en-US" dirty="0" err="1"/>
              <a:t>Menghilangkan</a:t>
            </a:r>
            <a:r>
              <a:rPr lang="en-US" dirty="0"/>
              <a:t> link </a:t>
            </a:r>
            <a:r>
              <a:rPr lang="en-US" dirty="0" err="1"/>
              <a:t>seperti</a:t>
            </a:r>
            <a:r>
              <a:rPr lang="en-US" dirty="0"/>
              <a:t> https://, www., </a:t>
            </a:r>
            <a:r>
              <a:rPr lang="en-US" dirty="0" err="1"/>
              <a:t>dsb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berkontribusi</a:t>
            </a:r>
            <a:r>
              <a:rPr lang="en-US" dirty="0"/>
              <a:t> pada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Menghapus</a:t>
            </a:r>
            <a:r>
              <a:rPr lang="en-US" b="1" dirty="0"/>
              <a:t> Mention dan Hashtag</a:t>
            </a:r>
          </a:p>
          <a:p>
            <a:pPr lvl="1" algn="just"/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@username dan #tagar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Menghapus</a:t>
            </a:r>
            <a:r>
              <a:rPr lang="en-US" b="1" dirty="0"/>
              <a:t> </a:t>
            </a:r>
            <a:r>
              <a:rPr lang="en-US" b="1" dirty="0" err="1"/>
              <a:t>Simbol</a:t>
            </a:r>
            <a:r>
              <a:rPr lang="en-US" b="1" dirty="0"/>
              <a:t> dan Tanda Baca</a:t>
            </a:r>
          </a:p>
          <a:p>
            <a:pPr lvl="1" algn="just"/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non-</a:t>
            </a:r>
            <a:r>
              <a:rPr lang="en-US" dirty="0" err="1"/>
              <a:t>alfabet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, dan </a:t>
            </a:r>
            <a:r>
              <a:rPr lang="en-US" dirty="0" err="1"/>
              <a:t>simbol</a:t>
            </a:r>
            <a:r>
              <a:rPr lang="en-US" dirty="0"/>
              <a:t> untuk </a:t>
            </a:r>
            <a:r>
              <a:rPr lang="en-US" dirty="0" err="1"/>
              <a:t>membersihkan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Menghapus</a:t>
            </a:r>
            <a:r>
              <a:rPr lang="en-US" b="1" dirty="0"/>
              <a:t> </a:t>
            </a:r>
            <a:r>
              <a:rPr lang="en-US" b="1" dirty="0" err="1"/>
              <a:t>Spasi</a:t>
            </a:r>
            <a:r>
              <a:rPr lang="en-US" b="1" dirty="0"/>
              <a:t> </a:t>
            </a:r>
            <a:r>
              <a:rPr lang="en-US" b="1" dirty="0" err="1"/>
              <a:t>Berlebih</a:t>
            </a:r>
            <a:endParaRPr lang="en-US" b="1" dirty="0"/>
          </a:p>
          <a:p>
            <a:pPr lvl="1" algn="just"/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bertumpuk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dan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/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Menyimpan</a:t>
            </a:r>
            <a:r>
              <a:rPr lang="en-US" b="1" dirty="0"/>
              <a:t> Hasil </a:t>
            </a:r>
            <a:r>
              <a:rPr lang="en-US" b="1" dirty="0" err="1"/>
              <a:t>ke</a:t>
            </a:r>
            <a:r>
              <a:rPr lang="en-US" b="1" dirty="0"/>
              <a:t> Kolom </a:t>
            </a:r>
            <a:r>
              <a:rPr lang="en-US" b="1" dirty="0" err="1"/>
              <a:t>Baru</a:t>
            </a:r>
            <a:endParaRPr lang="en-US" b="1" dirty="0"/>
          </a:p>
          <a:p>
            <a:pPr lvl="1" algn="just"/>
            <a:r>
              <a:rPr lang="en-US" dirty="0"/>
              <a:t>Kolom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clean_text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untuk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preprocessing,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asli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75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Distribusi</a:t>
            </a:r>
            <a:r>
              <a:rPr lang="en-US" b="1" dirty="0"/>
              <a:t> </a:t>
            </a:r>
            <a:r>
              <a:rPr lang="en-US" b="1" dirty="0" err="1"/>
              <a:t>Sentimen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Kelas </a:t>
            </a:r>
            <a:r>
              <a:rPr lang="en-US" b="1" dirty="0" err="1"/>
              <a:t>Sentimen</a:t>
            </a:r>
            <a:r>
              <a:rPr lang="en-US" b="1" dirty="0"/>
              <a:t>:</a:t>
            </a:r>
          </a:p>
          <a:p>
            <a:pPr lvl="1" algn="just"/>
            <a:r>
              <a:rPr lang="en-US" dirty="0"/>
              <a:t>Dataset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label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</a:t>
            </a:r>
          </a:p>
          <a:p>
            <a:pPr lvl="2" algn="just"/>
            <a:r>
              <a:rPr lang="en-US" dirty="0"/>
              <a:t>positive (</a:t>
            </a:r>
            <a:r>
              <a:rPr lang="en-US" dirty="0" err="1"/>
              <a:t>positif</a:t>
            </a:r>
            <a:r>
              <a:rPr lang="en-US" dirty="0"/>
              <a:t>)</a:t>
            </a:r>
          </a:p>
          <a:p>
            <a:pPr lvl="2" algn="just"/>
            <a:r>
              <a:rPr lang="en-US" dirty="0"/>
              <a:t>negative (</a:t>
            </a:r>
            <a:r>
              <a:rPr lang="en-US" dirty="0" err="1"/>
              <a:t>negatif</a:t>
            </a:r>
            <a:r>
              <a:rPr lang="en-US" dirty="0"/>
              <a:t>)</a:t>
            </a:r>
          </a:p>
          <a:p>
            <a:pPr algn="just"/>
            <a:r>
              <a:rPr lang="en-US" b="1" dirty="0" err="1"/>
              <a:t>Jumlah</a:t>
            </a:r>
            <a:r>
              <a:rPr lang="en-US" b="1" dirty="0"/>
              <a:t> Data per Kelas:</a:t>
            </a:r>
          </a:p>
          <a:p>
            <a:pPr lvl="1" algn="just"/>
            <a:r>
              <a:rPr lang="en-US" dirty="0"/>
              <a:t>negative: 161 tweet</a:t>
            </a:r>
          </a:p>
          <a:p>
            <a:pPr lvl="1" algn="just"/>
            <a:r>
              <a:rPr lang="en-US" dirty="0"/>
              <a:t>positive: 139 tweet</a:t>
            </a:r>
          </a:p>
          <a:p>
            <a:pPr lvl="1" algn="just"/>
            <a:r>
              <a:rPr lang="en-US" dirty="0"/>
              <a:t>Total: 300 tweet</a:t>
            </a:r>
          </a:p>
          <a:p>
            <a:pPr algn="just"/>
            <a:r>
              <a:rPr lang="en-US" b="1" dirty="0"/>
              <a:t>Data </a:t>
            </a:r>
            <a:r>
              <a:rPr lang="en-US" b="1" dirty="0" err="1"/>
              <a:t>Cukup</a:t>
            </a:r>
            <a:r>
              <a:rPr lang="en-US" b="1" dirty="0"/>
              <a:t> </a:t>
            </a:r>
            <a:r>
              <a:rPr lang="en-US" b="1" dirty="0" err="1"/>
              <a:t>Seimbang</a:t>
            </a:r>
            <a:r>
              <a:rPr lang="en-US" b="1" dirty="0"/>
              <a:t>:</a:t>
            </a:r>
          </a:p>
          <a:p>
            <a:pPr lvl="1" algn="just"/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</a:t>
            </a:r>
            <a:r>
              <a:rPr lang="en-US" dirty="0" err="1"/>
              <a:t>sekitar</a:t>
            </a:r>
            <a:r>
              <a:rPr lang="en-US" dirty="0"/>
              <a:t> 7%), </a:t>
            </a:r>
            <a:r>
              <a:rPr lang="en-US" dirty="0" err="1"/>
              <a:t>sehingga</a:t>
            </a:r>
            <a:r>
              <a:rPr lang="en-US" dirty="0"/>
              <a:t> model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bias </a:t>
            </a:r>
            <a:r>
              <a:rPr lang="en-US" dirty="0" err="1"/>
              <a:t>terhadap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Implikasi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Pelatihan</a:t>
            </a:r>
            <a:r>
              <a:rPr lang="en-US" b="1" dirty="0"/>
              <a:t> Model:</a:t>
            </a:r>
          </a:p>
          <a:p>
            <a:pPr lvl="1" algn="just"/>
            <a:r>
              <a:rPr lang="en-US" dirty="0"/>
              <a:t>Dataset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model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adil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label,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40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Tokenisasi</a:t>
            </a:r>
            <a:r>
              <a:rPr lang="en-US" b="1" dirty="0"/>
              <a:t> dan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Tokenisasi</a:t>
            </a:r>
            <a:r>
              <a:rPr lang="en-US" b="1" dirty="0"/>
              <a:t>:</a:t>
            </a:r>
          </a:p>
          <a:p>
            <a:pPr lvl="1" algn="just"/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(</a:t>
            </a:r>
            <a:r>
              <a:rPr lang="en-US" dirty="0" err="1"/>
              <a:t>kalimat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(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)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oleh model deep learning.</a:t>
            </a:r>
          </a:p>
          <a:p>
            <a:pPr algn="just"/>
            <a:r>
              <a:rPr lang="en-US" b="1" dirty="0"/>
              <a:t>Tokenizer:</a:t>
            </a:r>
          </a:p>
          <a:p>
            <a:pPr lvl="1" algn="just"/>
            <a:r>
              <a:rPr lang="en-US" dirty="0" err="1"/>
              <a:t>Menggunakan</a:t>
            </a:r>
            <a:r>
              <a:rPr lang="en-US" dirty="0"/>
              <a:t> Tokenizer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lvl="1" algn="just"/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10.000 kata paling </a:t>
            </a:r>
            <a:r>
              <a:rPr lang="en-US" dirty="0" err="1"/>
              <a:t>umum</a:t>
            </a:r>
            <a:endParaRPr lang="en-US" dirty="0"/>
          </a:p>
          <a:p>
            <a:pPr lvl="1" algn="just"/>
            <a:r>
              <a:rPr lang="en-US" dirty="0"/>
              <a:t>Token &lt;OOV&gt; </a:t>
            </a:r>
            <a:r>
              <a:rPr lang="en-US" dirty="0" err="1"/>
              <a:t>digunakan</a:t>
            </a:r>
            <a:r>
              <a:rPr lang="en-US" dirty="0"/>
              <a:t> untuk kata-kata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(Out of Vocabulary)</a:t>
            </a:r>
          </a:p>
          <a:p>
            <a:pPr algn="just"/>
            <a:r>
              <a:rPr lang="en-US" b="1" dirty="0"/>
              <a:t>Proses </a:t>
            </a:r>
            <a:r>
              <a:rPr lang="en-US" b="1" dirty="0" err="1"/>
              <a:t>Tokenisasi</a:t>
            </a:r>
            <a:r>
              <a:rPr lang="en-US" b="1" dirty="0"/>
              <a:t>:</a:t>
            </a:r>
          </a:p>
          <a:p>
            <a:pPr lvl="1" algn="just"/>
            <a:r>
              <a:rPr lang="en-US" dirty="0"/>
              <a:t>Tokenizer </a:t>
            </a:r>
            <a:r>
              <a:rPr lang="en-US" dirty="0" err="1"/>
              <a:t>dilatih</a:t>
            </a:r>
            <a:r>
              <a:rPr lang="en-US" dirty="0"/>
              <a:t> (</a:t>
            </a:r>
            <a:r>
              <a:rPr lang="en-US" dirty="0" err="1"/>
              <a:t>fit_on_texts</a:t>
            </a:r>
            <a:r>
              <a:rPr lang="en-US" dirty="0"/>
              <a:t>) pada data </a:t>
            </a:r>
            <a:r>
              <a:rPr lang="en-US" dirty="0" err="1"/>
              <a:t>latih</a:t>
            </a:r>
            <a:endParaRPr lang="en-US" dirty="0"/>
          </a:p>
          <a:p>
            <a:pPr lvl="1" algn="just"/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(</a:t>
            </a:r>
            <a:r>
              <a:rPr lang="en-US" dirty="0" err="1"/>
              <a:t>texts_to_sequences</a:t>
            </a:r>
            <a:r>
              <a:rPr lang="en-US" dirty="0"/>
              <a:t>)</a:t>
            </a:r>
          </a:p>
          <a:p>
            <a:pPr algn="just"/>
            <a:r>
              <a:rPr lang="en-US" b="1" dirty="0"/>
              <a:t>Padding (</a:t>
            </a:r>
            <a:r>
              <a:rPr lang="en-US" b="1" dirty="0" err="1"/>
              <a:t>Penyamaan</a:t>
            </a:r>
            <a:r>
              <a:rPr lang="en-US" b="1" dirty="0"/>
              <a:t> Panjang):</a:t>
            </a:r>
          </a:p>
          <a:p>
            <a:pPr lvl="1" algn="just"/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pad_sequences</a:t>
            </a:r>
            <a:r>
              <a:rPr lang="en-US" dirty="0"/>
              <a:t> agar </a:t>
            </a:r>
            <a:r>
              <a:rPr lang="en-US" dirty="0" err="1"/>
              <a:t>semua</a:t>
            </a:r>
            <a:r>
              <a:rPr lang="en-US" dirty="0"/>
              <a:t> input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pPr lvl="1" algn="just"/>
            <a:r>
              <a:rPr lang="en-US" dirty="0"/>
              <a:t>Padding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(padding='post’)</a:t>
            </a:r>
          </a:p>
          <a:p>
            <a:pPr algn="just"/>
            <a:r>
              <a:rPr lang="en-US" b="1" dirty="0"/>
              <a:t>Panjang </a:t>
            </a:r>
            <a:r>
              <a:rPr lang="en-US" b="1" dirty="0" err="1"/>
              <a:t>Maksimal</a:t>
            </a:r>
            <a:r>
              <a:rPr lang="en-US" b="1" dirty="0"/>
              <a:t> (</a:t>
            </a:r>
            <a:r>
              <a:rPr lang="en-US" b="1" dirty="0" err="1"/>
              <a:t>max_len</a:t>
            </a:r>
            <a:r>
              <a:rPr lang="en-US" b="1" dirty="0"/>
              <a:t>):</a:t>
            </a:r>
          </a:p>
          <a:p>
            <a:pPr lvl="1" algn="just"/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terpanjang</a:t>
            </a:r>
            <a:r>
              <a:rPr lang="en-US" dirty="0"/>
              <a:t> pada data </a:t>
            </a:r>
            <a:r>
              <a:rPr lang="en-US" dirty="0" err="1"/>
              <a:t>latih</a:t>
            </a:r>
            <a:endParaRPr lang="en-US" dirty="0"/>
          </a:p>
          <a:p>
            <a:pPr lvl="1" algn="just"/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input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training</a:t>
            </a:r>
          </a:p>
          <a:p>
            <a:pPr algn="just"/>
            <a:r>
              <a:rPr lang="en-US" b="1" dirty="0" err="1"/>
              <a:t>Manfaat</a:t>
            </a:r>
            <a:r>
              <a:rPr lang="en-US" b="1" dirty="0"/>
              <a:t> Padding:</a:t>
            </a:r>
          </a:p>
          <a:p>
            <a:pPr lvl="1" algn="just"/>
            <a:r>
              <a:rPr lang="en-US" dirty="0" err="1"/>
              <a:t>Memungkinkan</a:t>
            </a:r>
            <a:r>
              <a:rPr lang="en-US" dirty="0"/>
              <a:t> batch training</a:t>
            </a:r>
          </a:p>
          <a:p>
            <a:pPr lvl="1" algn="just"/>
            <a:r>
              <a:rPr lang="en-US" dirty="0" err="1"/>
              <a:t>Mempermudah</a:t>
            </a:r>
            <a:r>
              <a:rPr lang="en-US" dirty="0"/>
              <a:t> input </a:t>
            </a:r>
            <a:r>
              <a:rPr lang="en-US" dirty="0" err="1"/>
              <a:t>ke</a:t>
            </a:r>
            <a:r>
              <a:rPr lang="en-US" dirty="0"/>
              <a:t> layer LSTM </a:t>
            </a:r>
            <a:r>
              <a:rPr lang="en-US" dirty="0" err="1"/>
              <a:t>atau</a:t>
            </a:r>
            <a:r>
              <a:rPr lang="en-US" dirty="0"/>
              <a:t> CNN</a:t>
            </a:r>
          </a:p>
        </p:txBody>
      </p:sp>
    </p:spTree>
    <p:extLst>
      <p:ext uri="{BB962C8B-B14F-4D97-AF65-F5344CB8AC3E}">
        <p14:creationId xmlns:p14="http://schemas.microsoft.com/office/powerpoint/2010/main" val="35400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43D-A46E-464A-8C74-6C0C56FB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Arsitektur</a:t>
            </a:r>
            <a:r>
              <a:rPr lang="en-US" b="1" dirty="0"/>
              <a:t> Model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589-080E-492B-A865-92AAD4C8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15092" cy="4351338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US" b="1" dirty="0" err="1"/>
              <a:t>Jenis</a:t>
            </a:r>
            <a:r>
              <a:rPr lang="en-US" b="1" dirty="0"/>
              <a:t> Model:</a:t>
            </a:r>
          </a:p>
          <a:p>
            <a:pPr lvl="1" algn="just"/>
            <a:r>
              <a:rPr lang="en-US" dirty="0"/>
              <a:t>Model Sequential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Embedding → </a:t>
            </a:r>
            <a:r>
              <a:rPr lang="en-US" dirty="0" err="1"/>
              <a:t>BiLSTM</a:t>
            </a:r>
            <a:r>
              <a:rPr lang="en-US" dirty="0"/>
              <a:t> → Dense → Dropout → Output</a:t>
            </a:r>
          </a:p>
          <a:p>
            <a:pPr algn="just"/>
            <a:r>
              <a:rPr lang="en-US" b="1" dirty="0"/>
              <a:t>Embedding Layer:</a:t>
            </a:r>
          </a:p>
          <a:p>
            <a:pPr lvl="1" algn="just"/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embedding: 16 (</a:t>
            </a:r>
            <a:r>
              <a:rPr lang="en-US" dirty="0" err="1"/>
              <a:t>hasil</a:t>
            </a:r>
            <a:r>
              <a:rPr lang="en-US" dirty="0"/>
              <a:t> tuning)</a:t>
            </a:r>
          </a:p>
          <a:p>
            <a:pPr lvl="1" algn="just"/>
            <a:r>
              <a:rPr lang="en-US" dirty="0" err="1"/>
              <a:t>Mengubah</a:t>
            </a:r>
            <a:r>
              <a:rPr lang="en-US" dirty="0"/>
              <a:t> token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tetap</a:t>
            </a:r>
            <a:endParaRPr lang="en-US" dirty="0"/>
          </a:p>
          <a:p>
            <a:pPr algn="just"/>
            <a:r>
              <a:rPr lang="en-US" b="1" dirty="0"/>
              <a:t>Bidirectional LSTM:</a:t>
            </a:r>
          </a:p>
          <a:p>
            <a:pPr lvl="1" algn="just"/>
            <a:r>
              <a:rPr lang="en-US" dirty="0"/>
              <a:t>96 unit LSTM (</a:t>
            </a:r>
            <a:r>
              <a:rPr lang="en-US" dirty="0" err="1"/>
              <a:t>hasil</a:t>
            </a:r>
            <a:r>
              <a:rPr lang="en-US" dirty="0"/>
              <a:t> tuning)</a:t>
            </a:r>
          </a:p>
          <a:p>
            <a:pPr lvl="1" algn="just"/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(</a:t>
            </a:r>
            <a:r>
              <a:rPr lang="en-US" dirty="0" err="1"/>
              <a:t>depan</a:t>
            </a:r>
            <a:r>
              <a:rPr lang="en-US" dirty="0"/>
              <a:t> dan </a:t>
            </a:r>
            <a:r>
              <a:rPr lang="en-US" dirty="0" err="1"/>
              <a:t>belakang</a:t>
            </a:r>
            <a:r>
              <a:rPr lang="en-US" dirty="0"/>
              <a:t>)</a:t>
            </a:r>
          </a:p>
          <a:p>
            <a:pPr lvl="1" algn="just"/>
            <a:r>
              <a:rPr lang="en-US" dirty="0" err="1"/>
              <a:t>Efektif</a:t>
            </a:r>
            <a:r>
              <a:rPr lang="en-US" dirty="0"/>
              <a:t> untuk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dan </a:t>
            </a:r>
            <a:r>
              <a:rPr lang="en-US" dirty="0" err="1"/>
              <a:t>urutan</a:t>
            </a:r>
            <a:r>
              <a:rPr lang="en-US" dirty="0"/>
              <a:t> kata</a:t>
            </a:r>
          </a:p>
          <a:p>
            <a:pPr algn="just"/>
            <a:r>
              <a:rPr lang="en-US" b="1" dirty="0"/>
              <a:t>Dense Layer:</a:t>
            </a:r>
          </a:p>
          <a:p>
            <a:pPr lvl="1" algn="just"/>
            <a:r>
              <a:rPr lang="en-US" dirty="0"/>
              <a:t>48 unit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endParaRPr lang="en-US" dirty="0"/>
          </a:p>
          <a:p>
            <a:pPr lvl="1" algn="just"/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non-linear </a:t>
            </a:r>
            <a:r>
              <a:rPr lang="en-US" dirty="0" err="1"/>
              <a:t>sebelum</a:t>
            </a:r>
            <a:r>
              <a:rPr lang="en-US" dirty="0"/>
              <a:t> output</a:t>
            </a:r>
          </a:p>
          <a:p>
            <a:pPr algn="just"/>
            <a:r>
              <a:rPr lang="en-US" b="1" dirty="0"/>
              <a:t>Dropout Layer:</a:t>
            </a:r>
          </a:p>
          <a:p>
            <a:pPr lvl="1" algn="just"/>
            <a:r>
              <a:rPr lang="en-US" dirty="0"/>
              <a:t>Dropout rate: 0.4 (</a:t>
            </a:r>
            <a:r>
              <a:rPr lang="en-US" dirty="0" err="1"/>
              <a:t>hasil</a:t>
            </a:r>
            <a:r>
              <a:rPr lang="en-US" dirty="0"/>
              <a:t> tuning)</a:t>
            </a:r>
          </a:p>
          <a:p>
            <a:pPr lvl="1" algn="just"/>
            <a:r>
              <a:rPr lang="en-US" dirty="0" err="1"/>
              <a:t>Mengurangi</a:t>
            </a:r>
            <a:r>
              <a:rPr lang="en-US" dirty="0"/>
              <a:t> overfitting </a:t>
            </a:r>
            <a:r>
              <a:rPr lang="en-US" dirty="0" err="1"/>
              <a:t>dengan</a:t>
            </a:r>
            <a:r>
              <a:rPr lang="en-US" dirty="0"/>
              <a:t> "</a:t>
            </a:r>
            <a:r>
              <a:rPr lang="en-US" dirty="0" err="1"/>
              <a:t>mematikan</a:t>
            </a:r>
            <a:r>
              <a:rPr lang="en-US" dirty="0"/>
              <a:t>" neuron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training</a:t>
            </a:r>
          </a:p>
          <a:p>
            <a:pPr algn="just"/>
            <a:r>
              <a:rPr lang="en-US" b="1" dirty="0"/>
              <a:t>Output Layer:</a:t>
            </a:r>
          </a:p>
          <a:p>
            <a:pPr lvl="1" algn="just"/>
            <a:r>
              <a:rPr lang="en-US" dirty="0"/>
              <a:t>1 neuron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sigmoid</a:t>
            </a:r>
          </a:p>
          <a:p>
            <a:pPr lvl="1" algn="just"/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klasifikasi</a:t>
            </a:r>
            <a:r>
              <a:rPr lang="en-US" dirty="0"/>
              <a:t> biner: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negative</a:t>
            </a:r>
          </a:p>
          <a:p>
            <a:pPr algn="just"/>
            <a:r>
              <a:rPr lang="en-US" b="1" dirty="0"/>
              <a:t>Optimizer dan Loss:</a:t>
            </a:r>
          </a:p>
          <a:p>
            <a:pPr lvl="1" algn="just"/>
            <a:r>
              <a:rPr lang="en-US" dirty="0"/>
              <a:t>Adam optimizer </a:t>
            </a:r>
            <a:r>
              <a:rPr lang="en-US" dirty="0" err="1"/>
              <a:t>dengan</a:t>
            </a:r>
            <a:r>
              <a:rPr lang="en-US" dirty="0"/>
              <a:t> learning rate 0.001</a:t>
            </a:r>
          </a:p>
          <a:p>
            <a:pPr lvl="1" algn="just"/>
            <a:r>
              <a:rPr lang="en-US" dirty="0"/>
              <a:t>Loss function: </a:t>
            </a:r>
            <a:r>
              <a:rPr lang="en-US" dirty="0" err="1"/>
              <a:t>binary_crossentropy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2A8F4-2C96-4F6D-BEB0-D95B48E2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67" y="2511708"/>
            <a:ext cx="4978226" cy="243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2629</Words>
  <Application>Microsoft Office PowerPoint</Application>
  <PresentationFormat>Widescreen</PresentationFormat>
  <Paragraphs>372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Muhammad Rakha Almasah</vt:lpstr>
      <vt:lpstr>Outline</vt:lpstr>
      <vt:lpstr>Case #1</vt:lpstr>
      <vt:lpstr>Sub Outline Case #1</vt:lpstr>
      <vt:lpstr>Deskripsi Singkat Dataset</vt:lpstr>
      <vt:lpstr>Tahapan Preprocessing Teks</vt:lpstr>
      <vt:lpstr>Distribusi Sentimen</vt:lpstr>
      <vt:lpstr>Tokenisasi dan Padding</vt:lpstr>
      <vt:lpstr>Arsitektur Model Deep Learning</vt:lpstr>
      <vt:lpstr>Hyperparameter Tuning (Keras Tuner)</vt:lpstr>
      <vt:lpstr>Proses Training dan Validasi</vt:lpstr>
      <vt:lpstr>Evaluasi Model pada Data Uji</vt:lpstr>
      <vt:lpstr>Visualisasi Evaluasi</vt:lpstr>
      <vt:lpstr>Insight dari Data dan Model</vt:lpstr>
      <vt:lpstr>Rekomendasi Peningkatan Kualitas</vt:lpstr>
      <vt:lpstr>Kesimpulan Akhir</vt:lpstr>
      <vt:lpstr>Case #2</vt:lpstr>
      <vt:lpstr>Sub Outline Case #2</vt:lpstr>
      <vt:lpstr>Deskripsi Dataset FAQ</vt:lpstr>
      <vt:lpstr>Alur Kerja dan Arsitektur Chatbot</vt:lpstr>
      <vt:lpstr>Preprocessing &amp; Embedding Pertanyaan</vt:lpstr>
      <vt:lpstr>Retrieval Jawaban &amp; Skor Kemiripan</vt:lpstr>
      <vt:lpstr>Antarmuka Streamlit (UI Chatbot)</vt:lpstr>
      <vt:lpstr>Antarmuka Streamlit (UI Chatbot)</vt:lpstr>
      <vt:lpstr>Evaluasi Akurasi &amp; Penanganan Error</vt:lpstr>
      <vt:lpstr>Keamanan Input &amp; Validasi</vt:lpstr>
      <vt:lpstr>Struktur File Proyek</vt:lpstr>
      <vt:lpstr>Dockerfile &amp; Deployment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Rakha Almasah</dc:creator>
  <cp:lastModifiedBy>Muhammad Rakha Almasah</cp:lastModifiedBy>
  <cp:revision>27</cp:revision>
  <dcterms:created xsi:type="dcterms:W3CDTF">2025-06-18T07:10:00Z</dcterms:created>
  <dcterms:modified xsi:type="dcterms:W3CDTF">2025-06-19T13:34:14Z</dcterms:modified>
</cp:coreProperties>
</file>