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D00932-CF50-4900-B8E8-A319D9C57F37}">
  <a:tblStyle styleId="{03D00932-CF50-4900-B8E8-A319D9C57F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c8abfd76439baa8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c8abfd76439baa8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82c8d51ffd07c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682c8d51ffd07c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a5533e84626f4e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a5533e84626f4e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c8abfd76439baa8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c8abfd76439baa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3a3f5c0bf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3a3f5c0bf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3a3f5c0bf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3a3f5c0b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3a3f5c0bf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3a3f5c0bf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a3f5c0bf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3a3f5c0bf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3a3f5c0bf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3a3f5c0bf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c8abfd76439baa8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c8abfd76439baa8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8abfd76439baa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8abfd76439baa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397ff8f7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397ff8f7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c8abfd76439baa8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c8abfd76439baa8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397ff8f7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397ff8f7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369e31b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369e31b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369e31b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369e31b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369e31b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369e31b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04ec2bd3320937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04ec2bd3320937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8abfd76439baa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8abfd76439baa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3a3f5c0b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3a3f5c0b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c8abfd76439baa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c8abfd76439baa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397ff8f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397ff8f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3ab64e09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3ab64e09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3ab64e09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3ab64e09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8abfd76439baa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8abfd76439baa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686250" y="4624475"/>
            <a:ext cx="394800" cy="393600"/>
          </a:xfrm>
          <a:prstGeom prst="wedgeRoundRectCallout">
            <a:avLst>
              <a:gd fmla="val 46511" name="adj1"/>
              <a:gd fmla="val 72853" name="adj2"/>
              <a:gd fmla="val 0" name="adj3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8686250" y="4624475"/>
            <a:ext cx="394800" cy="393600"/>
          </a:xfrm>
          <a:prstGeom prst="wedgeRoundRectCallout">
            <a:avLst>
              <a:gd fmla="val 46511" name="adj1"/>
              <a:gd fmla="val 72853" name="adj2"/>
              <a:gd fmla="val 0" name="adj3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dk2"/>
                </a:solidFill>
              </a:defRPr>
            </a:lvl1pPr>
            <a:lvl2pPr lvl="1" algn="ctr">
              <a:buNone/>
              <a:defRPr sz="1000">
                <a:solidFill>
                  <a:schemeClr val="dk2"/>
                </a:solidFill>
              </a:defRPr>
            </a:lvl2pPr>
            <a:lvl3pPr lvl="2" algn="ctr">
              <a:buNone/>
              <a:defRPr sz="1000">
                <a:solidFill>
                  <a:schemeClr val="dk2"/>
                </a:solidFill>
              </a:defRPr>
            </a:lvl3pPr>
            <a:lvl4pPr lvl="3" algn="ctr">
              <a:buNone/>
              <a:defRPr sz="1000">
                <a:solidFill>
                  <a:schemeClr val="dk2"/>
                </a:solidFill>
              </a:defRPr>
            </a:lvl4pPr>
            <a:lvl5pPr lvl="4" algn="ctr">
              <a:buNone/>
              <a:defRPr sz="1000">
                <a:solidFill>
                  <a:schemeClr val="dk2"/>
                </a:solidFill>
              </a:defRPr>
            </a:lvl5pPr>
            <a:lvl6pPr lvl="5" algn="ctr">
              <a:buNone/>
              <a:defRPr sz="1000">
                <a:solidFill>
                  <a:schemeClr val="dk2"/>
                </a:solidFill>
              </a:defRPr>
            </a:lvl6pPr>
            <a:lvl7pPr lvl="6" algn="ctr">
              <a:buNone/>
              <a:defRPr sz="1000">
                <a:solidFill>
                  <a:schemeClr val="dk2"/>
                </a:solidFill>
              </a:defRPr>
            </a:lvl7pPr>
            <a:lvl8pPr lvl="7" algn="ctr">
              <a:buNone/>
              <a:defRPr sz="1000">
                <a:solidFill>
                  <a:schemeClr val="dk2"/>
                </a:solidFill>
              </a:defRPr>
            </a:lvl8pPr>
            <a:lvl9pPr lvl="8" algn="ct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18529" l="0" r="84749" t="55773"/>
          <a:stretch/>
        </p:blipFill>
        <p:spPr>
          <a:xfrm>
            <a:off x="0" y="864075"/>
            <a:ext cx="9144000" cy="32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222000" y="864075"/>
            <a:ext cx="48291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rgbClr val="F4CCCC"/>
                </a:solidFill>
              </a:rPr>
              <a:t>SpeakEasy - Predictive Text meets Text-to-Speech</a:t>
            </a:r>
            <a:endParaRPr sz="3700">
              <a:solidFill>
                <a:srgbClr val="F4CCCC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44496" l="19822" r="16725" t="17781"/>
          <a:stretch/>
        </p:blipFill>
        <p:spPr>
          <a:xfrm>
            <a:off x="335728" y="1025813"/>
            <a:ext cx="3678424" cy="309187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341477" y="4190400"/>
            <a:ext cx="5709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Final Presentation</a:t>
            </a:r>
            <a:r>
              <a:rPr lang="en-GB" sz="2800">
                <a:solidFill>
                  <a:srgbClr val="595959"/>
                </a:solidFill>
              </a:rPr>
              <a:t> by X4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0000"/>
                </a:solidFill>
              </a:rPr>
              <a:t>Tools and T</a:t>
            </a:r>
            <a:r>
              <a:rPr lang="en-GB">
                <a:solidFill>
                  <a:srgbClr val="660000"/>
                </a:solidFill>
              </a:rPr>
              <a:t>echniques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11700" y="1014450"/>
            <a:ext cx="37911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90000"/>
                </a:solidFill>
              </a:rPr>
              <a:t>Communication</a:t>
            </a:r>
            <a:endParaRPr sz="2000">
              <a:solidFill>
                <a:srgbClr val="99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WhatsApp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Trello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OneNote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90000"/>
                </a:solidFill>
              </a:rPr>
              <a:t>Development tools</a:t>
            </a:r>
            <a:endParaRPr sz="20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All used different code editors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Designed to work on Linux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UI</a:t>
            </a:r>
            <a:r>
              <a:rPr lang="en-GB" sz="1600"/>
              <a:t> mockups done in Inkpad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chose not to use the Bootstrap CSS framework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4651850" y="1014450"/>
            <a:ext cx="3903300" cy="3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90000"/>
                </a:solidFill>
              </a:rPr>
              <a:t>Development techniques</a:t>
            </a:r>
            <a:endParaRPr sz="20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Working in the same lab/area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Testing constantly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Planning UI design in advance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17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0000"/>
                </a:solidFill>
              </a:rPr>
              <a:t>Managing the Codebase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11700" y="900450"/>
            <a:ext cx="4050900" cy="3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00"/>
                </a:solidFill>
              </a:rPr>
              <a:t>Using 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We split the development into several branches, and had 1 or 2 people working on each branch.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Design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Prediction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Login</a:t>
            </a:r>
            <a:endParaRPr sz="1600"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4781400" y="900450"/>
            <a:ext cx="40509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00"/>
                </a:solidFill>
              </a:rPr>
              <a:t>Splitting into files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Shared a single CSS file for all styling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One main JavaScript file for application 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Base Jinja template holding the navigation bar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Extra templates for each page inheriting from this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Some JavaScript in these that varied depending on the data used to render the template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175" y="2442650"/>
            <a:ext cx="2716825" cy="22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832400" y="897076"/>
            <a:ext cx="3999900" cy="4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00"/>
                </a:solidFill>
              </a:rPr>
              <a:t>Customisation options</a:t>
            </a:r>
            <a:endParaRPr sz="1800">
              <a:solidFill>
                <a:srgbClr val="99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Exactly 3 phrases per keyboard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Between 1 and 5 keyboards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Set of possible Unicode icons</a:t>
            </a:r>
            <a:endParaRPr/>
          </a:p>
        </p:txBody>
      </p:sp>
      <p:sp>
        <p:nvSpPr>
          <p:cNvPr id="178" name="Google Shape;178;p24"/>
          <p:cNvSpPr txBox="1"/>
          <p:nvPr>
            <p:ph idx="2" type="body"/>
          </p:nvPr>
        </p:nvSpPr>
        <p:spPr>
          <a:xfrm>
            <a:off x="311700" y="897071"/>
            <a:ext cx="3999900" cy="4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00"/>
                </a:solidFill>
              </a:rPr>
              <a:t>Division of the system into components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Predictive text feature was kept largely separate until the end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Database and validation were separate but communicated a lot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00"/>
                </a:solidFill>
              </a:rPr>
              <a:t>Designing the database</a:t>
            </a:r>
            <a:endParaRPr sz="1800">
              <a:solidFill>
                <a:srgbClr val="99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Use of MySQL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Table to link between users and their keyboards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hosted the database on Kilburn</a:t>
            </a:r>
            <a:endParaRPr sz="1600"/>
          </a:p>
        </p:txBody>
      </p:sp>
      <p:sp>
        <p:nvSpPr>
          <p:cNvPr id="179" name="Google Shape;179;p24"/>
          <p:cNvSpPr txBox="1"/>
          <p:nvPr>
            <p:ph type="title"/>
          </p:nvPr>
        </p:nvSpPr>
        <p:spPr>
          <a:xfrm>
            <a:off x="311710" y="1603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0000"/>
                </a:solidFill>
              </a:rPr>
              <a:t>Important Decisions</a:t>
            </a:r>
            <a:endParaRPr>
              <a:solidFill>
                <a:srgbClr val="660000"/>
              </a:solidFill>
            </a:endParaRPr>
          </a:p>
        </p:txBody>
      </p:sp>
      <p:grpSp>
        <p:nvGrpSpPr>
          <p:cNvPr id="180" name="Google Shape;180;p24"/>
          <p:cNvGrpSpPr/>
          <p:nvPr/>
        </p:nvGrpSpPr>
        <p:grpSpPr>
          <a:xfrm>
            <a:off x="5190175" y="2571739"/>
            <a:ext cx="3113608" cy="2155339"/>
            <a:chOff x="5190175" y="2571739"/>
            <a:chExt cx="3113608" cy="2155339"/>
          </a:xfrm>
        </p:grpSpPr>
        <p:pic>
          <p:nvPicPr>
            <p:cNvPr id="181" name="Google Shape;181;p24"/>
            <p:cNvPicPr preferRelativeResize="0"/>
            <p:nvPr/>
          </p:nvPicPr>
          <p:blipFill rotWithShape="1">
            <a:blip r:embed="rId3">
              <a:alphaModFix/>
            </a:blip>
            <a:srcRect b="37122" l="7571" r="7740" t="0"/>
            <a:stretch/>
          </p:blipFill>
          <p:spPr>
            <a:xfrm>
              <a:off x="5190175" y="2571739"/>
              <a:ext cx="3113595" cy="1831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4"/>
            <p:cNvPicPr preferRelativeResize="0"/>
            <p:nvPr/>
          </p:nvPicPr>
          <p:blipFill rotWithShape="1">
            <a:blip r:embed="rId3">
              <a:alphaModFix/>
            </a:blip>
            <a:srcRect b="0" l="7571" r="7740" t="88899"/>
            <a:stretch/>
          </p:blipFill>
          <p:spPr>
            <a:xfrm>
              <a:off x="5190189" y="4403659"/>
              <a:ext cx="3113595" cy="3234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24"/>
          <p:cNvSpPr/>
          <p:nvPr/>
        </p:nvSpPr>
        <p:spPr>
          <a:xfrm>
            <a:off x="8088899" y="4148675"/>
            <a:ext cx="538500" cy="74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4CCCC"/>
                </a:solidFill>
              </a:rPr>
              <a:t>How We Organised It</a:t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33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0000"/>
                </a:solidFill>
              </a:rPr>
              <a:t>Decision Making and Ensuring Progress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311700" y="1415000"/>
            <a:ext cx="8520600" cy="31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Regularly discuss important decisions to ensure everyone on same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Smaller decisions about individual/group work kept between those small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Larger decisions (e.g. core concepts) discussed as a whole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Deadlines set for decisions to be made by in order to keep work flowing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Milestone deadlines set to ensure clear stages in development</a:t>
            </a:r>
            <a:endParaRPr/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0000"/>
                </a:solidFill>
              </a:rPr>
              <a:t>Team Organisation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952200" y="1094125"/>
            <a:ext cx="7880100" cy="3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00"/>
                </a:solidFill>
              </a:rPr>
              <a:t>Frontend</a:t>
            </a:r>
            <a:endParaRPr>
              <a:solidFill>
                <a:srgbClr val="99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Miranda - User interface design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Natalia   - Design implementation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00"/>
                </a:solidFill>
              </a:rPr>
              <a:t>Backend</a:t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Yordan  - Key bindings implementation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Lukas    - Implementing Google APIs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Alex      - Profile page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Rakha   - Databases, validation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Ed  	      -  Implementation of predictive text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0000"/>
                </a:solidFill>
              </a:rPr>
              <a:t>Distributing Work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311700" y="1231050"/>
            <a:ext cx="8520600" cy="3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Tasks/areas of work set based on experience and interests of team members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People either knowledgeable or interested in a section of work would focus on those areas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Generally leads to higher quality of work with a flatter learning curve</a:t>
            </a:r>
            <a:endParaRPr/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0000"/>
                </a:solidFill>
              </a:rPr>
              <a:t>Integration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Multiple git branches aimed to keep work modular and developed concurrently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Deadlines for integration set between smaller teams to make sure their work fit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Larger merges done during labs for easy discussion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Also acted as a weekly deadline to keep us moving forward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Communication between teams was very important for smooth 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Regular tagged git commits were very helpful for tracking progress - keeps it clear and organised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0000"/>
                </a:solidFill>
              </a:rPr>
              <a:t>Ethical and Legal Issues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protection taken into account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Only information stored is what is required for accounts as well as pre-saved sentences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Information that users type not stored (could’ve been used for training)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Generally allowed us to progress as we wished due to few ethical/legal concerns</a:t>
            </a:r>
            <a:endParaRPr/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8595300" y="4606351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1960950"/>
            <a:ext cx="8520600" cy="1221600"/>
          </a:xfrm>
          <a:prstGeom prst="rect">
            <a:avLst/>
          </a:prstGeom>
          <a:solidFill>
            <a:srgbClr val="99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4CCCC"/>
                </a:solidFill>
              </a:rPr>
              <a:t>Reflection: </a:t>
            </a:r>
            <a:endParaRPr>
              <a:solidFill>
                <a:srgbClr val="F4CCCC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4CCCC"/>
                </a:solidFill>
              </a:rPr>
              <a:t>What would we change?</a:t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rgbClr val="99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4CCCC"/>
                </a:solidFill>
              </a:rPr>
              <a:t>Our App</a:t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a more dynamic way of editing the keyboards</a:t>
            </a:r>
            <a:br>
              <a:rPr lang="en-GB"/>
            </a:br>
            <a:r>
              <a:rPr lang="en-GB"/>
              <a:t>→ drag &amp; drop interface, maybe some animations?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More back-end integration with the front-end side.</a:t>
            </a:r>
            <a:br>
              <a:rPr lang="en-GB"/>
            </a:br>
            <a:r>
              <a:rPr lang="en-GB"/>
              <a:t>→ easier for code refactoring &amp; future changes</a:t>
            </a:r>
            <a:endParaRPr/>
          </a:p>
        </p:txBody>
      </p:sp>
      <p:sp>
        <p:nvSpPr>
          <p:cNvPr id="237" name="Google Shape;237;p32"/>
          <p:cNvSpPr txBox="1"/>
          <p:nvPr>
            <p:ph type="title"/>
          </p:nvPr>
        </p:nvSpPr>
        <p:spPr>
          <a:xfrm>
            <a:off x="311700" y="256375"/>
            <a:ext cx="85206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0000"/>
                </a:solidFill>
              </a:rPr>
              <a:t>Technical Changes: Front End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 what every method does, and its 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Understand `git` more before we use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Improve the code architecture (ease for extensibility &amp; refactoring)</a:t>
            </a:r>
            <a:br>
              <a:rPr lang="en-GB"/>
            </a:br>
            <a:r>
              <a:rPr lang="en-GB"/>
              <a:t>→ main issue for the `user configuration` page</a:t>
            </a:r>
            <a:br>
              <a:rPr lang="en-GB"/>
            </a:br>
            <a:r>
              <a:rPr lang="en-GB"/>
              <a:t>→ too much code dependency ‘</a:t>
            </a:r>
            <a:r>
              <a:rPr b="1" i="1" lang="en-GB"/>
              <a:t>changing one thing breaks all of them’</a:t>
            </a:r>
            <a:endParaRPr b="1" i="1"/>
          </a:p>
        </p:txBody>
      </p:sp>
      <p:sp>
        <p:nvSpPr>
          <p:cNvPr id="244" name="Google Shape;244;p33"/>
          <p:cNvSpPr txBox="1"/>
          <p:nvPr>
            <p:ph type="title"/>
          </p:nvPr>
        </p:nvSpPr>
        <p:spPr>
          <a:xfrm>
            <a:off x="311700" y="256375"/>
            <a:ext cx="85206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0000"/>
                </a:solidFill>
              </a:rPr>
              <a:t>Technical Changes: Back End (1)</a:t>
            </a:r>
            <a:endParaRPr b="1">
              <a:solidFill>
                <a:srgbClr val="F4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a more `robust` training data for predictive text, (e.g. SMS)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Have a more complex neural network, or a combination of them with n-grams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Train the neural network longer with more powerful computer hardware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Have more personalized predictive models</a:t>
            </a:r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311700" y="256375"/>
            <a:ext cx="85206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0000"/>
                </a:solidFill>
              </a:rPr>
              <a:t>Technical Changes: Back End (2)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252" name="Google Shape;252;p34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0000"/>
                </a:solidFill>
              </a:rPr>
              <a:t>Use of Tools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more of Trello and OneNote, as they weren’t used much in retrospect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Use of more ‘professional’ software (e.g. Telegram, Slack) for collaboration</a:t>
            </a:r>
            <a:br>
              <a:rPr lang="en-GB"/>
            </a:br>
            <a:r>
              <a:rPr lang="en-GB"/>
              <a:t>→ more ‘technical’ features. GitHub, Integration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Lack of tool integration, everything was disconnected</a:t>
            </a:r>
            <a:br>
              <a:rPr lang="en-GB"/>
            </a:br>
            <a:r>
              <a:rPr lang="en-GB"/>
              <a:t>→ Trello chatbots in our chat rooms?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Familiarize with communication/development tools earlier 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5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0000"/>
                </a:solidFill>
              </a:rPr>
              <a:t>Organizational</a:t>
            </a:r>
            <a:r>
              <a:rPr lang="en-GB">
                <a:solidFill>
                  <a:srgbClr val="660000"/>
                </a:solidFill>
              </a:rPr>
              <a:t> Changes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Delegate even more work amongst one another, evenly measure the workload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Individually improve time management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Stricter team policy on internal deadlines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6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faced no legal issues, as we clarified in our initial project manifesto.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We don’t even store that much personal user data to begin with.</a:t>
            </a:r>
            <a:endParaRPr/>
          </a:p>
        </p:txBody>
      </p:sp>
      <p:sp>
        <p:nvSpPr>
          <p:cNvPr id="272" name="Google Shape;272;p37"/>
          <p:cNvSpPr txBox="1"/>
          <p:nvPr>
            <p:ph type="title"/>
          </p:nvPr>
        </p:nvSpPr>
        <p:spPr>
          <a:xfrm>
            <a:off x="476925" y="242100"/>
            <a:ext cx="85206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0000"/>
                </a:solidFill>
              </a:rPr>
              <a:t>Ethical/Legal</a:t>
            </a:r>
            <a:r>
              <a:rPr lang="en-GB">
                <a:solidFill>
                  <a:srgbClr val="660000"/>
                </a:solidFill>
              </a:rPr>
              <a:t> Changes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273" name="Google Shape;273;p37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rgbClr val="99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4CCCC"/>
                </a:solidFill>
              </a:rPr>
              <a:t>Any Questions?</a:t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279" name="Google Shape;279;p38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0000"/>
                </a:solidFill>
              </a:rPr>
              <a:t>The Wonders of SpeakEasy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</a:t>
            </a:r>
            <a:r>
              <a:rPr lang="en-GB"/>
              <a:t> Text-to-speech application that can be used by everyone.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Web based application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Converts typed text to live speech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Ability to customize and insert favourite words and phrases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Predictive and intuitive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“Don’t let them prohibit your voice”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990000"/>
                </a:solidFill>
              </a:rPr>
              <a:t>Live Demonstration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0000"/>
                </a:solidFill>
              </a:rPr>
              <a:t>Interesting Features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</a:t>
            </a:r>
            <a:r>
              <a:rPr lang="en-GB"/>
              <a:t>ell thought out keybindings that allow the user to type with speed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Word suggestions feature that aims to additionally increase the speed in which you can communicate via the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 to five customizable keyboards which the user can change to insert frequently used phrases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rgbClr val="99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4CCCC"/>
                </a:solidFill>
              </a:rPr>
              <a:t>How It Works</a:t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57625" y="7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0000"/>
                </a:solidFill>
              </a:rPr>
              <a:t>Program structure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314925" y="2109150"/>
            <a:ext cx="1725300" cy="13581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52575" y="2240400"/>
            <a:ext cx="16500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User interface</a:t>
            </a:r>
            <a:endParaRPr sz="18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50" y="2689400"/>
            <a:ext cx="1067850" cy="7122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2939150" y="816800"/>
            <a:ext cx="2794800" cy="21978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2939150" y="948025"/>
            <a:ext cx="2748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Backend</a:t>
            </a:r>
            <a:endParaRPr sz="2400"/>
          </a:p>
        </p:txBody>
      </p:sp>
      <p:sp>
        <p:nvSpPr>
          <p:cNvPr id="97" name="Google Shape;97;p18"/>
          <p:cNvSpPr/>
          <p:nvPr/>
        </p:nvSpPr>
        <p:spPr>
          <a:xfrm>
            <a:off x="3004775" y="1870200"/>
            <a:ext cx="1148100" cy="10329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4469425" y="1870200"/>
            <a:ext cx="1185900" cy="10329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021125" y="2122300"/>
            <a:ext cx="11154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Routes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4487250" y="2098000"/>
            <a:ext cx="11154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routes</a:t>
            </a:r>
            <a:endParaRPr/>
          </a:p>
        </p:txBody>
      </p:sp>
      <p:cxnSp>
        <p:nvCxnSpPr>
          <p:cNvPr id="101" name="Google Shape;101;p18"/>
          <p:cNvCxnSpPr>
            <a:endCxn id="92" idx="3"/>
          </p:cNvCxnSpPr>
          <p:nvPr/>
        </p:nvCxnSpPr>
        <p:spPr>
          <a:xfrm flipH="1">
            <a:off x="2040225" y="2289600"/>
            <a:ext cx="85950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4775" y="886150"/>
            <a:ext cx="695917" cy="8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6639325" y="265700"/>
            <a:ext cx="1915800" cy="15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6593400" y="357550"/>
            <a:ext cx="1869600" cy="14208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6645875" y="455950"/>
            <a:ext cx="17253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to Speech API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4700" y="886150"/>
            <a:ext cx="807000" cy="80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/>
          <p:nvPr/>
        </p:nvCxnSpPr>
        <p:spPr>
          <a:xfrm flipH="1" rot="10800000">
            <a:off x="5799550" y="1263075"/>
            <a:ext cx="721800" cy="9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8"/>
          <p:cNvSpPr/>
          <p:nvPr/>
        </p:nvSpPr>
        <p:spPr>
          <a:xfrm>
            <a:off x="6586950" y="1940550"/>
            <a:ext cx="1869600" cy="1512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659100" y="2006175"/>
            <a:ext cx="17253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suggestion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6100" y="2503586"/>
            <a:ext cx="807000" cy="856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8719" y="2527711"/>
            <a:ext cx="755675" cy="8083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>
            <a:off x="5786425" y="2542225"/>
            <a:ext cx="675900" cy="4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8"/>
          <p:cNvSpPr/>
          <p:nvPr/>
        </p:nvSpPr>
        <p:spPr>
          <a:xfrm>
            <a:off x="2939150" y="3493500"/>
            <a:ext cx="1489200" cy="13581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011300" y="3598475"/>
            <a:ext cx="1344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ORM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51500" y="3973875"/>
            <a:ext cx="864505" cy="752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8"/>
          <p:cNvCxnSpPr>
            <a:stCxn id="95" idx="2"/>
            <a:endCxn id="113" idx="0"/>
          </p:cNvCxnSpPr>
          <p:nvPr/>
        </p:nvCxnSpPr>
        <p:spPr>
          <a:xfrm flipH="1">
            <a:off x="3683750" y="3014600"/>
            <a:ext cx="652800" cy="4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8"/>
          <p:cNvSpPr txBox="1"/>
          <p:nvPr/>
        </p:nvSpPr>
        <p:spPr>
          <a:xfrm>
            <a:off x="6068400" y="3741950"/>
            <a:ext cx="12663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5786425" y="3615350"/>
            <a:ext cx="1548300" cy="13581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15975" y="3983025"/>
            <a:ext cx="1489200" cy="1032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5868475" y="3654150"/>
            <a:ext cx="1384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Database</a:t>
            </a:r>
            <a:endParaRPr sz="1800"/>
          </a:p>
        </p:txBody>
      </p:sp>
      <p:cxnSp>
        <p:nvCxnSpPr>
          <p:cNvPr id="121" name="Google Shape;121;p18"/>
          <p:cNvCxnSpPr>
            <a:stCxn id="113" idx="3"/>
            <a:endCxn id="118" idx="1"/>
          </p:cNvCxnSpPr>
          <p:nvPr/>
        </p:nvCxnSpPr>
        <p:spPr>
          <a:xfrm>
            <a:off x="4428350" y="4172550"/>
            <a:ext cx="1358100" cy="1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2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0000"/>
                </a:solidFill>
              </a:rPr>
              <a:t>Software stack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2103775" y="1097625"/>
            <a:ext cx="28491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90000"/>
                </a:solidFill>
              </a:rPr>
              <a:t>Backend</a:t>
            </a:r>
            <a:endParaRPr sz="2000">
              <a:solidFill>
                <a:srgbClr val="99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Python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Flask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MySQL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Flask-SQLAlchemy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Flask-login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Google (python package)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5152675" y="1097650"/>
            <a:ext cx="40605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90000"/>
                </a:solidFill>
              </a:rPr>
              <a:t>Frontend</a:t>
            </a:r>
            <a:endParaRPr sz="2000">
              <a:solidFill>
                <a:srgbClr val="99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HTML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Jinja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JavaScript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90000"/>
                </a:solidFill>
              </a:rPr>
              <a:t>Word suggestion</a:t>
            </a:r>
            <a:endParaRPr sz="2000">
              <a:solidFill>
                <a:srgbClr val="99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Tensorflow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Keras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NLTK</a:t>
            </a:r>
            <a:endParaRPr sz="1600"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50" y="1248300"/>
            <a:ext cx="793599" cy="7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41" y="2389063"/>
            <a:ext cx="693009" cy="8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5">
            <a:alphaModFix/>
          </a:blip>
          <a:srcRect b="0" l="6423" r="6415" t="0"/>
          <a:stretch/>
        </p:blipFill>
        <p:spPr>
          <a:xfrm>
            <a:off x="474725" y="3528475"/>
            <a:ext cx="1255450" cy="99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2227" y="3258076"/>
            <a:ext cx="875174" cy="9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3650" y="1818588"/>
            <a:ext cx="1032325" cy="10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23777" y="768638"/>
            <a:ext cx="1332076" cy="88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209950" y="150900"/>
            <a:ext cx="8535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660000"/>
                </a:solidFill>
              </a:rPr>
              <a:t>Database schema</a:t>
            </a:r>
            <a:endParaRPr sz="1800"/>
          </a:p>
        </p:txBody>
      </p:sp>
      <p:graphicFrame>
        <p:nvGraphicFramePr>
          <p:cNvPr id="142" name="Google Shape;142;p20"/>
          <p:cNvGraphicFramePr/>
          <p:nvPr/>
        </p:nvGraphicFramePr>
        <p:xfrm>
          <a:off x="1007750" y="121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{03D00932-CF50-4900-B8E8-A319D9C57F37}</a:tableStyleId>
              </a:tblPr>
              <a:tblGrid>
                <a:gridCol w="1518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User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u="sng"/>
                        <a:t>id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email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password_hash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gender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speed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3" name="Google Shape;143;p20"/>
          <p:cNvGraphicFramePr/>
          <p:nvPr/>
        </p:nvGraphicFramePr>
        <p:xfrm>
          <a:off x="3940300" y="121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{03D00932-CF50-4900-B8E8-A319D9C57F37}</a:tableStyleId>
              </a:tblPr>
              <a:tblGrid>
                <a:gridCol w="133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UserKeyboard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u="sng"/>
                        <a:t>id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user_id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keyboard_id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4" name="Google Shape;144;p20"/>
          <p:cNvGraphicFramePr/>
          <p:nvPr/>
        </p:nvGraphicFramePr>
        <p:xfrm>
          <a:off x="6813825" y="121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{03D00932-CF50-4900-B8E8-A319D9C57F37}</a:tableStyleId>
              </a:tblPr>
              <a:tblGrid>
                <a:gridCol w="993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Keyboard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8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u="sng"/>
                        <a:t>id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icon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phrase1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phrase2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phrase3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position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23614" l="0" r="0" t="37066"/>
          <a:stretch/>
        </p:blipFill>
        <p:spPr>
          <a:xfrm>
            <a:off x="3523025" y="2023200"/>
            <a:ext cx="408025" cy="36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0"/>
          <p:cNvCxnSpPr>
            <a:endCxn id="145" idx="1"/>
          </p:cNvCxnSpPr>
          <p:nvPr/>
        </p:nvCxnSpPr>
        <p:spPr>
          <a:xfrm>
            <a:off x="2540825" y="1809575"/>
            <a:ext cx="982200" cy="39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23614" l="0" r="0" t="37066"/>
          <a:stretch/>
        </p:blipFill>
        <p:spPr>
          <a:xfrm flipH="1">
            <a:off x="5275625" y="2404200"/>
            <a:ext cx="408025" cy="364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0"/>
          <p:cNvCxnSpPr>
            <a:stCxn id="147" idx="1"/>
          </p:cNvCxnSpPr>
          <p:nvPr/>
        </p:nvCxnSpPr>
        <p:spPr>
          <a:xfrm flipH="1" rot="10800000">
            <a:off x="5683650" y="1809575"/>
            <a:ext cx="1145400" cy="777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rgbClr val="990000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4CCCC"/>
                </a:solidFill>
              </a:rPr>
              <a:t>How We Built It</a:t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627401" y="4625750"/>
            <a:ext cx="47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