
<file path=[Content_Types].xml><?xml version="1.0" encoding="utf-8"?>
<Types xmlns="http://schemas.openxmlformats.org/package/2006/content-types"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10"/>
    <p:restoredTop sz="94648"/>
  </p:normalViewPr>
  <p:slideViewPr>
    <p:cSldViewPr snapToGrid="0">
      <p:cViewPr varScale="1">
        <p:scale>
          <a:sx n="156" d="100"/>
          <a:sy n="156" d="100"/>
        </p:scale>
        <p:origin x="360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33adc7dfab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33adc7dfab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33adc7dfab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33adc7dfab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33adc7dfab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33adc7dfab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33adc7dfab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33adc7dfab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33adc7dfab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33adc7dfab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audio" Target="../media/media3.m4a"/><Relationship Id="rId2" Type="http://schemas.microsoft.com/office/2007/relationships/media" Target="../media/media3.m4a"/><Relationship Id="rId1" Type="http://schemas.openxmlformats.org/officeDocument/2006/relationships/tags" Target="../tags/tag1.xml"/><Relationship Id="rId6" Type="http://schemas.openxmlformats.org/officeDocument/2006/relationships/image" Target="../media/image2.png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audio" Target="../media/media4.m4a"/><Relationship Id="rId2" Type="http://schemas.microsoft.com/office/2007/relationships/media" Target="../media/media4.m4a"/><Relationship Id="rId1" Type="http://schemas.openxmlformats.org/officeDocument/2006/relationships/tags" Target="../tags/tag2.xml"/><Relationship Id="rId6" Type="http://schemas.openxmlformats.org/officeDocument/2006/relationships/image" Target="../media/image2.png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5.m4a"/><Relationship Id="rId1" Type="http://schemas.microsoft.com/office/2007/relationships/media" Target="../media/media5.m4a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6.m4a"/><Relationship Id="rId1" Type="http://schemas.microsoft.com/office/2007/relationships/media" Target="../media/media6.m4a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Rakha Djokosoetono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155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3rd Year Project 2021/2022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Universal Cellular Automata Simulator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Supervised by: Uli Sattler</a:t>
            </a:r>
            <a:endParaRPr b="1"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70146" y="105475"/>
            <a:ext cx="3673000" cy="155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Audio 2">
            <a:hlinkClick r:id="" action="ppaction://media"/>
            <a:extLst>
              <a:ext uri="{FF2B5EF4-FFF2-40B4-BE49-F238E27FC236}">
                <a16:creationId xmlns:a16="http://schemas.microsoft.com/office/drawing/2014/main" id="{0DFAA136-75CE-8A47-BE6F-DE73402E528C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8115300" y="4114800"/>
            <a:ext cx="812800" cy="812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139"/>
    </mc:Choice>
    <mc:Fallback>
      <p:transition spd="slow" advTm="1213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Discussing Today:</a:t>
            </a:r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Motivation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Background &amp; Contextual Information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Product Demonstration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3" name="Audio 2">
            <a:hlinkClick r:id="" action="ppaction://media"/>
            <a:extLst>
              <a:ext uri="{FF2B5EF4-FFF2-40B4-BE49-F238E27FC236}">
                <a16:creationId xmlns:a16="http://schemas.microsoft.com/office/drawing/2014/main" id="{D11C87BA-4800-5F44-ADD8-6B278678E21C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115300" y="4114800"/>
            <a:ext cx="812800" cy="812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5134"/>
    </mc:Choice>
    <mc:Fallback>
      <p:transition spd="slow" advTm="2513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68" name="Google Shape;68;p15"/>
          <p:cNvSpPr/>
          <p:nvPr/>
        </p:nvSpPr>
        <p:spPr>
          <a:xfrm>
            <a:off x="528425" y="1688625"/>
            <a:ext cx="4953000" cy="2745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/>
              <a:t>Complex System</a:t>
            </a:r>
            <a:endParaRPr sz="2100" b="1"/>
          </a:p>
        </p:txBody>
      </p:sp>
      <p:sp>
        <p:nvSpPr>
          <p:cNvPr id="69" name="Google Shape;69;p15"/>
          <p:cNvSpPr/>
          <p:nvPr/>
        </p:nvSpPr>
        <p:spPr>
          <a:xfrm>
            <a:off x="3074275" y="1822875"/>
            <a:ext cx="1054200" cy="689400"/>
          </a:xfrm>
          <a:prstGeom prst="ellipse">
            <a:avLst/>
          </a:prstGeom>
          <a:solidFill>
            <a:schemeClr val="accent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 Theory</a:t>
            </a:r>
            <a:endParaRPr/>
          </a:p>
        </p:txBody>
      </p:sp>
      <p:sp>
        <p:nvSpPr>
          <p:cNvPr id="70" name="Google Shape;70;p15"/>
          <p:cNvSpPr/>
          <p:nvPr/>
        </p:nvSpPr>
        <p:spPr>
          <a:xfrm>
            <a:off x="3291050" y="3423750"/>
            <a:ext cx="1605900" cy="689400"/>
          </a:xfrm>
          <a:prstGeom prst="ellipse">
            <a:avLst/>
          </a:prstGeom>
          <a:solidFill>
            <a:schemeClr val="accent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Nonlinear Dynamics</a:t>
            </a:r>
            <a:endParaRPr/>
          </a:p>
        </p:txBody>
      </p:sp>
      <p:sp>
        <p:nvSpPr>
          <p:cNvPr id="71" name="Google Shape;71;p15"/>
          <p:cNvSpPr/>
          <p:nvPr/>
        </p:nvSpPr>
        <p:spPr>
          <a:xfrm rot="-924262">
            <a:off x="1186943" y="2098074"/>
            <a:ext cx="1605995" cy="689238"/>
          </a:xfrm>
          <a:prstGeom prst="ellipse">
            <a:avLst/>
          </a:prstGeom>
          <a:solidFill>
            <a:schemeClr val="accent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Evolution &amp; Adaptation</a:t>
            </a:r>
            <a:endParaRPr/>
          </a:p>
        </p:txBody>
      </p:sp>
      <p:sp>
        <p:nvSpPr>
          <p:cNvPr id="72" name="Google Shape;72;p15"/>
          <p:cNvSpPr/>
          <p:nvPr/>
        </p:nvSpPr>
        <p:spPr>
          <a:xfrm>
            <a:off x="1049000" y="3266625"/>
            <a:ext cx="1605900" cy="689400"/>
          </a:xfrm>
          <a:prstGeom prst="ellipse">
            <a:avLst/>
          </a:prstGeom>
          <a:solidFill>
            <a:schemeClr val="accent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Systems Theory</a:t>
            </a:r>
            <a:endParaRPr/>
          </a:p>
        </p:txBody>
      </p:sp>
      <p:sp>
        <p:nvSpPr>
          <p:cNvPr id="73" name="Google Shape;73;p15"/>
          <p:cNvSpPr/>
          <p:nvPr/>
        </p:nvSpPr>
        <p:spPr>
          <a:xfrm>
            <a:off x="4182450" y="2577225"/>
            <a:ext cx="1054200" cy="689400"/>
          </a:xfrm>
          <a:prstGeom prst="ellipse">
            <a:avLst/>
          </a:prstGeom>
          <a:solidFill>
            <a:schemeClr val="accent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etc….</a:t>
            </a:r>
            <a:endParaRPr/>
          </a:p>
        </p:txBody>
      </p:sp>
      <p:sp>
        <p:nvSpPr>
          <p:cNvPr id="74" name="Google Shape;74;p15"/>
          <p:cNvSpPr/>
          <p:nvPr/>
        </p:nvSpPr>
        <p:spPr>
          <a:xfrm>
            <a:off x="6000775" y="2824875"/>
            <a:ext cx="945900" cy="4731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5"/>
          <p:cNvSpPr/>
          <p:nvPr/>
        </p:nvSpPr>
        <p:spPr>
          <a:xfrm>
            <a:off x="7094500" y="2247675"/>
            <a:ext cx="1879800" cy="1627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/>
              <a:t>Complicated Rules?</a:t>
            </a:r>
            <a:endParaRPr sz="1500" b="1"/>
          </a:p>
        </p:txBody>
      </p:sp>
      <p:sp>
        <p:nvSpPr>
          <p:cNvPr id="76" name="Google Shape;76;p15"/>
          <p:cNvSpPr/>
          <p:nvPr/>
        </p:nvSpPr>
        <p:spPr>
          <a:xfrm>
            <a:off x="5488985" y="934575"/>
            <a:ext cx="1969500" cy="1313100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Not always!!</a:t>
            </a:r>
            <a:endParaRPr sz="2100"/>
          </a:p>
        </p:txBody>
      </p:sp>
      <p:pic>
        <p:nvPicPr>
          <p:cNvPr id="3" name="Audio 2">
            <a:hlinkClick r:id="" action="ppaction://media"/>
            <a:extLst>
              <a:ext uri="{FF2B5EF4-FFF2-40B4-BE49-F238E27FC236}">
                <a16:creationId xmlns:a16="http://schemas.microsoft.com/office/drawing/2014/main" id="{8CA0879C-9972-CD4F-A106-56E2B66EEDF1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8115300" y="4114800"/>
            <a:ext cx="812800" cy="8128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3921"/>
    </mc:Choice>
    <mc:Fallback>
      <p:transition spd="slow" advTm="2392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2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/>
              <a:t>Advances come from</a:t>
            </a:r>
            <a:r>
              <a:rPr lang="en"/>
              <a:t> </a:t>
            </a:r>
            <a:r>
              <a:rPr lang="en" b="1"/>
              <a:t>Simple, Deterministic Systems</a:t>
            </a:r>
            <a:endParaRPr b="1"/>
          </a:p>
        </p:txBody>
      </p:sp>
      <p:sp>
        <p:nvSpPr>
          <p:cNvPr id="82" name="Google Shape;82;p16"/>
          <p:cNvSpPr/>
          <p:nvPr/>
        </p:nvSpPr>
        <p:spPr>
          <a:xfrm>
            <a:off x="4964200" y="2212050"/>
            <a:ext cx="3637200" cy="1900500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i="1"/>
              <a:t>If you can’t predict what it’s going to do, then maybe it can do anything!</a:t>
            </a:r>
            <a:endParaRPr sz="2100" i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i="1"/>
              <a:t>- John Conway</a:t>
            </a:r>
            <a:endParaRPr sz="2100" i="1"/>
          </a:p>
        </p:txBody>
      </p:sp>
      <p:pic>
        <p:nvPicPr>
          <p:cNvPr id="3" name="Audio 2">
            <a:hlinkClick r:id="" action="ppaction://media"/>
            <a:extLst>
              <a:ext uri="{FF2B5EF4-FFF2-40B4-BE49-F238E27FC236}">
                <a16:creationId xmlns:a16="http://schemas.microsoft.com/office/drawing/2014/main" id="{ECDCD2DF-CF80-294A-940C-AF364BABF628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8115300" y="4114800"/>
            <a:ext cx="812800" cy="8128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9981"/>
    </mc:Choice>
    <mc:Fallback>
      <p:transition spd="slow" advTm="1998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1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/>
              <a:t>My simple system: </a:t>
            </a:r>
            <a:endParaRPr i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Cellular Automata</a:t>
            </a:r>
            <a:endParaRPr b="1"/>
          </a:p>
        </p:txBody>
      </p:sp>
      <p:pic>
        <p:nvPicPr>
          <p:cNvPr id="3" name="Audio 2">
            <a:hlinkClick r:id="" action="ppaction://media"/>
            <a:extLst>
              <a:ext uri="{FF2B5EF4-FFF2-40B4-BE49-F238E27FC236}">
                <a16:creationId xmlns:a16="http://schemas.microsoft.com/office/drawing/2014/main" id="{1821BFB3-DFD5-FC44-B530-46673B736552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115300" y="4114800"/>
            <a:ext cx="812800" cy="812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329"/>
    </mc:Choice>
    <mc:Fallback>
      <p:transition spd="slow" advTm="432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68;p15">
            <a:extLst>
              <a:ext uri="{FF2B5EF4-FFF2-40B4-BE49-F238E27FC236}">
                <a16:creationId xmlns:a16="http://schemas.microsoft.com/office/drawing/2014/main" id="{682B4F7C-E4B7-FC41-A768-872EBC659CD2}"/>
              </a:ext>
            </a:extLst>
          </p:cNvPr>
          <p:cNvSpPr/>
          <p:nvPr/>
        </p:nvSpPr>
        <p:spPr>
          <a:xfrm>
            <a:off x="2324568" y="1117125"/>
            <a:ext cx="4953000" cy="2745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 dirty="0"/>
              <a:t>Cellular Automata</a:t>
            </a:r>
            <a:endParaRPr sz="2100" b="1" dirty="0"/>
          </a:p>
        </p:txBody>
      </p:sp>
      <p:sp>
        <p:nvSpPr>
          <p:cNvPr id="5" name="Google Shape;69;p15">
            <a:extLst>
              <a:ext uri="{FF2B5EF4-FFF2-40B4-BE49-F238E27FC236}">
                <a16:creationId xmlns:a16="http://schemas.microsoft.com/office/drawing/2014/main" id="{973B0E71-6959-7747-AFDA-EED9D93C631E}"/>
              </a:ext>
            </a:extLst>
          </p:cNvPr>
          <p:cNvSpPr/>
          <p:nvPr/>
        </p:nvSpPr>
        <p:spPr>
          <a:xfrm>
            <a:off x="4870418" y="1251375"/>
            <a:ext cx="1054200" cy="689400"/>
          </a:xfrm>
          <a:prstGeom prst="ellipse">
            <a:avLst/>
          </a:prstGeom>
          <a:solidFill>
            <a:schemeClr val="accent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CGOL</a:t>
            </a:r>
            <a:endParaRPr dirty="0"/>
          </a:p>
        </p:txBody>
      </p:sp>
      <p:sp>
        <p:nvSpPr>
          <p:cNvPr id="6" name="Google Shape;70;p15">
            <a:extLst>
              <a:ext uri="{FF2B5EF4-FFF2-40B4-BE49-F238E27FC236}">
                <a16:creationId xmlns:a16="http://schemas.microsoft.com/office/drawing/2014/main" id="{FB6C0DAD-29FF-974D-BD48-C0EA953CED6D}"/>
              </a:ext>
            </a:extLst>
          </p:cNvPr>
          <p:cNvSpPr/>
          <p:nvPr/>
        </p:nvSpPr>
        <p:spPr>
          <a:xfrm>
            <a:off x="5087193" y="2852250"/>
            <a:ext cx="1605900" cy="689400"/>
          </a:xfrm>
          <a:prstGeom prst="ellipse">
            <a:avLst/>
          </a:prstGeom>
          <a:solidFill>
            <a:schemeClr val="accent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Game Dev</a:t>
            </a:r>
            <a:endParaRPr dirty="0"/>
          </a:p>
        </p:txBody>
      </p:sp>
      <p:sp>
        <p:nvSpPr>
          <p:cNvPr id="7" name="Google Shape;71;p15">
            <a:extLst>
              <a:ext uri="{FF2B5EF4-FFF2-40B4-BE49-F238E27FC236}">
                <a16:creationId xmlns:a16="http://schemas.microsoft.com/office/drawing/2014/main" id="{B7BC23B8-0439-5149-85E5-98D57C677772}"/>
              </a:ext>
            </a:extLst>
          </p:cNvPr>
          <p:cNvSpPr/>
          <p:nvPr/>
        </p:nvSpPr>
        <p:spPr>
          <a:xfrm rot="-924262">
            <a:off x="2815206" y="1549278"/>
            <a:ext cx="1776946" cy="689238"/>
          </a:xfrm>
          <a:prstGeom prst="ellipse">
            <a:avLst/>
          </a:prstGeom>
          <a:solidFill>
            <a:schemeClr val="accent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Forest Fire Propagation</a:t>
            </a:r>
            <a:endParaRPr dirty="0"/>
          </a:p>
        </p:txBody>
      </p:sp>
      <p:sp>
        <p:nvSpPr>
          <p:cNvPr id="8" name="Google Shape;72;p15">
            <a:extLst>
              <a:ext uri="{FF2B5EF4-FFF2-40B4-BE49-F238E27FC236}">
                <a16:creationId xmlns:a16="http://schemas.microsoft.com/office/drawing/2014/main" id="{9327B22C-FF0B-D543-80BA-69D53B18BF42}"/>
              </a:ext>
            </a:extLst>
          </p:cNvPr>
          <p:cNvSpPr/>
          <p:nvPr/>
        </p:nvSpPr>
        <p:spPr>
          <a:xfrm>
            <a:off x="2845143" y="2695125"/>
            <a:ext cx="1896192" cy="689400"/>
          </a:xfrm>
          <a:prstGeom prst="ellipse">
            <a:avLst/>
          </a:prstGeom>
          <a:solidFill>
            <a:schemeClr val="accent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Aerodynamics</a:t>
            </a:r>
            <a:endParaRPr dirty="0"/>
          </a:p>
        </p:txBody>
      </p:sp>
      <p:sp>
        <p:nvSpPr>
          <p:cNvPr id="9" name="Google Shape;70;p15">
            <a:extLst>
              <a:ext uri="{FF2B5EF4-FFF2-40B4-BE49-F238E27FC236}">
                <a16:creationId xmlns:a16="http://schemas.microsoft.com/office/drawing/2014/main" id="{A6921214-7CE6-FF48-8A89-90E775E4F4CA}"/>
              </a:ext>
            </a:extLst>
          </p:cNvPr>
          <p:cNvSpPr/>
          <p:nvPr/>
        </p:nvSpPr>
        <p:spPr>
          <a:xfrm>
            <a:off x="5829300" y="2117441"/>
            <a:ext cx="1448267" cy="689400"/>
          </a:xfrm>
          <a:prstGeom prst="ellipse">
            <a:avLst/>
          </a:prstGeom>
          <a:solidFill>
            <a:schemeClr val="accent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Population Dynamics</a:t>
            </a:r>
            <a:endParaRPr dirty="0"/>
          </a:p>
        </p:txBody>
      </p:sp>
      <p:pic>
        <p:nvPicPr>
          <p:cNvPr id="2" name="Audio 1">
            <a:hlinkClick r:id="" action="ppaction://media"/>
            <a:extLst>
              <a:ext uri="{FF2B5EF4-FFF2-40B4-BE49-F238E27FC236}">
                <a16:creationId xmlns:a16="http://schemas.microsoft.com/office/drawing/2014/main" id="{1AD158C3-0EE4-9245-A30B-894104CD903D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115300" y="4114800"/>
            <a:ext cx="812800" cy="812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962"/>
    </mc:Choice>
    <mc:Fallback>
      <p:transition spd="slow" advTm="2096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A8179C8-34FD-2D46-A102-78D7C3B04CBC}"/>
              </a:ext>
            </a:extLst>
          </p:cNvPr>
          <p:cNvSpPr/>
          <p:nvPr/>
        </p:nvSpPr>
        <p:spPr>
          <a:xfrm>
            <a:off x="1053859" y="1992087"/>
            <a:ext cx="703628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4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And that’s why I chose CAs</a:t>
            </a:r>
          </a:p>
        </p:txBody>
      </p:sp>
    </p:spTree>
    <p:extLst>
      <p:ext uri="{BB962C8B-B14F-4D97-AF65-F5344CB8AC3E}">
        <p14:creationId xmlns:p14="http://schemas.microsoft.com/office/powerpoint/2010/main" val="13308969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A8B3E358-32A5-284D-BD3E-5C3401042797}"/>
              </a:ext>
            </a:extLst>
          </p:cNvPr>
          <p:cNvSpPr/>
          <p:nvPr/>
        </p:nvSpPr>
        <p:spPr>
          <a:xfrm>
            <a:off x="2188028" y="245745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836B7E1-F246-DF44-821B-B4CA714B4D69}"/>
              </a:ext>
            </a:extLst>
          </p:cNvPr>
          <p:cNvSpPr/>
          <p:nvPr/>
        </p:nvSpPr>
        <p:spPr>
          <a:xfrm>
            <a:off x="5385707" y="245745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092E69A1-7083-0643-841D-D868ACAB1590}"/>
              </a:ext>
            </a:extLst>
          </p:cNvPr>
          <p:cNvSpPr/>
          <p:nvPr/>
        </p:nvSpPr>
        <p:spPr>
          <a:xfrm>
            <a:off x="3791603" y="2672334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09CEE5D-86A5-0E49-9C59-8BAF3FC30492}"/>
              </a:ext>
            </a:extLst>
          </p:cNvPr>
          <p:cNvSpPr/>
          <p:nvPr/>
        </p:nvSpPr>
        <p:spPr>
          <a:xfrm>
            <a:off x="824820" y="762978"/>
            <a:ext cx="74943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State Transition Rules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8C6CDC-87E1-6140-9A12-1672A16793B7}"/>
              </a:ext>
            </a:extLst>
          </p:cNvPr>
          <p:cNvSpPr txBox="1"/>
          <p:nvPr/>
        </p:nvSpPr>
        <p:spPr>
          <a:xfrm>
            <a:off x="2106386" y="4072745"/>
            <a:ext cx="7761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time = </a:t>
            </a:r>
            <a:r>
              <a:rPr lang="en-US" i="1" dirty="0">
                <a:solidFill>
                  <a:schemeClr val="tx1"/>
                </a:solidFill>
              </a:rPr>
              <a:t>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FA26A6-6811-1D47-B461-C052B56D6EBE}"/>
              </a:ext>
            </a:extLst>
          </p:cNvPr>
          <p:cNvSpPr txBox="1"/>
          <p:nvPr/>
        </p:nvSpPr>
        <p:spPr>
          <a:xfrm>
            <a:off x="5454819" y="4056417"/>
            <a:ext cx="7761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time = </a:t>
            </a:r>
            <a:r>
              <a:rPr lang="en-US" i="1" dirty="0">
                <a:solidFill>
                  <a:schemeClr val="tx1"/>
                </a:solidFill>
              </a:rPr>
              <a:t>t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620269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9.1|2.8|0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"/>
</p:tagLst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105</Words>
  <Application>Microsoft Macintosh PowerPoint</Application>
  <PresentationFormat>On-screen Show (16:9)</PresentationFormat>
  <Paragraphs>32</Paragraphs>
  <Slides>8</Slides>
  <Notes>6</Notes>
  <HiddenSlides>0</HiddenSlides>
  <MMClips>6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Arial</vt:lpstr>
      <vt:lpstr>Simple Dark</vt:lpstr>
      <vt:lpstr>Rakha Djokosoetono</vt:lpstr>
      <vt:lpstr>Discussing Today:</vt:lpstr>
      <vt:lpstr>Motivation</vt:lpstr>
      <vt:lpstr>Advances come from Simple, Deterministic Systems</vt:lpstr>
      <vt:lpstr>My simple system:  Cellular Automata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Rakha Djokosoetono</dc:title>
  <cp:lastModifiedBy>Rakha Djokosoetono</cp:lastModifiedBy>
  <cp:revision>1</cp:revision>
  <dcterms:modified xsi:type="dcterms:W3CDTF">2022-06-10T18:14:30Z</dcterms:modified>
</cp:coreProperties>
</file>