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3"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6" autoAdjust="0"/>
    <p:restoredTop sz="95334" autoAdjust="0"/>
  </p:normalViewPr>
  <p:slideViewPr>
    <p:cSldViewPr snapToGrid="0">
      <p:cViewPr varScale="1">
        <p:scale>
          <a:sx n="50" d="100"/>
          <a:sy n="50" d="100"/>
        </p:scale>
        <p:origin x="-67" y="-72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75765-A7A2-4BD2-A527-02465C0E0E96}" type="datetimeFigureOut">
              <a:rPr lang="zh-TW" altLang="en-US" smtClean="0"/>
              <a:t>2020/11/17</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1CC13-16EB-41CC-8326-D299A7C63674}" type="slidenum">
              <a:rPr lang="zh-TW" altLang="en-US" smtClean="0"/>
              <a:t>‹#›</a:t>
            </a:fld>
            <a:endParaRPr lang="zh-TW" altLang="en-US"/>
          </a:p>
        </p:txBody>
      </p:sp>
    </p:spTree>
    <p:extLst>
      <p:ext uri="{BB962C8B-B14F-4D97-AF65-F5344CB8AC3E}">
        <p14:creationId xmlns:p14="http://schemas.microsoft.com/office/powerpoint/2010/main" val="90361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https://www.thetravelovers.com/2015/06/%E9%A6%AC%E4%B8%98%E6%AF%94%E4%B8%98-machu-picchu-1/</a:t>
            </a:r>
            <a:endParaRPr lang="zh-TW" altLang="en-US" dirty="0"/>
          </a:p>
        </p:txBody>
      </p:sp>
      <p:sp>
        <p:nvSpPr>
          <p:cNvPr id="4" name="投影片編號版面配置區 3"/>
          <p:cNvSpPr>
            <a:spLocks noGrp="1"/>
          </p:cNvSpPr>
          <p:nvPr>
            <p:ph type="sldNum" sz="quarter" idx="10"/>
          </p:nvPr>
        </p:nvSpPr>
        <p:spPr/>
        <p:txBody>
          <a:bodyPr/>
          <a:lstStyle/>
          <a:p>
            <a:fld id="{96D1CC13-16EB-41CC-8326-D299A7C63674}" type="slidenum">
              <a:rPr lang="zh-TW" altLang="en-US" smtClean="0"/>
              <a:t>9</a:t>
            </a:fld>
            <a:endParaRPr lang="zh-TW" altLang="en-US"/>
          </a:p>
        </p:txBody>
      </p:sp>
    </p:spTree>
    <p:extLst>
      <p:ext uri="{BB962C8B-B14F-4D97-AF65-F5344CB8AC3E}">
        <p14:creationId xmlns:p14="http://schemas.microsoft.com/office/powerpoint/2010/main" val="108415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dk1"/>
                </a:solidFill>
                <a:effectLst/>
                <a:latin typeface="+mn-lt"/>
                <a:ea typeface="+mn-ea"/>
                <a:cs typeface="+mn-cs"/>
              </a:rPr>
              <a:t>https://zh.wikipedia.org/wiki/%E7%BE%BD%E8%9B%87%E7%A5%9E</a:t>
            </a:r>
          </a:p>
          <a:p>
            <a:r>
              <a:rPr lang="en-US" altLang="zh-TW" sz="1200" kern="1200" dirty="0" smtClean="0">
                <a:solidFill>
                  <a:schemeClr val="dk1"/>
                </a:solidFill>
                <a:effectLst/>
                <a:latin typeface="+mn-lt"/>
                <a:ea typeface="+mn-ea"/>
                <a:cs typeface="+mn-cs"/>
              </a:rPr>
              <a:t>https://zh.wikipedia.org/wiki/%E5%BA%AB%E5%BA%AB%E7%88%BE%E5%9D%8E</a:t>
            </a:r>
          </a:p>
          <a:p>
            <a:r>
              <a:rPr lang="en-US" altLang="zh-TW" sz="1200" kern="1200" dirty="0" smtClean="0">
                <a:solidFill>
                  <a:schemeClr val="dk1"/>
                </a:solidFill>
                <a:effectLst/>
                <a:latin typeface="+mn-lt"/>
                <a:ea typeface="+mn-ea"/>
                <a:cs typeface="+mn-cs"/>
              </a:rPr>
              <a:t>https://lovesatdharma.pixnet.net/blog/post/461360912-%E7%BE%BD%E8%9B%87%E7%A5%9E%E5%BB%9F%E9%81%87%E8%A6%8B%E5%BA%AB%E5%BA%AB%E7%88%BE%E5%9D%8E</a:t>
            </a:r>
          </a:p>
          <a:p>
            <a:endParaRPr lang="en-US" altLang="zh-TW" sz="1200" kern="1200" dirty="0" smtClean="0">
              <a:solidFill>
                <a:schemeClr val="dk1"/>
              </a:solidFill>
              <a:effectLst/>
              <a:latin typeface="+mn-lt"/>
              <a:ea typeface="+mn-ea"/>
              <a:cs typeface="+mn-cs"/>
            </a:endParaRPr>
          </a:p>
          <a:p>
            <a:r>
              <a:rPr lang="zh-TW" altLang="en-US" sz="1200" kern="1200" dirty="0" smtClean="0">
                <a:solidFill>
                  <a:schemeClr val="dk1"/>
                </a:solidFill>
                <a:effectLst/>
                <a:latin typeface="+mn-lt"/>
                <a:ea typeface="+mn-ea"/>
                <a:cs typeface="+mn-cs"/>
              </a:rPr>
              <a:t>契琴伊薩的歷史：</a:t>
            </a:r>
            <a:endParaRPr lang="en-US" altLang="zh-TW" dirty="0" smtClean="0"/>
          </a:p>
          <a:p>
            <a:r>
              <a:rPr lang="zh-TW" altLang="en-US"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墨西哥尤卡坦半島由於河川稀少，而地表的雨水會沿著石灰岩縫隙滲透到地下，形成天然溶井。因此當地曾有三個終年提供充足水源的溶井，其中兩口溶井還存在著。而最著名且具有傳奇色彩的便是「獻祭之井」，瑪雅人將其視為聖井。當時人們相信雨神查克</a:t>
            </a:r>
            <a:r>
              <a:rPr lang="en-US" altLang="zh-TW"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a:t>
            </a:r>
            <a:r>
              <a:rPr lang="en-US" altLang="zh-TW" sz="1200" b="0" dirty="0" err="1"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Chaac</a:t>
            </a:r>
            <a:r>
              <a:rPr lang="en-US" altLang="zh-TW"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住在聖井底部，每逢旱季乞雨時，便會舉行獻祭儀式，將貴重物品和活祭品投入聖井中，祈禱上天盡快降下久違的甘霖</a:t>
            </a:r>
            <a:endParaRPr lang="en-US" altLang="zh-TW" dirty="0" smtClean="0"/>
          </a:p>
          <a:p>
            <a:r>
              <a:rPr lang="en-US" altLang="zh-TW" dirty="0" smtClean="0"/>
              <a:t>https://sunyun0821.pixnet.net/blog/post/124778762-%E5%A2%A8%E8%A5%BF%E5%93%A5%28%E5%8D%81%29%E5%A5%87%E7%90%B4%E4%BC%8A%E8%96%A9-2</a:t>
            </a:r>
          </a:p>
          <a:p>
            <a:r>
              <a:rPr lang="en-US" altLang="zh-TW" dirty="0" smtClean="0"/>
              <a:t>https://solomo.xinmedia.com/travel/19243-mexico</a:t>
            </a:r>
            <a:endParaRPr lang="zh-TW" altLang="en-US" dirty="0"/>
          </a:p>
        </p:txBody>
      </p:sp>
      <p:sp>
        <p:nvSpPr>
          <p:cNvPr id="4" name="投影片編號版面配置區 3"/>
          <p:cNvSpPr>
            <a:spLocks noGrp="1"/>
          </p:cNvSpPr>
          <p:nvPr>
            <p:ph type="sldNum" sz="quarter" idx="10"/>
          </p:nvPr>
        </p:nvSpPr>
        <p:spPr/>
        <p:txBody>
          <a:bodyPr/>
          <a:lstStyle/>
          <a:p>
            <a:fld id="{96D1CC13-16EB-41CC-8326-D299A7C63674}" type="slidenum">
              <a:rPr lang="zh-TW" altLang="en-US" smtClean="0"/>
              <a:t>10</a:t>
            </a:fld>
            <a:endParaRPr lang="zh-TW" altLang="en-US"/>
          </a:p>
        </p:txBody>
      </p:sp>
    </p:spTree>
    <p:extLst>
      <p:ext uri="{BB962C8B-B14F-4D97-AF65-F5344CB8AC3E}">
        <p14:creationId xmlns:p14="http://schemas.microsoft.com/office/powerpoint/2010/main" val="154547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https://www.klook.com/zh-TW/blog/tip-rome-10-photo-place-guide-rome/</a:t>
            </a:r>
            <a:endParaRPr lang="zh-TW" altLang="en-US" dirty="0"/>
          </a:p>
        </p:txBody>
      </p:sp>
      <p:sp>
        <p:nvSpPr>
          <p:cNvPr id="4" name="投影片編號版面配置區 3"/>
          <p:cNvSpPr>
            <a:spLocks noGrp="1"/>
          </p:cNvSpPr>
          <p:nvPr>
            <p:ph type="sldNum" sz="quarter" idx="10"/>
          </p:nvPr>
        </p:nvSpPr>
        <p:spPr/>
        <p:txBody>
          <a:bodyPr/>
          <a:lstStyle/>
          <a:p>
            <a:fld id="{96D1CC13-16EB-41CC-8326-D299A7C63674}" type="slidenum">
              <a:rPr lang="zh-TW" altLang="en-US" smtClean="0"/>
              <a:t>12</a:t>
            </a:fld>
            <a:endParaRPr lang="zh-TW" altLang="en-US"/>
          </a:p>
        </p:txBody>
      </p:sp>
    </p:spTree>
    <p:extLst>
      <p:ext uri="{BB962C8B-B14F-4D97-AF65-F5344CB8AC3E}">
        <p14:creationId xmlns:p14="http://schemas.microsoft.com/office/powerpoint/2010/main" val="276194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http://www.6mj.com/news/changcheng/</a:t>
            </a:r>
            <a:endParaRPr lang="zh-TW" altLang="en-US" dirty="0"/>
          </a:p>
        </p:txBody>
      </p:sp>
      <p:sp>
        <p:nvSpPr>
          <p:cNvPr id="4" name="投影片編號版面配置區 3"/>
          <p:cNvSpPr>
            <a:spLocks noGrp="1"/>
          </p:cNvSpPr>
          <p:nvPr>
            <p:ph type="sldNum" sz="quarter" idx="10"/>
          </p:nvPr>
        </p:nvSpPr>
        <p:spPr/>
        <p:txBody>
          <a:bodyPr/>
          <a:lstStyle/>
          <a:p>
            <a:fld id="{96D1CC13-16EB-41CC-8326-D299A7C63674}" type="slidenum">
              <a:rPr lang="zh-TW" altLang="en-US" smtClean="0"/>
              <a:t>18</a:t>
            </a:fld>
            <a:endParaRPr lang="zh-TW" altLang="en-US"/>
          </a:p>
        </p:txBody>
      </p:sp>
    </p:spTree>
    <p:extLst>
      <p:ext uri="{BB962C8B-B14F-4D97-AF65-F5344CB8AC3E}">
        <p14:creationId xmlns:p14="http://schemas.microsoft.com/office/powerpoint/2010/main" val="53246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https://eztravelturkey.com/blog/zh/%E4%BD%A9%E7%89%B9%E6%8B%89%E5%8F%A4%E5%9F%8E-petra-%E4%B8%96%E7%95%8C%E6%96%87%E5%8C%96%E9%81%97%E4%BA%A7unesco/</a:t>
            </a:r>
          </a:p>
          <a:p>
            <a:r>
              <a:rPr lang="en-US" altLang="zh-TW" dirty="0" smtClean="0"/>
              <a:t>https://zh.wikipedia.org/wiki/%E5%8D%A1%E5%85%B9%E5%B0%BC%E7%A5%9E%E6%AE%BF</a:t>
            </a:r>
            <a:endParaRPr lang="zh-TW" altLang="en-US" dirty="0"/>
          </a:p>
        </p:txBody>
      </p:sp>
      <p:sp>
        <p:nvSpPr>
          <p:cNvPr id="4" name="投影片編號版面配置區 3"/>
          <p:cNvSpPr>
            <a:spLocks noGrp="1"/>
          </p:cNvSpPr>
          <p:nvPr>
            <p:ph type="sldNum" sz="quarter" idx="10"/>
          </p:nvPr>
        </p:nvSpPr>
        <p:spPr/>
        <p:txBody>
          <a:bodyPr/>
          <a:lstStyle/>
          <a:p>
            <a:fld id="{96D1CC13-16EB-41CC-8326-D299A7C63674}" type="slidenum">
              <a:rPr lang="zh-TW" altLang="en-US" smtClean="0"/>
              <a:t>22</a:t>
            </a:fld>
            <a:endParaRPr lang="zh-TW" altLang="en-US"/>
          </a:p>
        </p:txBody>
      </p:sp>
    </p:spTree>
    <p:extLst>
      <p:ext uri="{BB962C8B-B14F-4D97-AF65-F5344CB8AC3E}">
        <p14:creationId xmlns:p14="http://schemas.microsoft.com/office/powerpoint/2010/main" val="298288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006539F-DAD7-4D31-BD5C-CF938860D27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 xmlns:a16="http://schemas.microsoft.com/office/drawing/2014/main" id="{DE0B1782-BFAC-4761-9047-D98398CFC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 xmlns:a16="http://schemas.microsoft.com/office/drawing/2014/main" id="{F22C811B-AE53-416F-A5C4-25D55EFD8641}"/>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5" name="頁尾版面配置區 4">
            <a:extLst>
              <a:ext uri="{FF2B5EF4-FFF2-40B4-BE49-F238E27FC236}">
                <a16:creationId xmlns="" xmlns:a16="http://schemas.microsoft.com/office/drawing/2014/main" id="{9B781D85-78E3-4B4F-8A79-738102A5AEF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170D0EDF-E8AA-435D-891C-C026ABC1371C}"/>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247141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B27B2B4-F86A-469A-B7D1-62A86564BB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9990611B-3BA8-414B-B44F-32C02322C0A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66B6B16C-4AD1-44D8-8A35-02B8C23B3B2B}"/>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5" name="頁尾版面配置區 4">
            <a:extLst>
              <a:ext uri="{FF2B5EF4-FFF2-40B4-BE49-F238E27FC236}">
                <a16:creationId xmlns="" xmlns:a16="http://schemas.microsoft.com/office/drawing/2014/main" id="{D454557E-FE8A-48A6-B564-F7A9F13C0B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53B8C3F9-0CC4-403D-932A-7BE70C9F584D}"/>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380243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 xmlns:a16="http://schemas.microsoft.com/office/drawing/2014/main" id="{1F167C59-CFCA-4D0D-B5E0-7B8D8CFA324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8DDAE63E-8FD2-404E-A3A2-46127612FD8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A306C3A4-86F8-4413-901F-D0E867BEE134}"/>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5" name="頁尾版面配置區 4">
            <a:extLst>
              <a:ext uri="{FF2B5EF4-FFF2-40B4-BE49-F238E27FC236}">
                <a16:creationId xmlns="" xmlns:a16="http://schemas.microsoft.com/office/drawing/2014/main" id="{D28B6BA9-D839-4523-AFA7-3F87F364FE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026080D8-E34D-435C-AB69-A39971E6476D}"/>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207194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2449BCB-05CB-406E-A840-F744D8CB18F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0E4508E1-29A8-4ECA-8E02-BE3E7E24C7F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E17982D3-D5E8-410B-B4DB-B7799E6B933E}"/>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5" name="頁尾版面配置區 4">
            <a:extLst>
              <a:ext uri="{FF2B5EF4-FFF2-40B4-BE49-F238E27FC236}">
                <a16:creationId xmlns="" xmlns:a16="http://schemas.microsoft.com/office/drawing/2014/main" id="{6167E766-CF8C-44FA-97B1-C72284EB32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B1382E30-3384-4701-B479-8285AAD4FFAA}"/>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60210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88849974-F5F7-4040-901F-0B959A643DB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 xmlns:a16="http://schemas.microsoft.com/office/drawing/2014/main" id="{AA2AEC22-C092-4DC0-B237-7EB1E77DF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 xmlns:a16="http://schemas.microsoft.com/office/drawing/2014/main" id="{F95F6F1F-0084-4D2A-AA4B-DED3F4F7B0FB}"/>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5" name="頁尾版面配置區 4">
            <a:extLst>
              <a:ext uri="{FF2B5EF4-FFF2-40B4-BE49-F238E27FC236}">
                <a16:creationId xmlns="" xmlns:a16="http://schemas.microsoft.com/office/drawing/2014/main" id="{D60AFA2A-95A3-4455-BB89-B944EB8632B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5D3A53C2-FDB4-40E9-A203-0B14FDBF53C8}"/>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7178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39C3801B-38C2-48E5-83C7-2BAD78F9774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CD014216-4B45-46CA-846E-3C349264DB3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 xmlns:a16="http://schemas.microsoft.com/office/drawing/2014/main" id="{95F7EB71-76AE-4D78-8CE8-3634C883B36E}"/>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 xmlns:a16="http://schemas.microsoft.com/office/drawing/2014/main" id="{4E7C0D3D-DB5F-4E38-8A58-9E7BD2F5C114}"/>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6" name="頁尾版面配置區 5">
            <a:extLst>
              <a:ext uri="{FF2B5EF4-FFF2-40B4-BE49-F238E27FC236}">
                <a16:creationId xmlns="" xmlns:a16="http://schemas.microsoft.com/office/drawing/2014/main" id="{3A73AE01-A16A-4EE9-824C-32CE8DBDBD6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1CF5313E-81DC-4D22-B921-81170147B154}"/>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8011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754A20D-BAA9-4B54-8A0C-870AA39B555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CA68AEA5-988A-4830-9E68-9FBE602F9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 xmlns:a16="http://schemas.microsoft.com/office/drawing/2014/main" id="{828C6F1C-8E5A-46A9-B4BF-7AF3D4B18AF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 xmlns:a16="http://schemas.microsoft.com/office/drawing/2014/main" id="{EC05CC1C-3F9F-40BE-8209-1F8F92DB8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 xmlns:a16="http://schemas.microsoft.com/office/drawing/2014/main" id="{3DC2C562-6990-4ADC-BF7A-DE29146F3190}"/>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 xmlns:a16="http://schemas.microsoft.com/office/drawing/2014/main" id="{AD0B9A3E-8491-41DD-8892-4C49981C92EA}"/>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8" name="頁尾版面配置區 7">
            <a:extLst>
              <a:ext uri="{FF2B5EF4-FFF2-40B4-BE49-F238E27FC236}">
                <a16:creationId xmlns="" xmlns:a16="http://schemas.microsoft.com/office/drawing/2014/main" id="{9FC0CC41-19F1-46AD-AE3C-CABBE7E375B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 xmlns:a16="http://schemas.microsoft.com/office/drawing/2014/main" id="{F08F58B6-5A02-4783-B427-F039BF0D2554}"/>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172446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32F06BF7-7ED3-4379-83D2-88CA3987A6D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 xmlns:a16="http://schemas.microsoft.com/office/drawing/2014/main" id="{2941EE81-9D16-43EB-ADF8-45700360372A}"/>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4" name="頁尾版面配置區 3">
            <a:extLst>
              <a:ext uri="{FF2B5EF4-FFF2-40B4-BE49-F238E27FC236}">
                <a16:creationId xmlns="" xmlns:a16="http://schemas.microsoft.com/office/drawing/2014/main" id="{096F3D7D-7058-42E5-9DB5-1F44E4A1CD4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 xmlns:a16="http://schemas.microsoft.com/office/drawing/2014/main" id="{7E3B88F1-4909-48CF-A356-39B7CA61B3E7}"/>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83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 xmlns:a16="http://schemas.microsoft.com/office/drawing/2014/main" id="{333B4BFD-13F2-406C-B107-2B39BFC68A5C}"/>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3" name="頁尾版面配置區 2">
            <a:extLst>
              <a:ext uri="{FF2B5EF4-FFF2-40B4-BE49-F238E27FC236}">
                <a16:creationId xmlns="" xmlns:a16="http://schemas.microsoft.com/office/drawing/2014/main" id="{3A1CA172-9D4A-4E86-834E-4211402E2D9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 xmlns:a16="http://schemas.microsoft.com/office/drawing/2014/main" id="{AEDBD8D5-0B64-4BBC-8FD2-FB369890E544}"/>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21995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D9CA8C8-F7DA-4B21-BA68-877F35059CA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 xmlns:a16="http://schemas.microsoft.com/office/drawing/2014/main" id="{A8E35712-4DFA-425A-BC69-B2EAC1C17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 xmlns:a16="http://schemas.microsoft.com/office/drawing/2014/main" id="{7CEA7A08-B94B-4AE3-9520-07DA43C69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 xmlns:a16="http://schemas.microsoft.com/office/drawing/2014/main" id="{9E80AC3E-204B-4A88-9065-139C54C8D47E}"/>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6" name="頁尾版面配置區 5">
            <a:extLst>
              <a:ext uri="{FF2B5EF4-FFF2-40B4-BE49-F238E27FC236}">
                <a16:creationId xmlns="" xmlns:a16="http://schemas.microsoft.com/office/drawing/2014/main" id="{49F428D3-FF07-46E6-8152-642E7B19EDF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02CBB1EA-597F-4A82-ADBB-F5E5AEFD7417}"/>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414222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72B65D5-E555-43F3-B3E1-065E9C0A0B8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 xmlns:a16="http://schemas.microsoft.com/office/drawing/2014/main" id="{B1BE91FE-A831-483E-B758-694D3C01A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 xmlns:a16="http://schemas.microsoft.com/office/drawing/2014/main" id="{6DED1D25-CBC0-4FDE-947A-3EBC62D0D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 xmlns:a16="http://schemas.microsoft.com/office/drawing/2014/main" id="{F6F27F83-B32C-4E5B-8027-1F2EE21C880D}"/>
              </a:ext>
            </a:extLst>
          </p:cNvPr>
          <p:cNvSpPr>
            <a:spLocks noGrp="1"/>
          </p:cNvSpPr>
          <p:nvPr>
            <p:ph type="dt" sz="half" idx="10"/>
          </p:nvPr>
        </p:nvSpPr>
        <p:spPr/>
        <p:txBody>
          <a:bodyPr/>
          <a:lstStyle/>
          <a:p>
            <a:fld id="{2771D2D7-5DC3-4833-B56F-F3712644A79A}" type="datetimeFigureOut">
              <a:rPr lang="zh-TW" altLang="en-US" smtClean="0"/>
              <a:t>2020/11/17</a:t>
            </a:fld>
            <a:endParaRPr lang="zh-TW" altLang="en-US"/>
          </a:p>
        </p:txBody>
      </p:sp>
      <p:sp>
        <p:nvSpPr>
          <p:cNvPr id="6" name="頁尾版面配置區 5">
            <a:extLst>
              <a:ext uri="{FF2B5EF4-FFF2-40B4-BE49-F238E27FC236}">
                <a16:creationId xmlns="" xmlns:a16="http://schemas.microsoft.com/office/drawing/2014/main" id="{7174DB8C-E9E3-4781-8FC8-A553E03652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34FA5C22-CB11-4046-A427-B4F160484E2B}"/>
              </a:ext>
            </a:extLst>
          </p:cNvPr>
          <p:cNvSpPr>
            <a:spLocks noGrp="1"/>
          </p:cNvSpPr>
          <p:nvPr>
            <p:ph type="sldNum" sz="quarter" idx="12"/>
          </p:nvPr>
        </p:nvSpPr>
        <p:spPr/>
        <p:txBody>
          <a:body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245774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 xmlns:a16="http://schemas.microsoft.com/office/drawing/2014/main" id="{C7F3090A-984C-4292-93EC-80AC7FD29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3B5ACB36-5686-4933-9589-8F1C0CCFA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9EE4B73C-81C8-4DDB-B526-DFBF5B0C6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1D2D7-5DC3-4833-B56F-F3712644A79A}" type="datetimeFigureOut">
              <a:rPr lang="zh-TW" altLang="en-US" smtClean="0"/>
              <a:t>2020/11/17</a:t>
            </a:fld>
            <a:endParaRPr lang="zh-TW" altLang="en-US"/>
          </a:p>
        </p:txBody>
      </p:sp>
      <p:sp>
        <p:nvSpPr>
          <p:cNvPr id="5" name="頁尾版面配置區 4">
            <a:extLst>
              <a:ext uri="{FF2B5EF4-FFF2-40B4-BE49-F238E27FC236}">
                <a16:creationId xmlns="" xmlns:a16="http://schemas.microsoft.com/office/drawing/2014/main" id="{73838098-A476-42DF-8BEB-D39545C252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 xmlns:a16="http://schemas.microsoft.com/office/drawing/2014/main" id="{30E4EC33-86F5-4A91-8916-CBA6E0359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2D873-309C-49F7-8412-44599F8C659A}" type="slidenum">
              <a:rPr lang="zh-TW" altLang="en-US" smtClean="0"/>
              <a:t>‹#›</a:t>
            </a:fld>
            <a:endParaRPr lang="zh-TW" altLang="en-US"/>
          </a:p>
        </p:txBody>
      </p:sp>
    </p:spTree>
    <p:extLst>
      <p:ext uri="{BB962C8B-B14F-4D97-AF65-F5344CB8AC3E}">
        <p14:creationId xmlns:p14="http://schemas.microsoft.com/office/powerpoint/2010/main" val="2932168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1999" cy="6858000"/>
          </a:xfrm>
          <a:prstGeom prst="rect">
            <a:avLst/>
          </a:prstGeom>
          <a:noFill/>
          <a:ln w="1270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descr="阿拉丁》將開拍真人版電影！男女主角人選出爐| Marie Claire 美麗佳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496" y="1611912"/>
            <a:ext cx="7539006" cy="43914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標題 3"/>
          <p:cNvSpPr>
            <a:spLocks noGrp="1"/>
          </p:cNvSpPr>
          <p:nvPr>
            <p:ph type="ctrTitle"/>
          </p:nvPr>
        </p:nvSpPr>
        <p:spPr>
          <a:xfrm>
            <a:off x="169889" y="330251"/>
            <a:ext cx="11797259" cy="1198745"/>
          </a:xfrm>
        </p:spPr>
        <p:txBody>
          <a:bodyPr>
            <a:normAutofit/>
          </a:bodyPr>
          <a:lstStyle/>
          <a:p>
            <a:r>
              <a:rPr lang="zh-TW" altLang="en-US" dirty="0" smtClean="0">
                <a:solidFill>
                  <a:schemeClr val="tx1">
                    <a:lumMod val="85000"/>
                    <a:lumOff val="15000"/>
                  </a:schemeClr>
                </a:solidFill>
                <a:latin typeface="Adobe 黑体 Std R" pitchFamily="34" charset="-128"/>
                <a:ea typeface="Adobe 黑体 Std R" pitchFamily="34" charset="-128"/>
              </a:rPr>
              <a:t>阿拉丁與茉莉公主的蜜月旅行</a:t>
            </a:r>
            <a:endParaRPr lang="zh-TW" altLang="en-US" sz="4000" dirty="0">
              <a:solidFill>
                <a:schemeClr val="tx1">
                  <a:lumMod val="85000"/>
                  <a:lumOff val="15000"/>
                </a:schemeClr>
              </a:solidFill>
              <a:latin typeface="Adobe 黑体 Std R" pitchFamily="34" charset="-128"/>
              <a:ea typeface="Adobe 黑体 Std R" pitchFamily="34" charset="-128"/>
            </a:endParaRPr>
          </a:p>
        </p:txBody>
      </p:sp>
      <p:sp>
        <p:nvSpPr>
          <p:cNvPr id="7" name="標題 3"/>
          <p:cNvSpPr txBox="1">
            <a:spLocks/>
          </p:cNvSpPr>
          <p:nvPr/>
        </p:nvSpPr>
        <p:spPr>
          <a:xfrm>
            <a:off x="9291144" y="1512565"/>
            <a:ext cx="2676003" cy="59937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dirty="0" smtClean="0">
                <a:solidFill>
                  <a:schemeClr val="bg2">
                    <a:lumMod val="50000"/>
                  </a:schemeClr>
                </a:solidFill>
                <a:latin typeface="Adobe 黑体 Std R" pitchFamily="34" charset="-128"/>
                <a:ea typeface="Adobe 黑体 Std R" pitchFamily="34" charset="-128"/>
              </a:rPr>
              <a:t>feat.</a:t>
            </a:r>
            <a:r>
              <a:rPr lang="zh-TW" altLang="en-US" sz="2800" dirty="0" smtClean="0">
                <a:solidFill>
                  <a:schemeClr val="bg2">
                    <a:lumMod val="50000"/>
                  </a:schemeClr>
                </a:solidFill>
                <a:latin typeface="Adobe 黑体 Std R" pitchFamily="34" charset="-128"/>
                <a:ea typeface="Adobe 黑体 Std R" pitchFamily="34" charset="-128"/>
              </a:rPr>
              <a:t>威爾史密斯</a:t>
            </a:r>
            <a:endParaRPr lang="zh-TW" altLang="en-US" sz="2800" dirty="0">
              <a:solidFill>
                <a:schemeClr val="bg2">
                  <a:lumMod val="50000"/>
                </a:schemeClr>
              </a:solidFill>
              <a:latin typeface="Adobe 黑体 Std R" pitchFamily="34" charset="-128"/>
              <a:ea typeface="Adobe 黑体 Std R" pitchFamily="34" charset="-128"/>
            </a:endParaRPr>
          </a:p>
        </p:txBody>
      </p:sp>
      <p:sp>
        <p:nvSpPr>
          <p:cNvPr id="8" name="副標題 4"/>
          <p:cNvSpPr txBox="1">
            <a:spLocks/>
          </p:cNvSpPr>
          <p:nvPr/>
        </p:nvSpPr>
        <p:spPr>
          <a:xfrm>
            <a:off x="190811" y="5844670"/>
            <a:ext cx="5905188" cy="7826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TW" altLang="en-US" sz="2500" dirty="0" smtClean="0">
                <a:latin typeface="Adobe 黑体 Std R" pitchFamily="34" charset="-128"/>
                <a:ea typeface="Adobe 黑体 Std R" pitchFamily="34" charset="-128"/>
              </a:rPr>
              <a:t>指導老師：陳秀玲 教授</a:t>
            </a:r>
            <a:endParaRPr lang="en-US" altLang="zh-TW" sz="2500" dirty="0" smtClean="0">
              <a:latin typeface="Adobe 黑体 Std R" pitchFamily="34" charset="-128"/>
              <a:ea typeface="Adobe 黑体 Std R" pitchFamily="34" charset="-128"/>
            </a:endParaRPr>
          </a:p>
          <a:p>
            <a:pPr algn="l"/>
            <a:r>
              <a:rPr lang="zh-TW" altLang="en-US" sz="2500" dirty="0" smtClean="0">
                <a:latin typeface="Adobe 黑体 Std R" pitchFamily="34" charset="-128"/>
                <a:ea typeface="Adobe 黑体 Std R" pitchFamily="34" charset="-128"/>
              </a:rPr>
              <a:t>學生：徐</a:t>
            </a:r>
            <a:r>
              <a:rPr lang="zh-TW" altLang="en-US" sz="2500" dirty="0">
                <a:latin typeface="Adobe 黑体 Std R" pitchFamily="34" charset="-128"/>
                <a:ea typeface="Adobe 黑体 Std R" pitchFamily="34" charset="-128"/>
              </a:rPr>
              <a:t>語彤、張東鳳、黃子瑄、</a:t>
            </a:r>
            <a:r>
              <a:rPr lang="zh-TW" altLang="en-US" sz="2500" dirty="0" smtClean="0">
                <a:latin typeface="Adobe 黑体 Std R" pitchFamily="34" charset="-128"/>
                <a:ea typeface="Adobe 黑体 Std R" pitchFamily="34" charset="-128"/>
              </a:rPr>
              <a:t>蔡承佑</a:t>
            </a:r>
            <a:endParaRPr lang="zh-TW" altLang="en-US" sz="2500" dirty="0">
              <a:latin typeface="Adobe 黑体 Std R" pitchFamily="34" charset="-128"/>
              <a:ea typeface="Adobe 黑体 Std R" pitchFamily="34" charset="-128"/>
            </a:endParaRPr>
          </a:p>
        </p:txBody>
      </p:sp>
      <p:sp>
        <p:nvSpPr>
          <p:cNvPr id="11" name="標題 3"/>
          <p:cNvSpPr txBox="1">
            <a:spLocks/>
          </p:cNvSpPr>
          <p:nvPr/>
        </p:nvSpPr>
        <p:spPr>
          <a:xfrm>
            <a:off x="10446232" y="6295245"/>
            <a:ext cx="1520915" cy="42480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000" dirty="0" smtClean="0">
                <a:solidFill>
                  <a:schemeClr val="bg2">
                    <a:lumMod val="50000"/>
                  </a:schemeClr>
                </a:solidFill>
                <a:latin typeface="Adobe 黑体 Std R" pitchFamily="34" charset="-128"/>
                <a:ea typeface="Adobe 黑体 Std R" pitchFamily="34" charset="-128"/>
              </a:rPr>
              <a:t>2020.11.15</a:t>
            </a:r>
            <a:endParaRPr lang="zh-TW" altLang="en-US" sz="2000" dirty="0">
              <a:solidFill>
                <a:schemeClr val="bg2">
                  <a:lumMod val="50000"/>
                </a:schemeClr>
              </a:solidFill>
              <a:latin typeface="Adobe 黑体 Std R" pitchFamily="34" charset="-128"/>
              <a:ea typeface="Adobe 黑体 Std R" pitchFamily="34" charset="-128"/>
            </a:endParaRPr>
          </a:p>
        </p:txBody>
      </p:sp>
    </p:spTree>
    <p:extLst>
      <p:ext uri="{BB962C8B-B14F-4D97-AF65-F5344CB8AC3E}">
        <p14:creationId xmlns:p14="http://schemas.microsoft.com/office/powerpoint/2010/main" val="3784244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476311732"/>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9</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他們接著前往墨西哥，透過神燈精靈的魔法隱身在</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歷史考古團</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當中，跟著</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歷史考古</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團了解</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契琴伊薩的神話故事。</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旁白：阿拉丁與茉莉公主搭乘飛天魔毯來到墨西哥的尤卡坦半島</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這時候神燈精靈從神燈裡飄出來</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神燈精靈：诶</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這裡我知道！！之前我有來過，這邊最著名的景點是契琴伊薩，好像是一個古蹟，原本想去看一眼，但之前我來的時候正好在下雨，所以就沒去看了。</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茉莉公主：那這樣我們就去契琴伊薩看一下吧，或許線索就在那邊。</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baseline="0" dirty="0" smtClean="0">
                          <a:latin typeface="微軟正黑體" panose="020B0604030504040204" pitchFamily="34" charset="-120"/>
                          <a:ea typeface="微軟正黑體" panose="020B0604030504040204" pitchFamily="34" charset="-120"/>
                          <a:sym typeface="Wingdings 2" panose="05020102010507070707" pitchFamily="18" charset="2"/>
                        </a:rPr>
                        <a:t>阿拉丁：好啊，我們就去那裡。</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旁白：當他們來到契琴伊薩時，碰巧遇到歷史考古團的教授正在帶領學生們了解契琴伊薩的神話故事。</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旁白：阿拉丁三人透過歷史考古團教授的講述，</a:t>
                      </a:r>
                      <a:r>
                        <a:rPr lang="zh-TW" altLang="en-US"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了解到卡斯蒂略金字塔位於契琴伊薩的正中央，是為羽蛇神而建的神廟。在馬雅文化中庫庫爾坎是羽神蛇的名字，羽蛇神主宰著晨星、發明了書籍、立法，而且給人類帶來了玉米</a:t>
                      </a:r>
                      <a:r>
                        <a:rPr lang="en-US" altLang="zh-TW"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主食</a:t>
                      </a:r>
                      <a:r>
                        <a:rPr lang="en-US" altLang="zh-TW"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rPr>
                        <a:t>，還代表著死亡和重生，是祭司們的保護神。另外羽蛇神與雨季同來，而雨季又與瑪雅人種玉米的時間相重合，因此羽蛇神又成為瑪雅農人最為崇敬的神明。</a:t>
                      </a:r>
                      <a:endParaRPr lang="en-US" altLang="zh-TW" sz="1200" b="0" dirty="0" smtClean="0">
                        <a:solidFill>
                          <a:schemeClr val="tx1"/>
                        </a:solidFill>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2203316558"/>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10</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他們在卡斯蒂略金字塔</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附近</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找到了第三張藏寶圖，地點是在【義大利</a:t>
                      </a:r>
                      <a:r>
                        <a:rPr lang="en-US"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羅馬】。</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阿拉丁：原來羽蛇神對於當時的馬雅人來說，是一位讓人非常尊敬的神祉阿，沒有來過這裡，我還真的不知道呢</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茉莉公主：對阿，而且在春分與秋分的日出日落時，金字塔的拐角在北面的階梯上會投下羽蛇神狀的陰影，並隨著太陽的位置在金字塔的北面移動。這真的是馬雅人的奇蹟。</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旁白：茉莉公主提及到卡斯蒂略金字塔時，忽然茉莉公主眼睛一瞥看到位於卡斯蒂略金字塔階梯底部的羽蛇神頭像的嘴裡，有一個用石子壓住的紙</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茉莉公主：阿拉丁你看，這會不會是寶藏的下一個線索呢</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旁白：阿拉丁走上前</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拿開</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石子，抽出被石子壓住的紙張</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阿拉丁：沒錯，這上面畫的是下一個寶藏的提示，精靈你看，這個位置是在哪裡呢</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神燈精靈：我看看，這地方好像是在義大利的羅馬</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2727573495"/>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11</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阿拉丁與茉莉公主遠渡北大西洋，來到義大利羅馬，茉莉公主</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依照</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之前跟阿拉丁</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一起</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約會看的電影─羅馬假期，他們參觀了拍攝羅馬假期的著名景點</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茉莉公主：義大利羅馬</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 阿拉丁你還記得我們之前約會看過的電影─羅馬假期嗎</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自從看完後，我一直很想去看看羅馬假期拍攝的地方！</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阿拉丁：既然如此，那我們就走吧！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旁白：阿拉丁與茉莉公主搭乘飛天魔毯，來到義大利羅馬，茉莉公主依照之前與阿拉丁一起約會看的羅馬假期電影，裡面所拍攝的各個景點，一同漫步在羅馬其中。</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他們一同參觀了巴貝里尼宮，欣賞了收藏許多文藝復興時期的繪畫。之後，他們又來到特萊維噴泉，看到了具有巴洛克風格噴泉，接著來到聖天使城堡，看到了羅馬最美麗的聖天使橋，之後三人來到了真理之口，阿拉丁俏皮的模仿羅馬假期男主角假裝手被咬斷的畫面。再來他們來到科隆納宮，參觀了裡面收藏了大量</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15</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至</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17</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世紀名家的藝術畫作。</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2847623970"/>
              </p:ext>
            </p:extLst>
          </p:nvPr>
        </p:nvGraphicFramePr>
        <p:xfrm>
          <a:off x="239698" y="221942"/>
          <a:ext cx="11603114" cy="6280951"/>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12</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最終來到了羅馬競技場，在表演平台上方的貴族座位區找到了第四張藏寶圖，地點是在【中國─萬里長城】</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旁白：最終阿拉丁三人來到了羅馬競技場，透過導覽人員的解說，他們才了解到羅馬帝國時期，維斯帕先皇帝</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(Vespasian)</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為了慶祝耶路撒冷一戰，於西元</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72</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年動用</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8</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萬名俘虜興建最大的圓型競技場，以提供戰士和野獸博鬥的場地。而競技場主要是讓人獸表演，有人與人、人與獸、獸與獸之間的戰鬥，而身為主角的「角鬥士」來自於死囚、奴隸、戰俘、角鬥士學校畢業的人、軍人或是想贏得名望的人，在競技場上博鬥，以提供羅馬市民娛樂。</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旁白：當阿拉丁來到競技場裡面的表演平台時</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阿拉丁：茉莉、精靈，你們看那邊的看台區，那裡好像有東西掛在那裡</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神燈精靈：咦</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真的耶，好像有東西在隨晃，我去拿過來給你們</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說完，神燈精靈就飄過去，拿走看台區在晃的東西，拿完後，神燈精靈就將東西交給阿拉丁</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阿拉丁：是下一個藏寶圖，這是第五個地方了吧，不曉得到底是什麼寶貝可以讓四十大盜分成七個線索</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神燈精靈：看起來好像是在中國，而且還標記成一個長條型</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這會是什麼呢</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茉莉公主：應該是萬里長城吧</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我之前在皇宮有聽大臣說過，中國的萬里長城很有名</a:t>
                      </a:r>
                      <a:endParaRPr lang="zh-TW" altLang="en-US" sz="12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652164947"/>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13</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但是，茉莉公主卻想留在羅馬繼續玩，不想去中國，阿拉丁卻告訴茉莉公主他們得前往中國。茉莉公主覺得阿拉丁沒辦法理解自己，因此一氣之下，搭著飛天魔毯離開了。</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US" altLang="zh-TW" sz="1200" b="0" dirty="0" smtClean="0">
                          <a:latin typeface="微軟正黑體" panose="020B0604030504040204" pitchFamily="34" charset="-120"/>
                          <a:ea typeface="微軟正黑體" panose="020B0604030504040204" pitchFamily="34" charset="-120"/>
                        </a:rPr>
                        <a:t>001_</a:t>
                      </a:r>
                      <a:r>
                        <a:rPr lang="zh-TW" altLang="en-US" sz="1200" b="0" dirty="0" smtClean="0">
                          <a:latin typeface="微軟正黑體" panose="020B0604030504040204" pitchFamily="34" charset="-120"/>
                          <a:ea typeface="微軟正黑體" panose="020B0604030504040204" pitchFamily="34" charset="-120"/>
                        </a:rPr>
                        <a:t>阿拉丁：那我們就快走吧！到下一個寶藏線索的地點</a:t>
                      </a:r>
                      <a:endParaRPr lang="en-US" altLang="zh-TW" sz="1200" b="0" dirty="0" smtClean="0">
                        <a:latin typeface="微軟正黑體" panose="020B0604030504040204" pitchFamily="34" charset="-120"/>
                        <a:ea typeface="微軟正黑體" panose="020B0604030504040204" pitchFamily="34" charset="-120"/>
                      </a:endParaRPr>
                    </a:p>
                    <a:p>
                      <a:pPr algn="l"/>
                      <a:endParaRPr lang="en-US" altLang="zh-TW" sz="1200" b="0" dirty="0" smtClean="0">
                        <a:latin typeface="微軟正黑體" panose="020B0604030504040204" pitchFamily="34" charset="-120"/>
                        <a:ea typeface="微軟正黑體" panose="020B0604030504040204" pitchFamily="34" charset="-120"/>
                      </a:endParaRPr>
                    </a:p>
                    <a:p>
                      <a:pPr algn="l"/>
                      <a:r>
                        <a:rPr lang="en-US" altLang="zh-TW" sz="1200" b="0" dirty="0" smtClean="0">
                          <a:latin typeface="微軟正黑體" panose="020B0604030504040204" pitchFamily="34" charset="-120"/>
                          <a:ea typeface="微軟正黑體" panose="020B0604030504040204" pitchFamily="34" charset="-120"/>
                        </a:rPr>
                        <a:t>002_</a:t>
                      </a:r>
                      <a:r>
                        <a:rPr lang="zh-TW" altLang="en-US" sz="1200" b="0" dirty="0" smtClean="0">
                          <a:latin typeface="微軟正黑體" panose="020B0604030504040204" pitchFamily="34" charset="-120"/>
                          <a:ea typeface="微軟正黑體" panose="020B0604030504040204" pitchFamily="34" charset="-120"/>
                        </a:rPr>
                        <a:t>茉莉公主：咦，這麼快</a:t>
                      </a:r>
                      <a:r>
                        <a:rPr lang="en-US" altLang="zh-TW" sz="1200" b="0" dirty="0" smtClean="0">
                          <a:latin typeface="微軟正黑體" panose="020B0604030504040204" pitchFamily="34" charset="-120"/>
                          <a:ea typeface="微軟正黑體" panose="020B0604030504040204" pitchFamily="34" charset="-120"/>
                        </a:rPr>
                        <a:t>?</a:t>
                      </a:r>
                      <a:r>
                        <a:rPr lang="zh-TW" altLang="en-US" sz="1200" b="0" dirty="0" smtClean="0">
                          <a:latin typeface="微軟正黑體" panose="020B0604030504040204" pitchFamily="34" charset="-120"/>
                          <a:ea typeface="微軟正黑體" panose="020B0604030504040204" pitchFamily="34" charset="-120"/>
                        </a:rPr>
                        <a:t>但我還想在這裡繼續玩，我還有好多景點沒有去看過，阿拉丁我們留在這裡好不好</a:t>
                      </a:r>
                      <a:r>
                        <a:rPr lang="en-US" altLang="zh-TW" sz="1200" b="0" dirty="0" smtClean="0">
                          <a:latin typeface="微軟正黑體" panose="020B0604030504040204" pitchFamily="34" charset="-120"/>
                          <a:ea typeface="微軟正黑體" panose="020B0604030504040204" pitchFamily="34" charset="-120"/>
                        </a:rPr>
                        <a:t>?</a:t>
                      </a:r>
                    </a:p>
                    <a:p>
                      <a:pPr algn="l"/>
                      <a:endParaRPr lang="en-US" altLang="zh-TW" sz="1200" b="0" dirty="0" smtClean="0">
                        <a:latin typeface="微軟正黑體" panose="020B0604030504040204" pitchFamily="34" charset="-120"/>
                        <a:ea typeface="微軟正黑體" panose="020B0604030504040204" pitchFamily="34" charset="-120"/>
                      </a:endParaRPr>
                    </a:p>
                    <a:p>
                      <a:pPr algn="l"/>
                      <a:r>
                        <a:rPr lang="en-US" altLang="zh-TW" sz="1200" b="0" dirty="0" smtClean="0">
                          <a:latin typeface="微軟正黑體" panose="020B0604030504040204" pitchFamily="34" charset="-120"/>
                          <a:ea typeface="微軟正黑體" panose="020B0604030504040204" pitchFamily="34" charset="-120"/>
                        </a:rPr>
                        <a:t>003_</a:t>
                      </a:r>
                      <a:r>
                        <a:rPr lang="zh-TW" altLang="en-US" sz="1200" b="0" dirty="0" smtClean="0">
                          <a:latin typeface="微軟正黑體" panose="020B0604030504040204" pitchFamily="34" charset="-120"/>
                          <a:ea typeface="微軟正黑體" panose="020B0604030504040204" pitchFamily="34" charset="-120"/>
                        </a:rPr>
                        <a:t>阿拉丁：不行，羅馬這裡不安全，最近是是羅馬雨季的時節，我們要盡早離開這裡。</a:t>
                      </a:r>
                      <a:endParaRPr lang="en-US" altLang="zh-TW" sz="1200" b="0" dirty="0" smtClean="0">
                        <a:latin typeface="微軟正黑體" panose="020B0604030504040204" pitchFamily="34" charset="-120"/>
                        <a:ea typeface="微軟正黑體" panose="020B0604030504040204" pitchFamily="34" charset="-120"/>
                      </a:endParaRPr>
                    </a:p>
                    <a:p>
                      <a:pPr algn="l"/>
                      <a:endParaRPr lang="en-US" altLang="zh-TW" sz="1200" b="0" dirty="0" smtClean="0">
                        <a:latin typeface="微軟正黑體" panose="020B0604030504040204" pitchFamily="34" charset="-120"/>
                        <a:ea typeface="微軟正黑體" panose="020B0604030504040204" pitchFamily="34" charset="-120"/>
                      </a:endParaRPr>
                    </a:p>
                    <a:p>
                      <a:pPr algn="l"/>
                      <a:r>
                        <a:rPr lang="en-US" altLang="zh-TW" sz="1200" b="0" dirty="0" smtClean="0">
                          <a:latin typeface="微軟正黑體" panose="020B0604030504040204" pitchFamily="34" charset="-120"/>
                          <a:ea typeface="微軟正黑體" panose="020B0604030504040204" pitchFamily="34" charset="-120"/>
                        </a:rPr>
                        <a:t>004_</a:t>
                      </a:r>
                      <a:r>
                        <a:rPr lang="zh-TW" altLang="en-US" sz="1200" b="0" dirty="0" smtClean="0">
                          <a:latin typeface="微軟正黑體" panose="020B0604030504040204" pitchFamily="34" charset="-120"/>
                          <a:ea typeface="微軟正黑體" panose="020B0604030504040204" pitchFamily="34" charset="-120"/>
                        </a:rPr>
                        <a:t>茉莉公主：你騙人，這幾天天氣都很好，哪裡有像雨季的感覺，我們就多留在這裡玩幾天好不好</a:t>
                      </a:r>
                      <a:r>
                        <a:rPr lang="en-US" altLang="zh-TW" sz="1200" b="0" dirty="0" smtClean="0">
                          <a:latin typeface="微軟正黑體" panose="020B0604030504040204" pitchFamily="34" charset="-120"/>
                          <a:ea typeface="微軟正黑體" panose="020B0604030504040204" pitchFamily="34" charset="-120"/>
                        </a:rPr>
                        <a:t>?</a:t>
                      </a:r>
                    </a:p>
                    <a:p>
                      <a:pPr algn="l"/>
                      <a:endParaRPr lang="en-US" altLang="zh-TW" sz="1200" b="0" dirty="0" smtClean="0">
                        <a:latin typeface="微軟正黑體" panose="020B0604030504040204" pitchFamily="34" charset="-120"/>
                        <a:ea typeface="微軟正黑體" panose="020B0604030504040204" pitchFamily="34" charset="-120"/>
                      </a:endParaRPr>
                    </a:p>
                    <a:p>
                      <a:pPr algn="l"/>
                      <a:r>
                        <a:rPr lang="en-US" altLang="zh-TW" sz="1200" b="0" dirty="0" smtClean="0">
                          <a:latin typeface="微軟正黑體" panose="020B0604030504040204" pitchFamily="34" charset="-120"/>
                          <a:ea typeface="微軟正黑體" panose="020B0604030504040204" pitchFamily="34" charset="-120"/>
                        </a:rPr>
                        <a:t>005_</a:t>
                      </a:r>
                      <a:r>
                        <a:rPr lang="zh-TW" altLang="en-US" sz="1200" b="0" dirty="0" smtClean="0">
                          <a:latin typeface="微軟正黑體" panose="020B0604030504040204" pitchFamily="34" charset="-120"/>
                          <a:ea typeface="微軟正黑體" panose="020B0604030504040204" pitchFamily="34" charset="-120"/>
                        </a:rPr>
                        <a:t>阿拉丁：不行，我們要盡早離開，茉莉你不要任性了！</a:t>
                      </a:r>
                      <a:endParaRPr lang="en-US" altLang="zh-TW" sz="1200" b="0" dirty="0" smtClean="0">
                        <a:latin typeface="微軟正黑體" panose="020B0604030504040204" pitchFamily="34" charset="-120"/>
                        <a:ea typeface="微軟正黑體" panose="020B0604030504040204" pitchFamily="34" charset="-120"/>
                      </a:endParaRPr>
                    </a:p>
                    <a:p>
                      <a:pPr algn="l"/>
                      <a:endParaRPr lang="en-US" altLang="zh-TW" sz="1200" b="0" dirty="0" smtClean="0">
                        <a:latin typeface="微軟正黑體" panose="020B0604030504040204" pitchFamily="34" charset="-120"/>
                        <a:ea typeface="微軟正黑體" panose="020B0604030504040204" pitchFamily="34" charset="-120"/>
                      </a:endParaRPr>
                    </a:p>
                    <a:p>
                      <a:pPr algn="l"/>
                      <a:r>
                        <a:rPr lang="en-US" altLang="zh-TW" sz="1200" b="0" dirty="0" smtClean="0">
                          <a:latin typeface="微軟正黑體" panose="020B0604030504040204" pitchFamily="34" charset="-120"/>
                          <a:ea typeface="微軟正黑體" panose="020B0604030504040204" pitchFamily="34" charset="-120"/>
                        </a:rPr>
                        <a:t>006_</a:t>
                      </a:r>
                      <a:r>
                        <a:rPr lang="zh-TW" altLang="en-US" sz="1200" b="0" dirty="0" smtClean="0">
                          <a:latin typeface="微軟正黑體" panose="020B0604030504040204" pitchFamily="34" charset="-120"/>
                          <a:ea typeface="微軟正黑體" panose="020B0604030504040204" pitchFamily="34" charset="-120"/>
                        </a:rPr>
                        <a:t>茉莉公主：阿拉丁，我討厭你！你都沒有考慮我的感受！</a:t>
                      </a:r>
                      <a:endParaRPr lang="en-US" altLang="zh-TW" sz="1200" b="0" dirty="0" smtClean="0">
                        <a:latin typeface="微軟正黑體" panose="020B0604030504040204" pitchFamily="34" charset="-120"/>
                        <a:ea typeface="微軟正黑體" panose="020B0604030504040204" pitchFamily="34" charset="-120"/>
                      </a:endParaRPr>
                    </a:p>
                    <a:p>
                      <a:pPr algn="l"/>
                      <a:endParaRPr lang="en-US" altLang="zh-TW" sz="1200" b="0" dirty="0" smtClean="0">
                        <a:latin typeface="微軟正黑體" panose="020B0604030504040204" pitchFamily="34" charset="-120"/>
                        <a:ea typeface="微軟正黑體" panose="020B0604030504040204" pitchFamily="34" charset="-120"/>
                      </a:endParaRPr>
                    </a:p>
                    <a:p>
                      <a:pPr algn="l"/>
                      <a:r>
                        <a:rPr lang="en-US" altLang="zh-TW" sz="1200" b="0" dirty="0" smtClean="0">
                          <a:latin typeface="微軟正黑體" panose="020B0604030504040204" pitchFamily="34" charset="-120"/>
                          <a:ea typeface="微軟正黑體" panose="020B0604030504040204" pitchFamily="34" charset="-120"/>
                        </a:rPr>
                        <a:t>007_</a:t>
                      </a:r>
                      <a:r>
                        <a:rPr lang="zh-TW" altLang="en-US" sz="1200" b="0" dirty="0" smtClean="0">
                          <a:latin typeface="微軟正黑體" panose="020B0604030504040204" pitchFamily="34" charset="-120"/>
                          <a:ea typeface="微軟正黑體" panose="020B0604030504040204" pitchFamily="34" charset="-120"/>
                        </a:rPr>
                        <a:t>旁白：茉莉公主說完之後，趁著阿拉丁沒有注意到的時候，搶走阿拉丁手上的飛天魔毯，獨自一個人坐上去，往羅馬的其他地方飛走了</a:t>
                      </a:r>
                      <a:endParaRPr lang="zh-TW" altLang="en-US" sz="12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smtClean="0">
                          <a:latin typeface="微軟正黑體" panose="020B0604030504040204" pitchFamily="34" charset="-120"/>
                          <a:ea typeface="微軟正黑體" panose="020B0604030504040204" pitchFamily="34" charset="-120"/>
                        </a:rPr>
                        <a:t>備註</a:t>
                      </a:r>
                      <a:r>
                        <a:rPr lang="zh-TW" altLang="en-US" b="1" dirty="0">
                          <a:latin typeface="微軟正黑體" panose="020B0604030504040204" pitchFamily="34" charset="-120"/>
                          <a:ea typeface="微軟正黑體" panose="020B0604030504040204" pitchFamily="34" charset="-12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3746062954"/>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14</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不料</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隔天</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，開始颳風大起，</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且</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大雨不斷，羅馬不到幾</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個</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小時</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就</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淹起了大水，</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而</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茉莉公主</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跌入了河水之中，被河水給帶走了</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旁白：當茉莉公主騎著飛天魔毯飛走之後，阿拉丁及神燈精靈很焦急的在羅馬四處找茉莉公主，但卻未看到茉莉公主的任何蹤影。</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旁白：不料到了隔天，羅馬的天氣忽然驟變，在羅馬城市內颳起了大風、下起了大雨，而因為大雨來的又急又猛，羅馬不到幾個小時就淹起了大水，道路都被大水覆蓋住了。</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旁白：這時候，茉莉公主在路上焦急地想要找尋阿拉丁的身影，不料因為大雨影響了視線，而茉莉公主又太急忙地想要與阿拉丁會合，茉莉公主居然不小心踩空，跌入了河水之中，被河水給帶走了。</a:t>
                      </a:r>
                    </a:p>
                    <a:p>
                      <a:endParaRPr lang="zh-TW" altLang="en-US" sz="12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3620365258"/>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15</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找不到茉莉公主的阿拉丁十分擔心，搓了搓神燈，跟神燈花了好長一段時間才找到茉莉公主，並救起她。</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旁白</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：而這時，找不到茉莉公主的阿拉丁也非常焦急的在淹起大水的羅馬四處找尋茉莉公主的身影。</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旁白：忽然，阿拉丁想起神燈精靈有一個神奇的能力可以幫助他，於是阿拉丁急忙地搓了搓神燈，召喚出還在神燈中睡覺的神燈精靈。</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阿拉丁</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：精靈，別再睡了！！快幫忙我找茉莉公主！</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神燈精靈：哈阿</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我還沒睡醒呢</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，咦</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你說找茉莉公主</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她沒有跟你一起嗎</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阿拉丁：沒有，她昨天一個人騎著飛天魔毯走了，精靈你快幫幫我</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只見神燈精靈從神燈裡拿出一個羅盤</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神燈精靈：羅盤上面指的是這個方向，我們快走</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旁白：阿拉丁與神燈精靈依照羅盤的方向在淹水的羅馬裡行走，終於他們在河水中看到了茉莉公主正吃力地抓著飛天魔毯，阿拉丁與神燈精靈看到後，兩人合力立即把茉莉公主從河水中救起來。</a:t>
                      </a:r>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endParaRPr lang="zh-TW" altLang="en-US" sz="12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3760224312"/>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16</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茉莉公主</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被阿拉丁救起來</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後，十分感謝阿拉丁冒險來救自己，經過這次事件後，兩人也合好了，決定一起前往下一個地點。</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旁白：阿拉丁救起渾身溼透的茉莉公主後，與神燈精靈一起帶著茉莉公主回到住宿的地方。</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茉莉公主：嗚嗚嗚，還好你來了，我剛剛好害怕。</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阿拉丁：沒事的，茉莉別哭，是我不好，沒有盡快找到妳。</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茉莉公主：不是的，是我的錯，我昨天不應該不聽你的話，而且還一個人跑掉，對不起，阿拉丁，是我的錯</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旁白：阿拉丁將茉莉公主抱在懷裡安慰，等到茉莉公主的心情平復之後，阿拉丁幫忙茉莉擦乾眼淚</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阿拉丁：我的茉莉公主是最勇敢的，對不對</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我們等明天再離開羅馬吧，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茉莉公主：好，我都聽你的。</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008_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旁白：到了隔天，阿拉丁帶著神燈與茉莉公主搭乘飛天魔毯，離開了羅馬，前往下一個地點─中國。</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4133555510"/>
              </p:ext>
            </p:extLst>
          </p:nvPr>
        </p:nvGraphicFramePr>
        <p:xfrm>
          <a:off x="239698" y="221942"/>
          <a:ext cx="11603114" cy="6280951"/>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17</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他們來到中國萬里長城，他們搭乘飛天魔毯抵達八達嶺長城，一覽長城的遼闊，他們在遊客的口中了解到關於長城的民間故事</a:t>
                      </a:r>
                      <a:r>
                        <a:rPr lang="en-US"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孟姜女哭長城</a:t>
                      </a:r>
                      <a:r>
                        <a:rPr lang="en-US"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旁白：阿拉丁與茉莉公主搭乘飛天魔毯，來到了中國的萬里長城，但因為萬里長城實在是範圍太大，於是他們決定先來到交通位置最方便的八達嶺長城。</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阿拉丁：哇，這裡的風景真漂亮，一眼望去，好遼闊啊！但是人真的好多！</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神燈精靈：哈哈哈當然阿，現在可是最佳的觀光季節呢！當然遊客會這麼多。</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茉莉公主：咦</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阿拉丁你看，那邊有人在說故事耶，我們去聽看看吧！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說書人：昨天講到了「擊石燕鳴」，今天就再來講個長城的民間故事吧。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說書人：秦朝時，秦始皇為了造長城，正到處抓人做勞工，有一名女子名叫孟姜女。她救下了逃難的範喜良，長期相處下來，兩人心生愛意，準備結為夫妻。沒想到，成親那天，來了一隊官兵硬是把範喜良抓走了。孟姜女因為日夜思念著丈夫。於是她決定到長城去找他。然而孟姜女到了長城卻始終看不見丈夫的踪影。於是她鼓起勇氣，向其他人詢問，但沒想到得到的消息是他已經死了，而且屍首已經填了城腳。孟姜女猛地聽到這個噩耗，只覺得晴天霹靂，於是她大哭了起來。整整哭了三天三夜，最終感動了天地。只見天越來越陰沉，風越來越猛烈，突然一陣聲響，是一段長城被哭倒了，最終孟姜女終於見到了自己心愛的丈夫，但他卻再也看不到她了。</a:t>
                      </a:r>
                      <a:endPar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2213138870"/>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18</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接著他們在北八樓</a:t>
                      </a:r>
                      <a:r>
                        <a:rPr lang="en-US"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八達嶺最高處</a:t>
                      </a:r>
                      <a:r>
                        <a:rPr lang="en-US"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找到了第五張藏寶圖，地點是在【印度─泰姬瑪哈陵】。</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rPr>
                        <a:t>001</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茉莉公主：剛剛說書人講的民間故事好感動哦，雖然結局很悲傷，但卻可以感受到孟姜女對他丈夫的愛。</a:t>
                      </a:r>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阿拉丁：對阿，孟姜女的愛感動了天地，才能讓範喜良的屍首現出來</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旁白：阿拉丁與茉莉公主兩人一邊聊天、一邊漫步在萬里長城中，慢慢地，他們來到八達嶺最高處的北八樓。</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神燈精靈：阿拉丁、茉莉公主你們看，這裡有寫著北八樓的城樓是八達嶺長城的最高峰耶，咦</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這裡的石縫怎麼看起來怪怪的</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旁白：神燈精靈從石縫中拿出了一張薄薄的紙，當神燈精靈攤開來與阿拉丁及茉莉公主一同看時，發現原來是下一個藏寶圖地點的提示。</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阿拉丁：我知道藏寶圖標示的位置！這裡是印度，之前曾去過泰姬瑪哈陵，我猜下一個提示應該藏在那裡。</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茉莉公主：既然如此，那就走吧！</a:t>
                      </a:r>
                      <a:endParaRPr lang="zh-TW" altLang="en-US" sz="1200" b="0" dirty="0">
                        <a:latin typeface="微軟正黑體" panose="020B0604030504040204" pitchFamily="34" charset="-120"/>
                        <a:ea typeface="微軟正黑體" panose="020B0604030504040204" pitchFamily="34" charset="-120"/>
                      </a:endParaRP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008_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旁白：於是阿拉丁帶著神燈與茉莉公主搭乘飛天魔毯，離開了中國，前往下一個地點。</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3405828864"/>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a:latin typeface="微軟正黑體" panose="020B0604030504040204" pitchFamily="34" charset="-120"/>
                          <a:ea typeface="微軟正黑體" panose="020B0604030504040204" pitchFamily="34" charset="-120"/>
                        </a:rPr>
                        <a:t>1</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在蘇丹國內，</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阿拉丁與茉莉公主結婚</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之</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後</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決定</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到</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國外蜜月旅行，當他們正商量要去哪裡時</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這時神燈精靈從神燈裡出來，</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並且</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手上</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還</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拿</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著</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一張藏寶圖</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a:t>
                      </a:r>
                      <a:endPar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旁白：在蘇丹國內，阿拉丁與茉莉公主舉辦一場盛大的婚禮之後，他們倆人決定要去蜜月旅行</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阿拉丁：茉莉，我們終於結婚了！不如</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來去度蜜月如何</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茉莉公主：好啊，我沒有離開過蘇丹國，不知道外面的世界是長什麼模樣</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阿拉丁：那妳有想去的國家嗎</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當茉莉公主正在開口時</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突然神燈精靈從神燈裡跑出來</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神燈精靈：嘿！！！阿拉丁</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你快來看我給你帶了什麼！</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神燈精靈一邊向阿拉丁招手，一邊揮舞手上的一張地圖</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sz="12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81409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1742605920"/>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19</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他們搭乘飛天魔毯抵達印度，看到古蹟修復師正在與徒弟們商量要如何修復泰姬瑪哈陵，他們透過古蹟修復師與徒弟的對話，了解泰姬瑪哈陵的建築構造</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旁白</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：阿拉丁與茉莉公主搭乘飛天魔毯，來到了印度的泰姬瑪哈陵，但不巧的是，這時候的泰姬瑪哈陵居然是禁止入內。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阿拉丁</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天啊，閉館整修</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怎麼會這樣</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茉莉公主：噓，阿拉丁你聽，那裡好像有人在說話，我們去看看</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旁白：當阿拉丁與茉莉公主走過去，發現原來是古蹟修復師正在與徒弟們商量要如何修復泰姬瑪哈陵</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latin typeface="微軟正黑體" panose="020B0604030504040204" pitchFamily="34" charset="-120"/>
                        <a:ea typeface="微軟正黑體" panose="020B0604030504040204" pitchFamily="34" charset="-120"/>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古蹟修復師：唉，泰姬瑪哈陵的建築發揚了波斯建築與早期蒙兀兒建築的設計傳統，是一個令世人讚嘆的經典傑作，特別是它在建築美學上是完全對稱的。但這個由白色大理石建造的陵墓，卻因為工業汙染及酸雨侵蝕，使得煙霧所含的黑色和棕色碳會殘留在大理石上面，留下灰色和黃棕色的色澤。</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徒弟：那我們定期清洗乾淨不就能解決這個問題嗎</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怎麼師傅還嘆氣呢</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古蹟修復師：清洗固然可以解決問題，但持續清洗會讓泰姬陵滿是凹洞和傷痕，而且雕刻品的損壞，以及補上的大理石也與原本的格格不入。只能盼望政府可以維護</a:t>
                      </a:r>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1219228587"/>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20</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眼尖的</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茉莉公主</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在主殿外的水池發現密封的玻璃瓶，從中拿出了第</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六</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張藏寶圖，地點是在【約旦─佩特拉】</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旁白：阿拉丁與茉莉公主兩人聽完古蹟修復師與徒弟的對話之後，靜悄悄的離開地方，兩個人騎在飛天魔毯上，一邊慢慢的在建築物的外圍繞，一邊聊著剛剛聽到的想法。</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茉莉公主：難怪泰姬瑪哈陵會需要閉館整修</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這麼美麗的建築，坐落在這裡見證了時代的千變萬化，它走過了時光歲月，但卻敵不過人類帶給它的傷害。</a:t>
                      </a:r>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阿拉丁</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唉</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對阿</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，如果能出現兩全其美的方式那該有多好。</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rPr>
                        <a:t>004_</a:t>
                      </a:r>
                      <a:r>
                        <a:rPr lang="zh-TW" altLang="en-US" sz="1200" b="0" dirty="0" smtClean="0">
                          <a:latin typeface="微軟正黑體" panose="020B0604030504040204" pitchFamily="34" charset="-120"/>
                          <a:ea typeface="微軟正黑體" panose="020B0604030504040204" pitchFamily="34" charset="-120"/>
                        </a:rPr>
                        <a:t>茉莉公主：對阿，如果能有</a:t>
                      </a:r>
                      <a:r>
                        <a:rPr lang="en-US" altLang="zh-TW" sz="1200" b="0" dirty="0" smtClean="0">
                          <a:latin typeface="微軟正黑體" panose="020B0604030504040204" pitchFamily="34" charset="-120"/>
                          <a:ea typeface="微軟正黑體" panose="020B0604030504040204" pitchFamily="34" charset="-120"/>
                        </a:rPr>
                        <a:t>…</a:t>
                      </a:r>
                      <a:r>
                        <a:rPr lang="zh-TW" altLang="en-US" sz="1200" b="0" dirty="0" smtClean="0">
                          <a:latin typeface="微軟正黑體" panose="020B0604030504040204" pitchFamily="34" charset="-120"/>
                          <a:ea typeface="微軟正黑體" panose="020B0604030504040204" pitchFamily="34" charset="-120"/>
                        </a:rPr>
                        <a:t>咦</a:t>
                      </a:r>
                      <a:r>
                        <a:rPr lang="en-US" altLang="zh-TW" sz="1200" b="0" dirty="0" smtClean="0">
                          <a:latin typeface="微軟正黑體" panose="020B0604030504040204" pitchFamily="34" charset="-120"/>
                          <a:ea typeface="微軟正黑體" panose="020B0604030504040204" pitchFamily="34" charset="-120"/>
                        </a:rPr>
                        <a:t>?</a:t>
                      </a:r>
                      <a:r>
                        <a:rPr lang="zh-TW" altLang="en-US" sz="1200" b="0" dirty="0" smtClean="0">
                          <a:latin typeface="微軟正黑體" panose="020B0604030504040204" pitchFamily="34" charset="-120"/>
                          <a:ea typeface="微軟正黑體" panose="020B0604030504040204" pitchFamily="34" charset="-120"/>
                        </a:rPr>
                        <a:t>那是什麼</a:t>
                      </a:r>
                      <a:r>
                        <a:rPr lang="en-US" altLang="zh-TW" sz="1200" b="0" dirty="0" smtClean="0">
                          <a:latin typeface="微軟正黑體" panose="020B0604030504040204" pitchFamily="34" charset="-120"/>
                          <a:ea typeface="微軟正黑體" panose="020B0604030504040204" pitchFamily="34" charset="-120"/>
                        </a:rPr>
                        <a:t>?</a:t>
                      </a:r>
                      <a:r>
                        <a:rPr lang="zh-TW" altLang="en-US" sz="1200" b="0" dirty="0" smtClean="0">
                          <a:latin typeface="微軟正黑體" panose="020B0604030504040204" pitchFamily="34" charset="-120"/>
                          <a:ea typeface="微軟正黑體" panose="020B0604030504040204" pitchFamily="34" charset="-120"/>
                        </a:rPr>
                        <a:t>怎麼有一個一閃一閃的</a:t>
                      </a:r>
                      <a:r>
                        <a:rPr lang="en-US" altLang="zh-TW" sz="1200" b="0" dirty="0" smtClean="0">
                          <a:latin typeface="微軟正黑體" panose="020B0604030504040204" pitchFamily="34" charset="-120"/>
                          <a:ea typeface="微軟正黑體" panose="020B0604030504040204" pitchFamily="34" charset="-120"/>
                        </a:rPr>
                        <a:t>?</a:t>
                      </a:r>
                      <a:r>
                        <a:rPr lang="zh-TW" altLang="en-US" sz="1200" b="0" dirty="0" smtClean="0">
                          <a:latin typeface="微軟正黑體" panose="020B0604030504040204" pitchFamily="34" charset="-120"/>
                          <a:ea typeface="微軟正黑體" panose="020B0604030504040204" pitchFamily="34" charset="-120"/>
                        </a:rPr>
                        <a:t>好像是玻璃瓶沉在主殿外的水池裡</a:t>
                      </a:r>
                      <a:r>
                        <a:rPr lang="en-US" altLang="zh-TW" sz="1200" b="0" dirty="0" smtClean="0">
                          <a:latin typeface="微軟正黑體" panose="020B0604030504040204" pitchFamily="34" charset="-120"/>
                          <a:ea typeface="微軟正黑體" panose="020B0604030504040204" pitchFamily="34" charset="-120"/>
                        </a:rPr>
                        <a:t>?</a:t>
                      </a:r>
                      <a:r>
                        <a:rPr lang="zh-TW" altLang="en-US" sz="1200" b="0" dirty="0" smtClean="0">
                          <a:latin typeface="微軟正黑體" panose="020B0604030504040204" pitchFamily="34" charset="-120"/>
                          <a:ea typeface="微軟正黑體" panose="020B0604030504040204" pitchFamily="34" charset="-120"/>
                        </a:rPr>
                        <a:t>我們一起過去看看</a:t>
                      </a:r>
                      <a:endParaRPr lang="en-US" altLang="zh-TW" sz="1200" b="0" dirty="0" smtClean="0">
                        <a:latin typeface="微軟正黑體" panose="020B0604030504040204" pitchFamily="34" charset="-120"/>
                        <a:ea typeface="微軟正黑體" panose="020B0604030504040204" pitchFamily="34" charset="-120"/>
                      </a:endParaRPr>
                    </a:p>
                    <a:p>
                      <a:endParaRPr lang="en-US" altLang="zh-TW" sz="1200" b="0" dirty="0" smtClean="0">
                        <a:latin typeface="微軟正黑體" panose="020B0604030504040204" pitchFamily="34" charset="-120"/>
                        <a:ea typeface="微軟正黑體" panose="020B0604030504040204" pitchFamily="34" charset="-120"/>
                      </a:endParaRPr>
                    </a:p>
                    <a:p>
                      <a:r>
                        <a:rPr lang="en-US" altLang="zh-TW" sz="1200" b="0" dirty="0" smtClean="0">
                          <a:latin typeface="微軟正黑體" panose="020B0604030504040204" pitchFamily="34" charset="-120"/>
                          <a:ea typeface="微軟正黑體" panose="020B0604030504040204" pitchFamily="34" charset="-120"/>
                        </a:rPr>
                        <a:t>005_</a:t>
                      </a:r>
                      <a:r>
                        <a:rPr lang="zh-TW" altLang="en-US" sz="1200" b="0" dirty="0" smtClean="0">
                          <a:latin typeface="微軟正黑體" panose="020B0604030504040204" pitchFamily="34" charset="-120"/>
                          <a:ea typeface="微軟正黑體" panose="020B0604030504040204" pitchFamily="34" charset="-120"/>
                        </a:rPr>
                        <a:t>旁白：阿拉丁與茉莉公主兩人操控著飛天魔毯靠近水池邊，當最靠近水池邊上玻璃瓶時，阿拉丁側過身，用手撈起了玻璃瓶</a:t>
                      </a:r>
                      <a:endParaRPr lang="en-US" altLang="zh-TW" sz="1200" b="0" dirty="0" smtClean="0">
                        <a:latin typeface="微軟正黑體" panose="020B0604030504040204" pitchFamily="34" charset="-120"/>
                        <a:ea typeface="微軟正黑體" panose="020B0604030504040204" pitchFamily="34" charset="-120"/>
                      </a:endParaRPr>
                    </a:p>
                    <a:p>
                      <a:endParaRPr lang="en-US" altLang="zh-TW" sz="1200" b="0" dirty="0" smtClean="0">
                        <a:latin typeface="微軟正黑體" panose="020B0604030504040204" pitchFamily="34" charset="-120"/>
                        <a:ea typeface="微軟正黑體" panose="020B0604030504040204" pitchFamily="34" charset="-120"/>
                      </a:endParaRPr>
                    </a:p>
                    <a:p>
                      <a:r>
                        <a:rPr lang="en-US" altLang="zh-TW" sz="1200" b="0" dirty="0" smtClean="0">
                          <a:latin typeface="微軟正黑體" panose="020B0604030504040204" pitchFamily="34" charset="-120"/>
                          <a:ea typeface="微軟正黑體" panose="020B0604030504040204" pitchFamily="34" charset="-120"/>
                        </a:rPr>
                        <a:t>006_</a:t>
                      </a:r>
                      <a:r>
                        <a:rPr lang="zh-TW" altLang="en-US" sz="1200" b="0" dirty="0" smtClean="0">
                          <a:latin typeface="微軟正黑體" panose="020B0604030504040204" pitchFamily="34" charset="-120"/>
                          <a:ea typeface="微軟正黑體" panose="020B0604030504040204" pitchFamily="34" charset="-120"/>
                        </a:rPr>
                        <a:t>神燈精靈：打開來看看吧，看看是線索還是只是單純的惡作劇</a:t>
                      </a:r>
                      <a:endParaRPr lang="en-US" altLang="zh-TW" sz="1200" b="0" dirty="0" smtClean="0">
                        <a:latin typeface="微軟正黑體" panose="020B0604030504040204" pitchFamily="34" charset="-120"/>
                        <a:ea typeface="微軟正黑體" panose="020B0604030504040204" pitchFamily="34" charset="-120"/>
                      </a:endParaRPr>
                    </a:p>
                    <a:p>
                      <a:endParaRPr lang="en-US" altLang="zh-TW" sz="1200" b="0" dirty="0" smtClean="0">
                        <a:latin typeface="微軟正黑體" panose="020B0604030504040204" pitchFamily="34" charset="-120"/>
                        <a:ea typeface="微軟正黑體" panose="020B0604030504040204" pitchFamily="34"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rPr>
                        <a:t>005_</a:t>
                      </a:r>
                      <a:r>
                        <a:rPr lang="zh-TW" altLang="en-US" sz="1200" b="0" dirty="0" smtClean="0">
                          <a:latin typeface="微軟正黑體" panose="020B0604030504040204" pitchFamily="34" charset="-120"/>
                          <a:ea typeface="微軟正黑體" panose="020B0604030504040204" pitchFamily="34" charset="-120"/>
                        </a:rPr>
                        <a:t>旁白：只見阿拉丁將玻璃瓶打開，拿出裡面的紙張，當阿拉丁攤開來之後</a:t>
                      </a:r>
                      <a:endParaRPr lang="en-US" altLang="zh-TW" sz="1200" b="0" dirty="0" smtClean="0">
                        <a:latin typeface="微軟正黑體" panose="020B0604030504040204" pitchFamily="34" charset="-120"/>
                        <a:ea typeface="微軟正黑體" panose="020B0604030504040204" pitchFamily="34" charset="-12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endParaRPr>
                    </a:p>
                    <a:p>
                      <a:r>
                        <a:rPr lang="en-US" altLang="zh-TW" sz="1200" b="0" dirty="0" smtClean="0">
                          <a:latin typeface="微軟正黑體" panose="020B0604030504040204" pitchFamily="34" charset="-120"/>
                          <a:ea typeface="微軟正黑體" panose="020B0604030504040204" pitchFamily="34" charset="-120"/>
                        </a:rPr>
                        <a:t>007_</a:t>
                      </a:r>
                      <a:r>
                        <a:rPr lang="zh-TW" altLang="en-US" sz="1200" b="0" dirty="0" smtClean="0">
                          <a:latin typeface="微軟正黑體" panose="020B0604030504040204" pitchFamily="34" charset="-120"/>
                          <a:ea typeface="微軟正黑體" panose="020B0604030504040204" pitchFamily="34" charset="-120"/>
                        </a:rPr>
                        <a:t>茉莉公主：是線索，但我看不出來在哪裡</a:t>
                      </a:r>
                      <a:endParaRPr lang="en-US" altLang="zh-TW" sz="1200" b="0" dirty="0" smtClean="0">
                        <a:latin typeface="微軟正黑體" panose="020B0604030504040204" pitchFamily="34" charset="-120"/>
                        <a:ea typeface="微軟正黑體" panose="020B0604030504040204" pitchFamily="34" charset="-120"/>
                      </a:endParaRPr>
                    </a:p>
                    <a:p>
                      <a:endParaRPr lang="en-US" altLang="zh-TW" sz="1200" b="0" dirty="0" smtClean="0">
                        <a:latin typeface="微軟正黑體" panose="020B0604030504040204" pitchFamily="34" charset="-120"/>
                        <a:ea typeface="微軟正黑體" panose="020B0604030504040204" pitchFamily="34" charset="-120"/>
                      </a:endParaRPr>
                    </a:p>
                    <a:p>
                      <a:r>
                        <a:rPr lang="en-US" altLang="zh-TW" sz="1200" b="0" dirty="0" smtClean="0">
                          <a:latin typeface="微軟正黑體" panose="020B0604030504040204" pitchFamily="34" charset="-120"/>
                          <a:ea typeface="微軟正黑體" panose="020B0604030504040204" pitchFamily="34" charset="-120"/>
                        </a:rPr>
                        <a:t>008_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a:t>
                      </a:r>
                      <a:r>
                        <a:rPr lang="zh-TW" altLang="en-US" sz="1200" b="0" dirty="0" smtClean="0">
                          <a:latin typeface="微軟正黑體" panose="020B0604030504040204" pitchFamily="34" charset="-120"/>
                          <a:ea typeface="微軟正黑體" panose="020B0604030504040204" pitchFamily="34" charset="-120"/>
                        </a:rPr>
                        <a:t>：是約旦的佩特拉吧！</a:t>
                      </a:r>
                      <a:r>
                        <a:rPr lang="en-US" altLang="zh-TW" sz="1200" b="0" dirty="0" smtClean="0">
                          <a:latin typeface="微軟正黑體" panose="020B0604030504040204" pitchFamily="34" charset="-120"/>
                          <a:ea typeface="微軟正黑體" panose="020B0604030504040204" pitchFamily="34" charset="-120"/>
                        </a:rPr>
                        <a:t>?</a:t>
                      </a:r>
                      <a:r>
                        <a:rPr lang="zh-TW" altLang="en-US" sz="1200" b="0" dirty="0" smtClean="0">
                          <a:latin typeface="微軟正黑體" panose="020B0604030504040204" pitchFamily="34" charset="-120"/>
                          <a:ea typeface="微軟正黑體" panose="020B0604030504040204" pitchFamily="34" charset="-120"/>
                        </a:rPr>
                        <a:t>之前我曾經跟著游牧商人來到這裡進行貨物交易。</a:t>
                      </a:r>
                      <a:endParaRPr lang="zh-TW" altLang="en-US" sz="12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1379838616"/>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21</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他們來到了約旦，這時候神燈精靈變出了一輛馬車，載著阿拉丁與茉莉公主走在佩特拉古城內</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，他們搭乘馬車聆聽阿拉丁介紹佩特拉古城。</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旁白</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於是阿拉丁與茉莉公主搭乘飛天魔毯，來到了藏寶圖的最後一個位置─約旦的佩特拉古城的入口，神燈精靈為了讓阿拉丁與茉莉公主能更順利融入當地，於是他變出了一輛馬車，載著阿拉丁與茉莉公主往佩特拉古城內前進。一路上阿拉丁跟茉莉公主及神燈精靈講起之前遊牧商人告訴他的卡茲尼神殿。</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a:t>
                      </a:r>
                      <a:r>
                        <a:rPr lang="zh-TW" altLang="en-US" sz="1200" b="0" dirty="0" smtClean="0">
                          <a:latin typeface="微軟正黑體" panose="020B0604030504040204" pitchFamily="34" charset="-120"/>
                          <a:ea typeface="微軟正黑體" panose="020B0604030504040204" pitchFamily="34" charset="-120"/>
                        </a:rPr>
                        <a:t>整座卡茲尼神殿</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是由岩石雕刻而成，有著希臘的建築風格。在光線的照射下，會呈現出不同的顏色。</a:t>
                      </a:r>
                      <a:r>
                        <a:rPr lang="zh-TW" altLang="en-US" sz="1200" b="0" dirty="0" smtClean="0">
                          <a:latin typeface="微軟正黑體" panose="020B0604030504040204" pitchFamily="34" charset="-120"/>
                          <a:ea typeface="微軟正黑體" panose="020B0604030504040204" pitchFamily="34" charset="-120"/>
                        </a:rPr>
                        <a:t>而神殿的前壁共有兩層。神殿頂部裝飾著四尊鹰鵰像。第二層有九座雕像，分別為：中央的女神伊西斯，在伊西斯兩旁的女神雙翅尼刻。除此之外的六座均為手持雙斧的阿瑪宗人。而在第一層、位於神殿入口兩旁的是希臘神話裡卡斯托耳和波魯克斯兄弟。</a:t>
                      </a:r>
                      <a:endParaRPr lang="en-US" altLang="zh-TW" sz="1200" b="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阿拉丁：卡茲尼神殿建造的原因和時間目前不明，一般認為它是皇家墓穴或是神廟，不過目前都沒有定論。倒是當地的貝都因人傳說其頂部藏有寶藏，故而該神殿俗稱寶庫。</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latin typeface="微軟正黑體" panose="020B0604030504040204" pitchFamily="34" charset="-120"/>
                        <a:ea typeface="微軟正黑體" panose="020B0604030504040204" pitchFamily="34" charset="-120"/>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神燈精靈：既然這個神殿頂部有傳說藏有綁葬，那會不會四十大盜就把寶物放在卡茲尼神殿的頂部阿</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阿拉丁：有可能，畢竟四十大盜最喜歡將寶物放在讓人猜不透的地方，不如我們搭飛天魔毯到頂端一探究竟。</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3378629207"/>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22</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他們</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來到卡茲尼神殿，在神殿頂部發現一個小盒子</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旁白</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：當阿拉丁與茉莉公主來到卡茲尼神殿的頂端時，果然在神殿頂部發現一個小盒子</a:t>
                      </a: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茉莉公主：阿拉丁你看，有東西在這裡！好像是個小盒子！</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旁白：阿拉丁帶著茉莉公主操控飛天魔毯，小心翼翼的拿起放在頂端的盒子。</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阿拉丁</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：這個盒子看起來小小的，看起來能裝的東西不太多，裡面會有四十大盜的寶物在裡面嗎</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sz="1200" b="0" dirty="0">
                        <a:latin typeface="微軟正黑體" panose="020B0604030504040204" pitchFamily="34" charset="-120"/>
                        <a:ea typeface="微軟正黑體" panose="020B0604030504040204" pitchFamily="34" charset="-120"/>
                      </a:endParaRPr>
                    </a:p>
                    <a:p>
                      <a:endPar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rPr>
                        <a:t>005_</a:t>
                      </a:r>
                      <a:r>
                        <a:rPr lang="zh-TW" altLang="en-US" sz="1200" b="0" dirty="0" smtClean="0">
                          <a:latin typeface="微軟正黑體" panose="020B0604030504040204" pitchFamily="34" charset="-120"/>
                          <a:ea typeface="微軟正黑體" panose="020B0604030504040204" pitchFamily="34" charset="-120"/>
                        </a:rPr>
                        <a:t>神燈精靈：不知道欸，不如你們一起打開看看不就知道了嗎</a:t>
                      </a:r>
                      <a:r>
                        <a:rPr lang="en-US" altLang="zh-TW" sz="1200" b="0" dirty="0" smtClean="0">
                          <a:latin typeface="微軟正黑體" panose="020B0604030504040204" pitchFamily="34" charset="-120"/>
                          <a:ea typeface="微軟正黑體" panose="020B0604030504040204" pitchFamily="34" charset="-120"/>
                        </a:rPr>
                        <a:t>?</a:t>
                      </a:r>
                      <a:r>
                        <a:rPr lang="zh-TW" altLang="en-US" sz="1200" b="0" dirty="0" smtClean="0">
                          <a:latin typeface="微軟正黑體" panose="020B0604030504040204" pitchFamily="34" charset="-120"/>
                          <a:ea typeface="微軟正黑體" panose="020B0604030504040204" pitchFamily="34" charset="-120"/>
                        </a:rPr>
                        <a:t>說不定裡面會有意想不到的驚喜呢！</a:t>
                      </a:r>
                      <a:endParaRPr lang="en-US" altLang="zh-TW" sz="1200" b="0" dirty="0" smtClean="0">
                        <a:latin typeface="微軟正黑體" panose="020B0604030504040204" pitchFamily="34" charset="-120"/>
                        <a:ea typeface="微軟正黑體" panose="020B0604030504040204" pitchFamily="34" charset="-120"/>
                      </a:endParaRPr>
                    </a:p>
                    <a:p>
                      <a:endParaRPr lang="en-US" altLang="zh-TW" sz="1200" b="0" dirty="0" smtClean="0">
                        <a:latin typeface="微軟正黑體" panose="020B0604030504040204" pitchFamily="34" charset="-120"/>
                        <a:ea typeface="微軟正黑體" panose="020B0604030504040204" pitchFamily="34" charset="-120"/>
                      </a:endParaRPr>
                    </a:p>
                    <a:p>
                      <a:r>
                        <a:rPr lang="en-US" altLang="zh-TW" sz="1200" b="0" dirty="0" smtClean="0">
                          <a:latin typeface="微軟正黑體" panose="020B0604030504040204" pitchFamily="34" charset="-120"/>
                          <a:ea typeface="微軟正黑體" panose="020B0604030504040204" pitchFamily="34" charset="-120"/>
                        </a:rPr>
                        <a:t>006_</a:t>
                      </a:r>
                      <a:r>
                        <a:rPr lang="zh-TW" altLang="en-US" sz="1200" b="0" dirty="0" smtClean="0">
                          <a:latin typeface="微軟正黑體" panose="020B0604030504040204" pitchFamily="34" charset="-120"/>
                          <a:ea typeface="微軟正黑體" panose="020B0604030504040204" pitchFamily="34" charset="-120"/>
                        </a:rPr>
                        <a:t>阿拉丁：說的也是，那茉莉我們數到三，一起</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打開這個盒子吧！</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茉莉公主：好哇，好想知道裡面有什麼寶物呢！</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894313463"/>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23</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阿拉丁與茉莉公主一起打開小盒子，發現裡面是一封信、一張老舊的照片、以及一些小物件。</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旁白：當阿拉丁與茉莉公主數到三，一起打開小盒子時，卻發現裡面居然是一封信、一張老舊的照片、以及一些小物件。</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茉莉公主拿起裡面的信，在阿拉丁的注視中打開了這封信，原來是蘇丹國王串通神燈精靈及阿拉丁，國王讓神燈精靈幫忙安排好所有事情，之後再讓不知情的阿拉丁，請他帶著茉莉公主藉由蜜月旅行來尋找這份寶物。</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旁白：一來蘇丹國王希望能藉由蜜月旅行加深阿拉丁與茉莉公主之間的感情，讓他們留下一個美好的回憶</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二來小盒子裡面則放著蘇丹國王想寫給茉莉公主的內心話，藉由這份寶藏，讓蘇丹國王將平時不敢說出口的愛告訴給茉莉公主，而照片則是蘇丹國王珍藏已久的老照片，上面是國王與茉莉公主和皇后小時候的全家福，以及裡面裝著茉莉公主小時候不小心遺失的小玩具，後來都被國王找回來，小心翼翼的收藏著。</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阿拉丁：看來國王他真的很愛妳呢！所以才與精靈串通了這一次旅行</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茉莉公主：我沒想到爸爸是這麼愛我</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，我現在好想趕回去告訴他我也愛他。</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阿拉丁：好啊，那我們就趕緊回去吧！</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1591479339"/>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24</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en-US" sz="1800" dirty="0" smtClean="0">
                          <a:latin typeface="微軟正黑體" panose="020B0604030504040204" pitchFamily="34" charset="-120"/>
                          <a:ea typeface="微軟正黑體" panose="020B0604030504040204" pitchFamily="34" charset="-120"/>
                        </a:rPr>
                        <a:t>阿拉丁與茉莉公主回到了蘇丹國。</a:t>
                      </a:r>
                      <a:endParaRPr lang="zh-TW" altLang="en-US" sz="18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a:latin typeface="微軟正黑體" panose="020B0604030504040204" pitchFamily="34" charset="-120"/>
                          <a:ea typeface="微軟正黑體" panose="020B0604030504040204" pitchFamily="34" charset="-120"/>
                          <a:sym typeface="Wingdings 2" panose="05020102010507070707" pitchFamily="18" charset="2"/>
                        </a:rPr>
                        <a:t>旁白</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：最後，阿拉丁與茉莉公主回到了蘇丹國，當茉莉公主看到蘇丹國王站在宮殿外等待她的模樣，茉莉公主有些激動地跑上前抱住了蘇丹國王，她告訴蘇丹國王：「不管歲月過了多久，我還是您心裡的小女孩。」</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zh-TW" altLang="en-US" sz="12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2194111098"/>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2</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神燈精靈</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告訴</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阿拉丁</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這是在四十大盜</a:t>
                      </a:r>
                      <a:r>
                        <a:rPr lang="en-US"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阿拉丁的父親</a:t>
                      </a:r>
                      <a:r>
                        <a:rPr lang="en-US"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的寶藏堆中找到的</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神燈精靈慫恿他們趁著蜜月旅行來尋找未知的寶藏</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a:t>
                      </a:r>
                      <a:endPar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阿拉丁：嘿！好久不見！你這幾天跑去哪裡了</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我都找不到你，你手上拿什麼東西</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神燈精靈：你看！藏寶圖，我前幾天從四十大盜那裡順來的，厲害吧！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神燈精靈：阿拉丁，不如你和茉莉一邊蜜月旅行，一邊去找寶藏如何</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看看這地方究竟藏了什麼寶貝，而且你看這張地圖上面有標記</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1/7</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，是不是代表地圖會有</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7</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張阿</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阿拉丁聽完後，看向茉莉公主</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阿拉丁：找寶藏嗎</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好啊！好久沒去探險了，茉莉，你覺得呢</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茉莉公主：好啊，感覺蠻有趣的，我們就去地圖上面標記的地方看看吧！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zh-TW" altLang="en-US" sz="12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1180289596"/>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3</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阿拉丁及茉莉公主考慮之後，決定乘坐飛天魔毯與神燈精靈一起到藏寶圖上所標示的地方來尋找未知的寶藏。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阿拉丁：既然茉莉都同意了，那就這麼決定了！我們搭飛天魔毯過去吧！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神燈精靈：我也要去！我也要去！阿拉丁記得帶上我</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阿拉丁：當然會帶上你啦，你可是我的好兄弟呢！</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旁白：於是阿拉丁帶上神燈精靈與茉莉公主一起搭乘飛天魔毯到藏寶圖的第一個位置來尋找未知的寶藏</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2308375367"/>
              </p:ext>
            </p:extLst>
          </p:nvPr>
        </p:nvGraphicFramePr>
        <p:xfrm>
          <a:off x="239698" y="221942"/>
          <a:ext cx="11603114" cy="6280951"/>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4</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en-US" sz="1800" dirty="0" smtClean="0">
                          <a:latin typeface="微軟正黑體" panose="020B0604030504040204" pitchFamily="34" charset="-120"/>
                          <a:ea typeface="微軟正黑體" panose="020B0604030504040204" pitchFamily="34" charset="-120"/>
                        </a:rPr>
                        <a:t>首先神燈精靈手上的藏寶圖位置是在</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巴西─里約熱內盧</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，他們會看到巴西舉行森巴嘉年華。</a:t>
                      </a:r>
                      <a:endParaRPr lang="zh-TW" altLang="en-US" sz="18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旁白：阿拉丁與茉莉公主搭乘飛天魔毯，根據藏寶圖上標記的位置來到巴西</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里約熱內盧。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阿拉丁：根據地圖上標示的位置來看，應該就是這裡了</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茉莉公主：咦</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怎麼晚上還這麼熱鬧，阿拉丁你看！好像是遊行欸，我們下去看看吧！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阿拉丁操控飛天魔毯在隱密的地方緩緩降落</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神燈精靈從神燈裡跑出來</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神燈精靈：哇！是巴西嘉年華欸，你們真幸運，嘉年華只有在</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2-3</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月才會有，錯過了就要等到明年了！</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神燈精靈說完後，興奮地衝向人群擁擠的方向</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阿拉丁：那我們來的還真是時候！</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茉莉公主：哇！他們的面具跟服裝看起來超漂亮的！而且他們的舞蹈感覺好熱情、好有活力呀！</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阿拉丁：走吧茉莉，我們也一起加入他們！</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008_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旁白：當阿拉丁與茉莉公主共遊在嘉年華時，忽然阿拉丁看到牆上有一張旅遊宣傳單，上面寫著：來到里約熱內盧，你絕不能錯過的基督像</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3424135664"/>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5</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阿拉丁與茉莉公主</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在經過救世基督像時，阿拉丁發現基督像手中夾著一張破舊地圖</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a:t>
                      </a:r>
                      <a:endParaRPr lang="zh-TW" altLang="zh-TW" sz="1800" kern="1200" dirty="0">
                        <a:solidFill>
                          <a:schemeClr val="dk1"/>
                        </a:solidFill>
                        <a:effectLst/>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旁白：阿拉丁看到宣傳單後，思考了一下，忽然眼睛一亮，他轉頭告訴茉莉公主</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阿拉丁：我好像知道寶藏在哪裡了，按照四十大盜之前的方式，他都會將寶藏藏在當地最著名的地方，俗話說最顯眼的地方，就是最安全的地方！走吧，茉莉，我們搭飛天魔毯過去。</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茉莉公主：好啊，那我們就走吧！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阿拉丁拿出飛天魔毯與茉莉公主一起飛向巴西救世基督像的所在處</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旁白：當阿拉丁來到所在地時，他們看到總高</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38</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公尺的巴西救世基督像站立在里約熱內盧國家森林公園當中，阿拉丁及茉莉公主見到基督像張開的雙手就像是歡迎來自世界各地的遊客，以及代表巴西人民熱情接納和寬闊胸懷的象徵。</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阿拉丁：咦</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他的手中好像夾著一張紙！</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旁白：阿拉丁操控著飛天魔毯來到基督像手的旁邊，他伸出手拿走基督像手中的紙</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阿拉丁：是地圖！果然沒錯，他每次都會把東西藏在顯眼的地方！</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3090146047"/>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6</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他</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們拿到地圖之後，發現地點是在【祕魯─馬丘比丘】，於是兩人再繼續搭乘飛天魔毯前往秘魯</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阿拉丁：茉莉你看，是藏寶圖</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阿拉丁把藏寶圖拿給茉莉公主看</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茉莉公主：這地方</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好像是秘魯的位置</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阿拉丁：應該是，不然我們去看看</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神燈精靈：沒錯，就是祕魯！</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旁白：神燈精靈突然開口，嚇了阿拉丁及茉莉一跳，阿拉丁往精靈的聲音看去</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阿拉丁：精靈，你跑去哪裡了</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突然就衝出去跑得沒影</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神燈精靈：嘿嘿，待在神燈裡面太久，突然看到嘉年華有點興奮，所以就跑得比較遠</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然後我在路上看到宣傳單上面寫基督像，我就猜想你應該會來這裡，所以我就過來啦！下次不會跑太遠了</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008_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阿拉丁：既然已經知道在哪裡了，那我們就趕緊過去吧！</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1963506783"/>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7</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他們先在熱水鎮的一家餐廳裡吃祕魯當地美食，之後再前往馬丘比丘</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旁白：阿拉丁與茉莉公主搭乘飛天魔毯來到祕魯熱水鎮附近</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阿拉丁：肚子有點餓了，不然我們先來吃午餐吧，吃完再找下一個寶藏的位置</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003_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茉莉公主：好啊，我好久之前就想吃看看這裡的「酸醃生魚」，它是當地有名的菜餚之一，是用新鮮海鮮加上切碎的紫洋蔥、大量的辛香料、和檸檬醋所做出來的。</a:t>
                      </a:r>
                    </a:p>
                    <a:p>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004_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神燈精靈：天啊，聽完感覺口水都要流下來了，好想要趕快吃到啊！！</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005_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阿拉丁：那就選這家店吧，裡面剛好還剩一組座位，我也等不及想吃看看這道菜了</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阿拉丁三人吃飽飯後</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006_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茉莉公主：阿拉丁，我剛剛聽到隔壁領隊說馬丘比丘是秘魯當地的著名遺跡，那會不會四十大盜會將線索放在這裡呢</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007_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阿拉丁：嗯</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有可能，不如我們先過去看看好了！</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 xmlns:a16="http://schemas.microsoft.com/office/drawing/2014/main" id="{CD3D9952-A7C9-48FE-AEF2-DE1CC9767C63}"/>
              </a:ext>
            </a:extLst>
          </p:cNvPr>
          <p:cNvGraphicFramePr>
            <a:graphicFrameLocks noGrp="1"/>
          </p:cNvGraphicFramePr>
          <p:nvPr>
            <p:extLst>
              <p:ext uri="{D42A27DB-BD31-4B8C-83A1-F6EECF244321}">
                <p14:modId xmlns:p14="http://schemas.microsoft.com/office/powerpoint/2010/main" val="254681382"/>
              </p:ext>
            </p:extLst>
          </p:nvPr>
        </p:nvGraphicFramePr>
        <p:xfrm>
          <a:off x="239698" y="221942"/>
          <a:ext cx="11603114" cy="6241998"/>
        </p:xfrm>
        <a:graphic>
          <a:graphicData uri="http://schemas.openxmlformats.org/drawingml/2006/table">
            <a:tbl>
              <a:tblPr firstRow="1" bandRow="1">
                <a:tableStyleId>{5C22544A-7EE6-4342-B048-85BDC9FD1C3A}</a:tableStyleId>
              </a:tblPr>
              <a:tblGrid>
                <a:gridCol w="568170">
                  <a:extLst>
                    <a:ext uri="{9D8B030D-6E8A-4147-A177-3AD203B41FA5}">
                      <a16:colId xmlns="" xmlns:a16="http://schemas.microsoft.com/office/drawing/2014/main" val="2707297636"/>
                    </a:ext>
                  </a:extLst>
                </a:gridCol>
                <a:gridCol w="5814874">
                  <a:extLst>
                    <a:ext uri="{9D8B030D-6E8A-4147-A177-3AD203B41FA5}">
                      <a16:colId xmlns="" xmlns:a16="http://schemas.microsoft.com/office/drawing/2014/main" val="1457488741"/>
                    </a:ext>
                  </a:extLst>
                </a:gridCol>
                <a:gridCol w="1935332">
                  <a:extLst>
                    <a:ext uri="{9D8B030D-6E8A-4147-A177-3AD203B41FA5}">
                      <a16:colId xmlns="" xmlns:a16="http://schemas.microsoft.com/office/drawing/2014/main" val="1582716949"/>
                    </a:ext>
                  </a:extLst>
                </a:gridCol>
                <a:gridCol w="3284738">
                  <a:extLst>
                    <a:ext uri="{9D8B030D-6E8A-4147-A177-3AD203B41FA5}">
                      <a16:colId xmlns="" xmlns:a16="http://schemas.microsoft.com/office/drawing/2014/main" val="2165936501"/>
                    </a:ext>
                  </a:extLst>
                </a:gridCol>
              </a:tblGrid>
              <a:tr h="337351">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序號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畫面說明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對白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378912727"/>
                  </a:ext>
                </a:extLst>
              </a:tr>
              <a:tr h="4360268">
                <a:tc>
                  <a:txBody>
                    <a:bodyPr/>
                    <a:lstStyle/>
                    <a:p>
                      <a:pPr algn="ctr"/>
                      <a:r>
                        <a:rPr lang="en-US" altLang="zh-TW" sz="1200" dirty="0" smtClean="0">
                          <a:latin typeface="微軟正黑體" panose="020B0604030504040204" pitchFamily="34" charset="-120"/>
                          <a:ea typeface="微軟正黑體" panose="020B0604030504040204" pitchFamily="34" charset="-120"/>
                        </a:rPr>
                        <a:t>8</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他們</a:t>
                      </a:r>
                      <a:r>
                        <a:rPr lang="zh-TW" altLang="en-US" sz="1800" kern="1200" dirty="0" smtClean="0">
                          <a:solidFill>
                            <a:schemeClr val="dk1"/>
                          </a:solidFill>
                          <a:effectLst/>
                          <a:latin typeface="微軟正黑體" panose="020B0604030504040204" pitchFamily="34" charset="-120"/>
                          <a:ea typeface="微軟正黑體" panose="020B0604030504040204" pitchFamily="34" charset="-120"/>
                          <a:cs typeface="+mn-cs"/>
                        </a:rPr>
                        <a:t>跟著導遊團了解馬丘比丘一些重要景觀。他們</a:t>
                      </a:r>
                      <a:r>
                        <a:rPr lang="zh-TW" altLang="zh-TW" sz="1800" kern="1200" dirty="0" smtClean="0">
                          <a:solidFill>
                            <a:schemeClr val="dk1"/>
                          </a:solidFill>
                          <a:effectLst/>
                          <a:latin typeface="微軟正黑體" panose="020B0604030504040204" pitchFamily="34" charset="-120"/>
                          <a:ea typeface="微軟正黑體" panose="020B0604030504040204" pitchFamily="34" charset="-120"/>
                          <a:cs typeface="+mn-cs"/>
                        </a:rPr>
                        <a:t>在栓日石找到第二張藏寶圖，地點是在【墨西哥─奇琴伊察 尤卡坦半島】。</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001_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阿拉丁與茉莉公主及神燈精靈搭乘飛天魔毯到馬丘比丘，他們藉著神燈精靈的魔法，隱身跟在旅行團後面，了解到馬丘比丘是祕魯前哥倫布時期時印加帝國的著名遺蹟，而且由於獨特的位置，馬丘比丘成為印加帝國最讓人熟知的地方。</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002_</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旁白：他們跟著旅行團參觀了太陽神廟，了解到每年</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6</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月</a:t>
                      </a:r>
                      <a:r>
                        <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rPr>
                        <a:t>21</a:t>
                      </a:r>
                      <a:r>
                        <a:rPr lang="zh-TW" altLang="en-US" sz="1200" b="0" dirty="0" smtClean="0">
                          <a:latin typeface="微軟正黑體" panose="020B0604030504040204" pitchFamily="34" charset="-120"/>
                          <a:ea typeface="微軟正黑體" panose="020B0604030504040204" pitchFamily="34" charset="-120"/>
                          <a:sym typeface="Wingdings 2" panose="05020102010507070707" pitchFamily="18" charset="2"/>
                        </a:rPr>
                        <a:t>日的陽光會透過神廟的窗口直射到神廟中央的岩石上，以此來計算日曆。</a:t>
                      </a:r>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endParaRPr lang="en-US" altLang="zh-TW" sz="1200" b="0" dirty="0" smtClean="0">
                        <a:latin typeface="微軟正黑體" panose="020B0604030504040204" pitchFamily="34" charset="-120"/>
                        <a:ea typeface="微軟正黑體" panose="020B0604030504040204" pitchFamily="34" charset="-120"/>
                        <a:sym typeface="Wingdings 2" panose="05020102010507070707" pitchFamily="18" charset="2"/>
                      </a:endParaRPr>
                    </a:p>
                    <a:p>
                      <a:r>
                        <a:rPr lang="en-US" altLang="zh-TW" sz="1200" dirty="0" smtClean="0">
                          <a:latin typeface="微軟正黑體" panose="020B0604030504040204" pitchFamily="34" charset="-120"/>
                          <a:ea typeface="微軟正黑體" panose="020B0604030504040204" pitchFamily="34" charset="-120"/>
                        </a:rPr>
                        <a:t>003_</a:t>
                      </a:r>
                      <a:r>
                        <a:rPr lang="zh-TW" altLang="en-US" sz="1200" dirty="0" smtClean="0">
                          <a:latin typeface="微軟正黑體" panose="020B0604030504040204" pitchFamily="34" charset="-120"/>
                          <a:ea typeface="微軟正黑體" panose="020B0604030504040204" pitchFamily="34" charset="-120"/>
                        </a:rPr>
                        <a:t>旁白：以及來到神聖廣場，裡面有馬丘比丘主廟、三窗廟和栓日石，透過導遊的說明，阿拉丁三人知道栓日石是一個利用太陽計算重要時節的工具，在印加人的曆法中，他們會從陽光的影子計算出重要的時節，例如夏至、冬至等等，提醒他們收成的日子，而月亮才是用來計算月份的，這個對他們來說反而比較次要，因為不會影響他們的生計。</a:t>
                      </a:r>
                      <a:endParaRPr lang="en-US" altLang="zh-TW" sz="1200" dirty="0" smtClean="0">
                        <a:latin typeface="微軟正黑體" panose="020B0604030504040204" pitchFamily="34" charset="-120"/>
                        <a:ea typeface="微軟正黑體" panose="020B0604030504040204" pitchFamily="34" charset="-120"/>
                      </a:endParaRPr>
                    </a:p>
                    <a:p>
                      <a:endParaRPr lang="en-US" altLang="zh-TW" sz="1200" dirty="0" smtClean="0">
                        <a:latin typeface="微軟正黑體" panose="020B0604030504040204" pitchFamily="34" charset="-120"/>
                        <a:ea typeface="微軟正黑體" panose="020B0604030504040204" pitchFamily="34" charset="-120"/>
                      </a:endParaRPr>
                    </a:p>
                    <a:p>
                      <a:r>
                        <a:rPr lang="en-US" altLang="zh-TW" sz="1200" dirty="0" smtClean="0">
                          <a:latin typeface="微軟正黑體" panose="020B0604030504040204" pitchFamily="34" charset="-120"/>
                          <a:ea typeface="微軟正黑體" panose="020B0604030504040204" pitchFamily="34" charset="-120"/>
                        </a:rPr>
                        <a:t>004_</a:t>
                      </a:r>
                      <a:r>
                        <a:rPr lang="zh-TW" altLang="en-US" sz="1200" dirty="0" smtClean="0">
                          <a:latin typeface="微軟正黑體" panose="020B0604030504040204" pitchFamily="34" charset="-120"/>
                          <a:ea typeface="微軟正黑體" panose="020B0604030504040204" pitchFamily="34" charset="-120"/>
                        </a:rPr>
                        <a:t>神燈精靈：阿拉丁你看，那個栓日石的石縫好像有東西，我去拿給你看！</a:t>
                      </a:r>
                      <a:endParaRPr lang="en-US" altLang="zh-TW" sz="1200" dirty="0" smtClean="0">
                        <a:latin typeface="微軟正黑體" panose="020B0604030504040204" pitchFamily="34" charset="-120"/>
                        <a:ea typeface="微軟正黑體" panose="020B0604030504040204" pitchFamily="34" charset="-120"/>
                      </a:endParaRPr>
                    </a:p>
                    <a:p>
                      <a:endParaRPr lang="en-US" altLang="zh-TW" sz="1200" dirty="0" smtClean="0">
                        <a:latin typeface="微軟正黑體" panose="020B0604030504040204" pitchFamily="34" charset="-120"/>
                        <a:ea typeface="微軟正黑體" panose="020B0604030504040204" pitchFamily="34" charset="-120"/>
                      </a:endParaRPr>
                    </a:p>
                    <a:p>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說完，神燈精靈就跑了過去，只見到他從石縫中拿出一張摺疊起來的紙</a:t>
                      </a:r>
                      <a:r>
                        <a:rPr lang="en-US" altLang="zh-TW" sz="1200" dirty="0" smtClean="0">
                          <a:latin typeface="微軟正黑體" panose="020B0604030504040204" pitchFamily="34" charset="-120"/>
                          <a:ea typeface="微軟正黑體" panose="020B0604030504040204" pitchFamily="34" charset="-120"/>
                        </a:rPr>
                        <a:t>)</a:t>
                      </a:r>
                    </a:p>
                    <a:p>
                      <a:endParaRPr lang="en-US" altLang="zh-TW" sz="1200" dirty="0" smtClean="0">
                        <a:latin typeface="微軟正黑體" panose="020B0604030504040204" pitchFamily="34" charset="-120"/>
                        <a:ea typeface="微軟正黑體" panose="020B0604030504040204" pitchFamily="34" charset="-120"/>
                      </a:endParaRPr>
                    </a:p>
                    <a:p>
                      <a:r>
                        <a:rPr lang="en-US" altLang="zh-TW" sz="1200" dirty="0" smtClean="0">
                          <a:latin typeface="微軟正黑體" panose="020B0604030504040204" pitchFamily="34" charset="-120"/>
                          <a:ea typeface="微軟正黑體" panose="020B0604030504040204" pitchFamily="34" charset="-120"/>
                        </a:rPr>
                        <a:t>005_</a:t>
                      </a:r>
                      <a:r>
                        <a:rPr lang="zh-TW" altLang="en-US" sz="1200" dirty="0" smtClean="0">
                          <a:latin typeface="微軟正黑體" panose="020B0604030504040204" pitchFamily="34" charset="-120"/>
                          <a:ea typeface="微軟正黑體" panose="020B0604030504040204" pitchFamily="34" charset="-120"/>
                        </a:rPr>
                        <a:t>阿拉丁：這是藏寶圖，按照他上面畫的地理位置，看起來應該是墨西哥的尤卡坦半島！</a:t>
                      </a:r>
                      <a:endParaRPr lang="en-US" altLang="zh-TW" sz="1200" dirty="0" smtClean="0">
                        <a:latin typeface="微軟正黑體" panose="020B0604030504040204" pitchFamily="34" charset="-120"/>
                        <a:ea typeface="微軟正黑體" panose="020B0604030504040204" pitchFamily="34" charset="-120"/>
                      </a:endParaRPr>
                    </a:p>
                    <a:p>
                      <a:endParaRPr lang="en-US" altLang="zh-TW" sz="1200" dirty="0" smtClean="0">
                        <a:latin typeface="微軟正黑體" panose="020B0604030504040204" pitchFamily="34" charset="-120"/>
                        <a:ea typeface="微軟正黑體" panose="020B0604030504040204" pitchFamily="34" charset="-120"/>
                      </a:endParaRPr>
                    </a:p>
                    <a:p>
                      <a:r>
                        <a:rPr lang="en-US" altLang="zh-TW" sz="1200" dirty="0" smtClean="0">
                          <a:latin typeface="微軟正黑體" panose="020B0604030504040204" pitchFamily="34" charset="-120"/>
                          <a:ea typeface="微軟正黑體" panose="020B0604030504040204" pitchFamily="34" charset="-120"/>
                        </a:rPr>
                        <a:t>006_</a:t>
                      </a:r>
                      <a:r>
                        <a:rPr lang="zh-TW" altLang="en-US" sz="1200" dirty="0" smtClean="0">
                          <a:latin typeface="微軟正黑體" panose="020B0604030504040204" pitchFamily="34" charset="-120"/>
                          <a:ea typeface="微軟正黑體" panose="020B0604030504040204" pitchFamily="34" charset="-120"/>
                        </a:rPr>
                        <a:t>茉莉公主：那就走吧！我已經開始期待下一個地方會有什麼了！</a:t>
                      </a:r>
                      <a:endParaRPr lang="zh-TW" altLang="en-US" sz="12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8955736"/>
                  </a:ext>
                </a:extLst>
              </a:tr>
              <a:tr h="1544379">
                <a:tc gridSpan="2">
                  <a:txBody>
                    <a:bodyPr/>
                    <a:lstStyle/>
                    <a:p>
                      <a:r>
                        <a:rPr lang="zh-TW" altLang="en-US" b="1" dirty="0">
                          <a:latin typeface="微軟正黑體" panose="020B0604030504040204" pitchFamily="34" charset="-120"/>
                          <a:ea typeface="微軟正黑體" panose="020B0604030504040204" pitchFamily="34" charset="-120"/>
                        </a:rPr>
                        <a:t>備註：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 xmlns:a16="http://schemas.microsoft.com/office/drawing/2014/main" val="3166696130"/>
                  </a:ext>
                </a:extLst>
              </a:tr>
            </a:tbl>
          </a:graphicData>
        </a:graphic>
      </p:graphicFrame>
      <p:sp>
        <p:nvSpPr>
          <p:cNvPr id="7" name="文字方塊 6">
            <a:extLst>
              <a:ext uri="{FF2B5EF4-FFF2-40B4-BE49-F238E27FC236}">
                <a16:creationId xmlns="" xmlns:a16="http://schemas.microsoft.com/office/drawing/2014/main" id="{B4790054-5A2E-452B-84C7-3C44100202AA}"/>
              </a:ext>
            </a:extLst>
          </p:cNvPr>
          <p:cNvSpPr txBox="1"/>
          <p:nvPr/>
        </p:nvSpPr>
        <p:spPr>
          <a:xfrm>
            <a:off x="1262848" y="1115911"/>
            <a:ext cx="397276" cy="369332"/>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29126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TotalTime>
  <Words>6499</Words>
  <Application>Microsoft Office PowerPoint</Application>
  <PresentationFormat>自訂</PresentationFormat>
  <Paragraphs>515</Paragraphs>
  <Slides>25</Slides>
  <Notes>5</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Office 佈景主題</vt:lpstr>
      <vt:lpstr>阿拉丁與茉莉公主的蜜月旅行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Tung-Feng Chang</cp:lastModifiedBy>
  <cp:revision>224</cp:revision>
  <dcterms:created xsi:type="dcterms:W3CDTF">2020-11-12T01:25:23Z</dcterms:created>
  <dcterms:modified xsi:type="dcterms:W3CDTF">2020-11-17T02:07:25Z</dcterms:modified>
</cp:coreProperties>
</file>