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64" r:id="rId7"/>
    <p:sldId id="265" r:id="rId8"/>
    <p:sldId id="262"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2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BA08B-62EF-4DB1-A613-C18BDEC9A244}"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5DFBF31B-BE9A-46E2-8F67-6DCE8F0B65B3}">
      <dgm:prSet/>
      <dgm:spPr/>
      <dgm:t>
        <a:bodyPr/>
        <a:lstStyle/>
        <a:p>
          <a:r>
            <a:rPr lang="en-US" b="1" i="0"/>
            <a:t>4. Factor:</a:t>
          </a:r>
          <a:r>
            <a:rPr lang="en-US" b="0" i="0"/>
            <a:t> Factor objects represent categorical data, such as gender, race, or color. Factors are used to store data as levels, which are mapped to integer values. Factors can be created using the factor() function.</a:t>
          </a:r>
          <a:endParaRPr lang="en-US"/>
        </a:p>
      </dgm:t>
    </dgm:pt>
    <dgm:pt modelId="{76B55480-F979-4D30-A915-FAB9950A2727}" type="parTrans" cxnId="{58639CD1-D2A5-4AAD-AD96-303BBE35A656}">
      <dgm:prSet/>
      <dgm:spPr/>
      <dgm:t>
        <a:bodyPr/>
        <a:lstStyle/>
        <a:p>
          <a:endParaRPr lang="en-US"/>
        </a:p>
      </dgm:t>
    </dgm:pt>
    <dgm:pt modelId="{2B45D0B2-EAC5-4E38-A903-63AC7DEC675F}" type="sibTrans" cxnId="{58639CD1-D2A5-4AAD-AD96-303BBE35A656}">
      <dgm:prSet/>
      <dgm:spPr/>
      <dgm:t>
        <a:bodyPr/>
        <a:lstStyle/>
        <a:p>
          <a:endParaRPr lang="en-US"/>
        </a:p>
      </dgm:t>
    </dgm:pt>
    <dgm:pt modelId="{806AC481-F1D7-458E-8B53-4F178FC0937D}">
      <dgm:prSet/>
      <dgm:spPr/>
      <dgm:t>
        <a:bodyPr/>
        <a:lstStyle/>
        <a:p>
          <a:r>
            <a:rPr lang="en-US" b="1" i="0" dirty="0"/>
            <a:t>5. Date:</a:t>
          </a:r>
          <a:r>
            <a:rPr lang="en-US" b="0" i="0" dirty="0"/>
            <a:t> Date objects represent dates, such as “2022-03-25”. Date objects can be created using the </a:t>
          </a:r>
          <a:r>
            <a:rPr lang="en-US" b="0" i="0" dirty="0" err="1"/>
            <a:t>as.Date</a:t>
          </a:r>
          <a:r>
            <a:rPr lang="en-US" b="0" i="0" dirty="0"/>
            <a:t>() function or by using the </a:t>
          </a:r>
          <a:r>
            <a:rPr lang="en-US" b="0" i="0" dirty="0" err="1"/>
            <a:t>lubridate</a:t>
          </a:r>
          <a:r>
            <a:rPr lang="en-US" b="0" i="0" dirty="0"/>
            <a:t> package.</a:t>
          </a:r>
          <a:endParaRPr lang="en-US" dirty="0"/>
        </a:p>
      </dgm:t>
    </dgm:pt>
    <dgm:pt modelId="{18309434-CE9E-4D61-B9D9-D48C3F1AE7D7}" type="parTrans" cxnId="{24664183-CBA9-4C33-B4B4-50FDC442055B}">
      <dgm:prSet/>
      <dgm:spPr/>
      <dgm:t>
        <a:bodyPr/>
        <a:lstStyle/>
        <a:p>
          <a:endParaRPr lang="en-US"/>
        </a:p>
      </dgm:t>
    </dgm:pt>
    <dgm:pt modelId="{D3FCEE84-5E1E-4225-A352-3F33B6DCB7AF}" type="sibTrans" cxnId="{24664183-CBA9-4C33-B4B4-50FDC442055B}">
      <dgm:prSet/>
      <dgm:spPr/>
      <dgm:t>
        <a:bodyPr/>
        <a:lstStyle/>
        <a:p>
          <a:endParaRPr lang="en-US"/>
        </a:p>
      </dgm:t>
    </dgm:pt>
    <dgm:pt modelId="{F17297EB-BCF5-4622-8060-0C955368D649}">
      <dgm:prSet/>
      <dgm:spPr/>
      <dgm:t>
        <a:bodyPr/>
        <a:lstStyle/>
        <a:p>
          <a:r>
            <a:rPr lang="en-US" b="1" i="0"/>
            <a:t>6. Time:</a:t>
          </a:r>
          <a:r>
            <a:rPr lang="en-US" b="0" i="0"/>
            <a:t> Time objects represent times, such as “14:30:00”. Time objects can be created using the chron package or by using the lubridate package.</a:t>
          </a:r>
          <a:endParaRPr lang="en-US"/>
        </a:p>
      </dgm:t>
    </dgm:pt>
    <dgm:pt modelId="{930AD816-5ABE-444E-A67B-978429267CA3}" type="parTrans" cxnId="{B1C9B6E3-A6D0-401C-9CAA-5CDA8036656C}">
      <dgm:prSet/>
      <dgm:spPr/>
      <dgm:t>
        <a:bodyPr/>
        <a:lstStyle/>
        <a:p>
          <a:endParaRPr lang="en-US"/>
        </a:p>
      </dgm:t>
    </dgm:pt>
    <dgm:pt modelId="{F8C8A6F6-CE8A-4E88-9DD7-C8BFC0097281}" type="sibTrans" cxnId="{B1C9B6E3-A6D0-401C-9CAA-5CDA8036656C}">
      <dgm:prSet/>
      <dgm:spPr/>
      <dgm:t>
        <a:bodyPr/>
        <a:lstStyle/>
        <a:p>
          <a:endParaRPr lang="en-US"/>
        </a:p>
      </dgm:t>
    </dgm:pt>
    <dgm:pt modelId="{083257DA-5A60-4898-9F9D-3363A56BB3E0}" type="pres">
      <dgm:prSet presAssocID="{7ADBA08B-62EF-4DB1-A613-C18BDEC9A244}" presName="hierChild1" presStyleCnt="0">
        <dgm:presLayoutVars>
          <dgm:chPref val="1"/>
          <dgm:dir/>
          <dgm:animOne val="branch"/>
          <dgm:animLvl val="lvl"/>
          <dgm:resizeHandles/>
        </dgm:presLayoutVars>
      </dgm:prSet>
      <dgm:spPr/>
    </dgm:pt>
    <dgm:pt modelId="{564B0E8E-527A-4CF6-BDBF-4AAE67C283DA}" type="pres">
      <dgm:prSet presAssocID="{5DFBF31B-BE9A-46E2-8F67-6DCE8F0B65B3}" presName="hierRoot1" presStyleCnt="0"/>
      <dgm:spPr/>
    </dgm:pt>
    <dgm:pt modelId="{98F885BF-93C3-413F-A266-850E11DB206E}" type="pres">
      <dgm:prSet presAssocID="{5DFBF31B-BE9A-46E2-8F67-6DCE8F0B65B3}" presName="composite" presStyleCnt="0"/>
      <dgm:spPr/>
    </dgm:pt>
    <dgm:pt modelId="{E9A5DB3D-31AC-45E6-938D-6DACAC424056}" type="pres">
      <dgm:prSet presAssocID="{5DFBF31B-BE9A-46E2-8F67-6DCE8F0B65B3}" presName="background" presStyleLbl="node0" presStyleIdx="0" presStyleCnt="3"/>
      <dgm:spPr/>
    </dgm:pt>
    <dgm:pt modelId="{41DD62E8-BEEB-4E58-B8C6-E8F04528D198}" type="pres">
      <dgm:prSet presAssocID="{5DFBF31B-BE9A-46E2-8F67-6DCE8F0B65B3}" presName="text" presStyleLbl="fgAcc0" presStyleIdx="0" presStyleCnt="3">
        <dgm:presLayoutVars>
          <dgm:chPref val="3"/>
        </dgm:presLayoutVars>
      </dgm:prSet>
      <dgm:spPr/>
    </dgm:pt>
    <dgm:pt modelId="{9B800176-B7D3-4FC6-A893-CC4B1BDE41C6}" type="pres">
      <dgm:prSet presAssocID="{5DFBF31B-BE9A-46E2-8F67-6DCE8F0B65B3}" presName="hierChild2" presStyleCnt="0"/>
      <dgm:spPr/>
    </dgm:pt>
    <dgm:pt modelId="{7E2073A8-8A38-4D3D-B833-4335E2BE53DE}" type="pres">
      <dgm:prSet presAssocID="{806AC481-F1D7-458E-8B53-4F178FC0937D}" presName="hierRoot1" presStyleCnt="0"/>
      <dgm:spPr/>
    </dgm:pt>
    <dgm:pt modelId="{5CCA6F6D-BB90-49E3-A37E-099A7A246AC5}" type="pres">
      <dgm:prSet presAssocID="{806AC481-F1D7-458E-8B53-4F178FC0937D}" presName="composite" presStyleCnt="0"/>
      <dgm:spPr/>
    </dgm:pt>
    <dgm:pt modelId="{15896B13-5FD7-4A40-BAD6-C2851ACC4E5B}" type="pres">
      <dgm:prSet presAssocID="{806AC481-F1D7-458E-8B53-4F178FC0937D}" presName="background" presStyleLbl="node0" presStyleIdx="1" presStyleCnt="3"/>
      <dgm:spPr/>
    </dgm:pt>
    <dgm:pt modelId="{C9B56217-E1A5-41B9-9DFA-89D036B1137C}" type="pres">
      <dgm:prSet presAssocID="{806AC481-F1D7-458E-8B53-4F178FC0937D}" presName="text" presStyleLbl="fgAcc0" presStyleIdx="1" presStyleCnt="3">
        <dgm:presLayoutVars>
          <dgm:chPref val="3"/>
        </dgm:presLayoutVars>
      </dgm:prSet>
      <dgm:spPr/>
    </dgm:pt>
    <dgm:pt modelId="{281BE756-CFAE-46A8-902E-1002978D0A8A}" type="pres">
      <dgm:prSet presAssocID="{806AC481-F1D7-458E-8B53-4F178FC0937D}" presName="hierChild2" presStyleCnt="0"/>
      <dgm:spPr/>
    </dgm:pt>
    <dgm:pt modelId="{D632BFD0-772A-483E-A57A-A238082EA0F6}" type="pres">
      <dgm:prSet presAssocID="{F17297EB-BCF5-4622-8060-0C955368D649}" presName="hierRoot1" presStyleCnt="0"/>
      <dgm:spPr/>
    </dgm:pt>
    <dgm:pt modelId="{7C94C371-2CF9-4AC3-9948-A58573D2E8E0}" type="pres">
      <dgm:prSet presAssocID="{F17297EB-BCF5-4622-8060-0C955368D649}" presName="composite" presStyleCnt="0"/>
      <dgm:spPr/>
    </dgm:pt>
    <dgm:pt modelId="{1C0CBDE2-F7B4-44F7-A159-E14F392B400C}" type="pres">
      <dgm:prSet presAssocID="{F17297EB-BCF5-4622-8060-0C955368D649}" presName="background" presStyleLbl="node0" presStyleIdx="2" presStyleCnt="3"/>
      <dgm:spPr/>
    </dgm:pt>
    <dgm:pt modelId="{50AB2119-E842-4ED8-809E-110F0EB3C604}" type="pres">
      <dgm:prSet presAssocID="{F17297EB-BCF5-4622-8060-0C955368D649}" presName="text" presStyleLbl="fgAcc0" presStyleIdx="2" presStyleCnt="3">
        <dgm:presLayoutVars>
          <dgm:chPref val="3"/>
        </dgm:presLayoutVars>
      </dgm:prSet>
      <dgm:spPr/>
    </dgm:pt>
    <dgm:pt modelId="{AACAC051-C0B7-4517-80C1-9881897A369D}" type="pres">
      <dgm:prSet presAssocID="{F17297EB-BCF5-4622-8060-0C955368D649}" presName="hierChild2" presStyleCnt="0"/>
      <dgm:spPr/>
    </dgm:pt>
  </dgm:ptLst>
  <dgm:cxnLst>
    <dgm:cxn modelId="{62711500-3960-4606-A9B7-25F34ECB8DA8}" type="presOf" srcId="{7ADBA08B-62EF-4DB1-A613-C18BDEC9A244}" destId="{083257DA-5A60-4898-9F9D-3363A56BB3E0}" srcOrd="0" destOrd="0" presId="urn:microsoft.com/office/officeart/2005/8/layout/hierarchy1"/>
    <dgm:cxn modelId="{E385010A-AC4E-4B97-B761-2BC2C0106A3F}" type="presOf" srcId="{F17297EB-BCF5-4622-8060-0C955368D649}" destId="{50AB2119-E842-4ED8-809E-110F0EB3C604}" srcOrd="0" destOrd="0" presId="urn:microsoft.com/office/officeart/2005/8/layout/hierarchy1"/>
    <dgm:cxn modelId="{378E0527-5CF6-43D4-AA57-A007507C6C74}" type="presOf" srcId="{806AC481-F1D7-458E-8B53-4F178FC0937D}" destId="{C9B56217-E1A5-41B9-9DFA-89D036B1137C}" srcOrd="0" destOrd="0" presId="urn:microsoft.com/office/officeart/2005/8/layout/hierarchy1"/>
    <dgm:cxn modelId="{24664183-CBA9-4C33-B4B4-50FDC442055B}" srcId="{7ADBA08B-62EF-4DB1-A613-C18BDEC9A244}" destId="{806AC481-F1D7-458E-8B53-4F178FC0937D}" srcOrd="1" destOrd="0" parTransId="{18309434-CE9E-4D61-B9D9-D48C3F1AE7D7}" sibTransId="{D3FCEE84-5E1E-4225-A352-3F33B6DCB7AF}"/>
    <dgm:cxn modelId="{139132B4-D0A1-4E6B-AA66-A8F2DEA46CD2}" type="presOf" srcId="{5DFBF31B-BE9A-46E2-8F67-6DCE8F0B65B3}" destId="{41DD62E8-BEEB-4E58-B8C6-E8F04528D198}" srcOrd="0" destOrd="0" presId="urn:microsoft.com/office/officeart/2005/8/layout/hierarchy1"/>
    <dgm:cxn modelId="{58639CD1-D2A5-4AAD-AD96-303BBE35A656}" srcId="{7ADBA08B-62EF-4DB1-A613-C18BDEC9A244}" destId="{5DFBF31B-BE9A-46E2-8F67-6DCE8F0B65B3}" srcOrd="0" destOrd="0" parTransId="{76B55480-F979-4D30-A915-FAB9950A2727}" sibTransId="{2B45D0B2-EAC5-4E38-A903-63AC7DEC675F}"/>
    <dgm:cxn modelId="{B1C9B6E3-A6D0-401C-9CAA-5CDA8036656C}" srcId="{7ADBA08B-62EF-4DB1-A613-C18BDEC9A244}" destId="{F17297EB-BCF5-4622-8060-0C955368D649}" srcOrd="2" destOrd="0" parTransId="{930AD816-5ABE-444E-A67B-978429267CA3}" sibTransId="{F8C8A6F6-CE8A-4E88-9DD7-C8BFC0097281}"/>
    <dgm:cxn modelId="{3E704835-B737-4F02-8A3E-4CCA1EA031ED}" type="presParOf" srcId="{083257DA-5A60-4898-9F9D-3363A56BB3E0}" destId="{564B0E8E-527A-4CF6-BDBF-4AAE67C283DA}" srcOrd="0" destOrd="0" presId="urn:microsoft.com/office/officeart/2005/8/layout/hierarchy1"/>
    <dgm:cxn modelId="{9BCA6337-1B17-4155-A207-D68F68D4D915}" type="presParOf" srcId="{564B0E8E-527A-4CF6-BDBF-4AAE67C283DA}" destId="{98F885BF-93C3-413F-A266-850E11DB206E}" srcOrd="0" destOrd="0" presId="urn:microsoft.com/office/officeart/2005/8/layout/hierarchy1"/>
    <dgm:cxn modelId="{991EC642-4A09-4AE6-9FF2-0FE9EB9AB485}" type="presParOf" srcId="{98F885BF-93C3-413F-A266-850E11DB206E}" destId="{E9A5DB3D-31AC-45E6-938D-6DACAC424056}" srcOrd="0" destOrd="0" presId="urn:microsoft.com/office/officeart/2005/8/layout/hierarchy1"/>
    <dgm:cxn modelId="{82F89C87-3C87-4930-86BC-FC3AE3FAFFB0}" type="presParOf" srcId="{98F885BF-93C3-413F-A266-850E11DB206E}" destId="{41DD62E8-BEEB-4E58-B8C6-E8F04528D198}" srcOrd="1" destOrd="0" presId="urn:microsoft.com/office/officeart/2005/8/layout/hierarchy1"/>
    <dgm:cxn modelId="{16B422CF-F594-477C-924A-D2E0DF99C1DE}" type="presParOf" srcId="{564B0E8E-527A-4CF6-BDBF-4AAE67C283DA}" destId="{9B800176-B7D3-4FC6-A893-CC4B1BDE41C6}" srcOrd="1" destOrd="0" presId="urn:microsoft.com/office/officeart/2005/8/layout/hierarchy1"/>
    <dgm:cxn modelId="{C4EEA87D-4544-4960-848B-3B48B0C82830}" type="presParOf" srcId="{083257DA-5A60-4898-9F9D-3363A56BB3E0}" destId="{7E2073A8-8A38-4D3D-B833-4335E2BE53DE}" srcOrd="1" destOrd="0" presId="urn:microsoft.com/office/officeart/2005/8/layout/hierarchy1"/>
    <dgm:cxn modelId="{36A8DAA1-B956-4BF6-814A-66FD5BE24911}" type="presParOf" srcId="{7E2073A8-8A38-4D3D-B833-4335E2BE53DE}" destId="{5CCA6F6D-BB90-49E3-A37E-099A7A246AC5}" srcOrd="0" destOrd="0" presId="urn:microsoft.com/office/officeart/2005/8/layout/hierarchy1"/>
    <dgm:cxn modelId="{69069166-FE95-41EB-8126-AF6DD01E9D3C}" type="presParOf" srcId="{5CCA6F6D-BB90-49E3-A37E-099A7A246AC5}" destId="{15896B13-5FD7-4A40-BAD6-C2851ACC4E5B}" srcOrd="0" destOrd="0" presId="urn:microsoft.com/office/officeart/2005/8/layout/hierarchy1"/>
    <dgm:cxn modelId="{F0F62A6A-FABC-4921-8C0F-30AFF8D25754}" type="presParOf" srcId="{5CCA6F6D-BB90-49E3-A37E-099A7A246AC5}" destId="{C9B56217-E1A5-41B9-9DFA-89D036B1137C}" srcOrd="1" destOrd="0" presId="urn:microsoft.com/office/officeart/2005/8/layout/hierarchy1"/>
    <dgm:cxn modelId="{C7016E70-B56F-4326-A38A-09A90CA12EE5}" type="presParOf" srcId="{7E2073A8-8A38-4D3D-B833-4335E2BE53DE}" destId="{281BE756-CFAE-46A8-902E-1002978D0A8A}" srcOrd="1" destOrd="0" presId="urn:microsoft.com/office/officeart/2005/8/layout/hierarchy1"/>
    <dgm:cxn modelId="{107D0854-5357-488E-B15A-23475CB4C710}" type="presParOf" srcId="{083257DA-5A60-4898-9F9D-3363A56BB3E0}" destId="{D632BFD0-772A-483E-A57A-A238082EA0F6}" srcOrd="2" destOrd="0" presId="urn:microsoft.com/office/officeart/2005/8/layout/hierarchy1"/>
    <dgm:cxn modelId="{2144D239-3F54-4C4A-B60F-CBFC077CDE49}" type="presParOf" srcId="{D632BFD0-772A-483E-A57A-A238082EA0F6}" destId="{7C94C371-2CF9-4AC3-9948-A58573D2E8E0}" srcOrd="0" destOrd="0" presId="urn:microsoft.com/office/officeart/2005/8/layout/hierarchy1"/>
    <dgm:cxn modelId="{EFFE6F45-3CEA-4FE3-AB65-6152EC4BCD2F}" type="presParOf" srcId="{7C94C371-2CF9-4AC3-9948-A58573D2E8E0}" destId="{1C0CBDE2-F7B4-44F7-A159-E14F392B400C}" srcOrd="0" destOrd="0" presId="urn:microsoft.com/office/officeart/2005/8/layout/hierarchy1"/>
    <dgm:cxn modelId="{949C976F-2CF8-4301-B41A-63C5C69EB489}" type="presParOf" srcId="{7C94C371-2CF9-4AC3-9948-A58573D2E8E0}" destId="{50AB2119-E842-4ED8-809E-110F0EB3C604}" srcOrd="1" destOrd="0" presId="urn:microsoft.com/office/officeart/2005/8/layout/hierarchy1"/>
    <dgm:cxn modelId="{B2E39B09-F198-470F-A4AE-0322002D7825}" type="presParOf" srcId="{D632BFD0-772A-483E-A57A-A238082EA0F6}" destId="{AACAC051-C0B7-4517-80C1-9881897A369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A5DB3D-31AC-45E6-938D-6DACAC424056}">
      <dsp:nvSpPr>
        <dsp:cNvPr id="0" name=""/>
        <dsp:cNvSpPr/>
      </dsp:nvSpPr>
      <dsp:spPr>
        <a:xfrm>
          <a:off x="0" y="1346959"/>
          <a:ext cx="3300412" cy="209576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1DD62E8-BEEB-4E58-B8C6-E8F04528D198}">
      <dsp:nvSpPr>
        <dsp:cNvPr id="0" name=""/>
        <dsp:cNvSpPr/>
      </dsp:nvSpPr>
      <dsp:spPr>
        <a:xfrm>
          <a:off x="366712" y="1695336"/>
          <a:ext cx="3300412" cy="20957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a:t>4. Factor:</a:t>
          </a:r>
          <a:r>
            <a:rPr lang="en-US" sz="1700" b="0" i="0" kern="1200"/>
            <a:t> Factor objects represent categorical data, such as gender, race, or color. Factors are used to store data as levels, which are mapped to integer values. Factors can be created using the factor() function.</a:t>
          </a:r>
          <a:endParaRPr lang="en-US" sz="1700" kern="1200"/>
        </a:p>
      </dsp:txBody>
      <dsp:txXfrm>
        <a:off x="428095" y="1756719"/>
        <a:ext cx="3177646" cy="1972995"/>
      </dsp:txXfrm>
    </dsp:sp>
    <dsp:sp modelId="{15896B13-5FD7-4A40-BAD6-C2851ACC4E5B}">
      <dsp:nvSpPr>
        <dsp:cNvPr id="0" name=""/>
        <dsp:cNvSpPr/>
      </dsp:nvSpPr>
      <dsp:spPr>
        <a:xfrm>
          <a:off x="4033837" y="1346959"/>
          <a:ext cx="3300412" cy="209576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56217-E1A5-41B9-9DFA-89D036B1137C}">
      <dsp:nvSpPr>
        <dsp:cNvPr id="0" name=""/>
        <dsp:cNvSpPr/>
      </dsp:nvSpPr>
      <dsp:spPr>
        <a:xfrm>
          <a:off x="4400549" y="1695336"/>
          <a:ext cx="3300412" cy="20957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dirty="0"/>
            <a:t>5. Date:</a:t>
          </a:r>
          <a:r>
            <a:rPr lang="en-US" sz="1700" b="0" i="0" kern="1200" dirty="0"/>
            <a:t> Date objects represent dates, such as “2022-03-25”. Date objects can be created using the </a:t>
          </a:r>
          <a:r>
            <a:rPr lang="en-US" sz="1700" b="0" i="0" kern="1200" dirty="0" err="1"/>
            <a:t>as.Date</a:t>
          </a:r>
          <a:r>
            <a:rPr lang="en-US" sz="1700" b="0" i="0" kern="1200" dirty="0"/>
            <a:t>() function or by using the </a:t>
          </a:r>
          <a:r>
            <a:rPr lang="en-US" sz="1700" b="0" i="0" kern="1200" dirty="0" err="1"/>
            <a:t>lubridate</a:t>
          </a:r>
          <a:r>
            <a:rPr lang="en-US" sz="1700" b="0" i="0" kern="1200" dirty="0"/>
            <a:t> package.</a:t>
          </a:r>
          <a:endParaRPr lang="en-US" sz="1700" kern="1200" dirty="0"/>
        </a:p>
      </dsp:txBody>
      <dsp:txXfrm>
        <a:off x="4461932" y="1756719"/>
        <a:ext cx="3177646" cy="1972995"/>
      </dsp:txXfrm>
    </dsp:sp>
    <dsp:sp modelId="{1C0CBDE2-F7B4-44F7-A159-E14F392B400C}">
      <dsp:nvSpPr>
        <dsp:cNvPr id="0" name=""/>
        <dsp:cNvSpPr/>
      </dsp:nvSpPr>
      <dsp:spPr>
        <a:xfrm>
          <a:off x="8067674" y="1346959"/>
          <a:ext cx="3300412" cy="209576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0AB2119-E842-4ED8-809E-110F0EB3C604}">
      <dsp:nvSpPr>
        <dsp:cNvPr id="0" name=""/>
        <dsp:cNvSpPr/>
      </dsp:nvSpPr>
      <dsp:spPr>
        <a:xfrm>
          <a:off x="8434386" y="1695336"/>
          <a:ext cx="3300412" cy="20957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a:t>6. Time:</a:t>
          </a:r>
          <a:r>
            <a:rPr lang="en-US" sz="1700" b="0" i="0" kern="1200"/>
            <a:t> Time objects represent times, such as “14:30:00”. Time objects can be created using the chron package or by using the lubridate package.</a:t>
          </a:r>
          <a:endParaRPr lang="en-US" sz="1700" kern="1200"/>
        </a:p>
      </dsp:txBody>
      <dsp:txXfrm>
        <a:off x="8495769" y="1756719"/>
        <a:ext cx="3177646" cy="19729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4E6BF-9ADF-2ACF-AF5D-37ED83C3D5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B62498-90D9-A679-E6FF-E7FE7D71D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CF4FF8-E47E-A077-E61B-EF28879A018D}"/>
              </a:ext>
            </a:extLst>
          </p:cNvPr>
          <p:cNvSpPr>
            <a:spLocks noGrp="1"/>
          </p:cNvSpPr>
          <p:nvPr>
            <p:ph type="dt" sz="half" idx="10"/>
          </p:nvPr>
        </p:nvSpPr>
        <p:spPr/>
        <p:txBody>
          <a:bodyPr/>
          <a:lstStyle/>
          <a:p>
            <a:fld id="{F01F4E04-9F81-400F-820C-E84146843133}" type="datetimeFigureOut">
              <a:rPr lang="en-US" smtClean="0"/>
              <a:t>7/14/2024</a:t>
            </a:fld>
            <a:endParaRPr lang="en-US"/>
          </a:p>
        </p:txBody>
      </p:sp>
      <p:sp>
        <p:nvSpPr>
          <p:cNvPr id="5" name="Footer Placeholder 4">
            <a:extLst>
              <a:ext uri="{FF2B5EF4-FFF2-40B4-BE49-F238E27FC236}">
                <a16:creationId xmlns:a16="http://schemas.microsoft.com/office/drawing/2014/main" id="{D964313A-E97F-C0AB-C565-8E2D2CBC8F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7DF623-FD31-9C0F-1BC6-B912876DAD65}"/>
              </a:ext>
            </a:extLst>
          </p:cNvPr>
          <p:cNvSpPr>
            <a:spLocks noGrp="1"/>
          </p:cNvSpPr>
          <p:nvPr>
            <p:ph type="sldNum" sz="quarter" idx="12"/>
          </p:nvPr>
        </p:nvSpPr>
        <p:spPr/>
        <p:txBody>
          <a:bodyPr/>
          <a:lstStyle/>
          <a:p>
            <a:fld id="{94C16CD6-9195-481F-B0A7-7C806048E66C}" type="slidenum">
              <a:rPr lang="en-US" smtClean="0"/>
              <a:t>‹#›</a:t>
            </a:fld>
            <a:endParaRPr lang="en-US"/>
          </a:p>
        </p:txBody>
      </p:sp>
    </p:spTree>
    <p:extLst>
      <p:ext uri="{BB962C8B-B14F-4D97-AF65-F5344CB8AC3E}">
        <p14:creationId xmlns:p14="http://schemas.microsoft.com/office/powerpoint/2010/main" val="1553948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1009-B40C-AD11-EE6D-59D02CC28F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30E6E8-4DD7-EE3C-F441-D5E91AC6DB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D40D7E-63F7-4401-E81E-3D964F2954C2}"/>
              </a:ext>
            </a:extLst>
          </p:cNvPr>
          <p:cNvSpPr>
            <a:spLocks noGrp="1"/>
          </p:cNvSpPr>
          <p:nvPr>
            <p:ph type="dt" sz="half" idx="10"/>
          </p:nvPr>
        </p:nvSpPr>
        <p:spPr/>
        <p:txBody>
          <a:bodyPr/>
          <a:lstStyle/>
          <a:p>
            <a:fld id="{F01F4E04-9F81-400F-820C-E84146843133}" type="datetimeFigureOut">
              <a:rPr lang="en-US" smtClean="0"/>
              <a:t>7/14/2024</a:t>
            </a:fld>
            <a:endParaRPr lang="en-US"/>
          </a:p>
        </p:txBody>
      </p:sp>
      <p:sp>
        <p:nvSpPr>
          <p:cNvPr id="5" name="Footer Placeholder 4">
            <a:extLst>
              <a:ext uri="{FF2B5EF4-FFF2-40B4-BE49-F238E27FC236}">
                <a16:creationId xmlns:a16="http://schemas.microsoft.com/office/drawing/2014/main" id="{CCF957A8-0793-D0E5-485D-4742DACF7B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2D7D6-1D66-AA98-9A9A-254925BCB829}"/>
              </a:ext>
            </a:extLst>
          </p:cNvPr>
          <p:cNvSpPr>
            <a:spLocks noGrp="1"/>
          </p:cNvSpPr>
          <p:nvPr>
            <p:ph type="sldNum" sz="quarter" idx="12"/>
          </p:nvPr>
        </p:nvSpPr>
        <p:spPr/>
        <p:txBody>
          <a:bodyPr/>
          <a:lstStyle/>
          <a:p>
            <a:fld id="{94C16CD6-9195-481F-B0A7-7C806048E66C}" type="slidenum">
              <a:rPr lang="en-US" smtClean="0"/>
              <a:t>‹#›</a:t>
            </a:fld>
            <a:endParaRPr lang="en-US"/>
          </a:p>
        </p:txBody>
      </p:sp>
    </p:spTree>
    <p:extLst>
      <p:ext uri="{BB962C8B-B14F-4D97-AF65-F5344CB8AC3E}">
        <p14:creationId xmlns:p14="http://schemas.microsoft.com/office/powerpoint/2010/main" val="4143997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535348-CB26-63EC-CB9E-00005E2026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8A4533-5A53-E94C-9C2E-C7D2202353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EC22A4-8EB6-BF5F-11B5-7235C2F1D7C3}"/>
              </a:ext>
            </a:extLst>
          </p:cNvPr>
          <p:cNvSpPr>
            <a:spLocks noGrp="1"/>
          </p:cNvSpPr>
          <p:nvPr>
            <p:ph type="dt" sz="half" idx="10"/>
          </p:nvPr>
        </p:nvSpPr>
        <p:spPr/>
        <p:txBody>
          <a:bodyPr/>
          <a:lstStyle/>
          <a:p>
            <a:fld id="{F01F4E04-9F81-400F-820C-E84146843133}" type="datetimeFigureOut">
              <a:rPr lang="en-US" smtClean="0"/>
              <a:t>7/14/2024</a:t>
            </a:fld>
            <a:endParaRPr lang="en-US"/>
          </a:p>
        </p:txBody>
      </p:sp>
      <p:sp>
        <p:nvSpPr>
          <p:cNvPr id="5" name="Footer Placeholder 4">
            <a:extLst>
              <a:ext uri="{FF2B5EF4-FFF2-40B4-BE49-F238E27FC236}">
                <a16:creationId xmlns:a16="http://schemas.microsoft.com/office/drawing/2014/main" id="{359B1EFB-63C4-DBF2-D463-D3CA3D9291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34283-B845-B7EF-F05D-AEFB48BA3B17}"/>
              </a:ext>
            </a:extLst>
          </p:cNvPr>
          <p:cNvSpPr>
            <a:spLocks noGrp="1"/>
          </p:cNvSpPr>
          <p:nvPr>
            <p:ph type="sldNum" sz="quarter" idx="12"/>
          </p:nvPr>
        </p:nvSpPr>
        <p:spPr/>
        <p:txBody>
          <a:bodyPr/>
          <a:lstStyle/>
          <a:p>
            <a:fld id="{94C16CD6-9195-481F-B0A7-7C806048E66C}" type="slidenum">
              <a:rPr lang="en-US" smtClean="0"/>
              <a:t>‹#›</a:t>
            </a:fld>
            <a:endParaRPr lang="en-US"/>
          </a:p>
        </p:txBody>
      </p:sp>
    </p:spTree>
    <p:extLst>
      <p:ext uri="{BB962C8B-B14F-4D97-AF65-F5344CB8AC3E}">
        <p14:creationId xmlns:p14="http://schemas.microsoft.com/office/powerpoint/2010/main" val="4237483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3DFD2-35B1-CD00-70CA-493A51F554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8EC1A3-6D76-DED1-C863-595493DBB6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1D7F96-C0C8-F41E-FF3E-5D223B7A2ED4}"/>
              </a:ext>
            </a:extLst>
          </p:cNvPr>
          <p:cNvSpPr>
            <a:spLocks noGrp="1"/>
          </p:cNvSpPr>
          <p:nvPr>
            <p:ph type="dt" sz="half" idx="10"/>
          </p:nvPr>
        </p:nvSpPr>
        <p:spPr/>
        <p:txBody>
          <a:bodyPr/>
          <a:lstStyle/>
          <a:p>
            <a:fld id="{F01F4E04-9F81-400F-820C-E84146843133}" type="datetimeFigureOut">
              <a:rPr lang="en-US" smtClean="0"/>
              <a:t>7/14/2024</a:t>
            </a:fld>
            <a:endParaRPr lang="en-US"/>
          </a:p>
        </p:txBody>
      </p:sp>
      <p:sp>
        <p:nvSpPr>
          <p:cNvPr id="5" name="Footer Placeholder 4">
            <a:extLst>
              <a:ext uri="{FF2B5EF4-FFF2-40B4-BE49-F238E27FC236}">
                <a16:creationId xmlns:a16="http://schemas.microsoft.com/office/drawing/2014/main" id="{0A7B02BB-D42C-7D09-2810-A88E4642E6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F19E11-951E-6A74-AA26-B3A823324EC4}"/>
              </a:ext>
            </a:extLst>
          </p:cNvPr>
          <p:cNvSpPr>
            <a:spLocks noGrp="1"/>
          </p:cNvSpPr>
          <p:nvPr>
            <p:ph type="sldNum" sz="quarter" idx="12"/>
          </p:nvPr>
        </p:nvSpPr>
        <p:spPr/>
        <p:txBody>
          <a:bodyPr/>
          <a:lstStyle/>
          <a:p>
            <a:fld id="{94C16CD6-9195-481F-B0A7-7C806048E66C}" type="slidenum">
              <a:rPr lang="en-US" smtClean="0"/>
              <a:t>‹#›</a:t>
            </a:fld>
            <a:endParaRPr lang="en-US"/>
          </a:p>
        </p:txBody>
      </p:sp>
    </p:spTree>
    <p:extLst>
      <p:ext uri="{BB962C8B-B14F-4D97-AF65-F5344CB8AC3E}">
        <p14:creationId xmlns:p14="http://schemas.microsoft.com/office/powerpoint/2010/main" val="401675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728F2-07FF-5719-F525-4418DFD11E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821043-13C0-1786-EF10-1EB7B06E3F2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E9F7B9-2D48-00D9-535B-3DDA4BE92FA0}"/>
              </a:ext>
            </a:extLst>
          </p:cNvPr>
          <p:cNvSpPr>
            <a:spLocks noGrp="1"/>
          </p:cNvSpPr>
          <p:nvPr>
            <p:ph type="dt" sz="half" idx="10"/>
          </p:nvPr>
        </p:nvSpPr>
        <p:spPr/>
        <p:txBody>
          <a:bodyPr/>
          <a:lstStyle/>
          <a:p>
            <a:fld id="{F01F4E04-9F81-400F-820C-E84146843133}" type="datetimeFigureOut">
              <a:rPr lang="en-US" smtClean="0"/>
              <a:t>7/14/2024</a:t>
            </a:fld>
            <a:endParaRPr lang="en-US"/>
          </a:p>
        </p:txBody>
      </p:sp>
      <p:sp>
        <p:nvSpPr>
          <p:cNvPr id="5" name="Footer Placeholder 4">
            <a:extLst>
              <a:ext uri="{FF2B5EF4-FFF2-40B4-BE49-F238E27FC236}">
                <a16:creationId xmlns:a16="http://schemas.microsoft.com/office/drawing/2014/main" id="{FD57C93D-5234-BA63-6527-728B40DB8E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4824AC-3E28-E4F3-860D-98A8DCD7024D}"/>
              </a:ext>
            </a:extLst>
          </p:cNvPr>
          <p:cNvSpPr>
            <a:spLocks noGrp="1"/>
          </p:cNvSpPr>
          <p:nvPr>
            <p:ph type="sldNum" sz="quarter" idx="12"/>
          </p:nvPr>
        </p:nvSpPr>
        <p:spPr/>
        <p:txBody>
          <a:bodyPr/>
          <a:lstStyle/>
          <a:p>
            <a:fld id="{94C16CD6-9195-481F-B0A7-7C806048E66C}" type="slidenum">
              <a:rPr lang="en-US" smtClean="0"/>
              <a:t>‹#›</a:t>
            </a:fld>
            <a:endParaRPr lang="en-US"/>
          </a:p>
        </p:txBody>
      </p:sp>
    </p:spTree>
    <p:extLst>
      <p:ext uri="{BB962C8B-B14F-4D97-AF65-F5344CB8AC3E}">
        <p14:creationId xmlns:p14="http://schemas.microsoft.com/office/powerpoint/2010/main" val="3324517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E78D7-7369-8DD6-8003-7E29BCE622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C3DFD7-DCA3-E551-564D-F0FEBA14F0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1F747C-CC00-1A19-5C62-66B7288D73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1DDB73-0FF8-1E8E-F130-FED8B6C3A141}"/>
              </a:ext>
            </a:extLst>
          </p:cNvPr>
          <p:cNvSpPr>
            <a:spLocks noGrp="1"/>
          </p:cNvSpPr>
          <p:nvPr>
            <p:ph type="dt" sz="half" idx="10"/>
          </p:nvPr>
        </p:nvSpPr>
        <p:spPr/>
        <p:txBody>
          <a:bodyPr/>
          <a:lstStyle/>
          <a:p>
            <a:fld id="{F01F4E04-9F81-400F-820C-E84146843133}" type="datetimeFigureOut">
              <a:rPr lang="en-US" smtClean="0"/>
              <a:t>7/14/2024</a:t>
            </a:fld>
            <a:endParaRPr lang="en-US"/>
          </a:p>
        </p:txBody>
      </p:sp>
      <p:sp>
        <p:nvSpPr>
          <p:cNvPr id="6" name="Footer Placeholder 5">
            <a:extLst>
              <a:ext uri="{FF2B5EF4-FFF2-40B4-BE49-F238E27FC236}">
                <a16:creationId xmlns:a16="http://schemas.microsoft.com/office/drawing/2014/main" id="{7EA9DD67-65E1-2788-CB24-896C6F2609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8C220-A91B-BFA9-5739-CB96FF10A0F7}"/>
              </a:ext>
            </a:extLst>
          </p:cNvPr>
          <p:cNvSpPr>
            <a:spLocks noGrp="1"/>
          </p:cNvSpPr>
          <p:nvPr>
            <p:ph type="sldNum" sz="quarter" idx="12"/>
          </p:nvPr>
        </p:nvSpPr>
        <p:spPr/>
        <p:txBody>
          <a:bodyPr/>
          <a:lstStyle/>
          <a:p>
            <a:fld id="{94C16CD6-9195-481F-B0A7-7C806048E66C}" type="slidenum">
              <a:rPr lang="en-US" smtClean="0"/>
              <a:t>‹#›</a:t>
            </a:fld>
            <a:endParaRPr lang="en-US"/>
          </a:p>
        </p:txBody>
      </p:sp>
    </p:spTree>
    <p:extLst>
      <p:ext uri="{BB962C8B-B14F-4D97-AF65-F5344CB8AC3E}">
        <p14:creationId xmlns:p14="http://schemas.microsoft.com/office/powerpoint/2010/main" val="2112252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0C5B-0ACA-29B0-A025-1F39BE16EC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AD72C-0AFF-D14D-D023-6FB9483681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391DFB-1CEF-5D97-289D-2048AF817E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9D9E32-3FD4-BE32-D91B-415D5AD69E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6E1AE8-BC09-CDDD-328C-6801219858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13EB7-4281-3198-665C-66C6E4CB12D2}"/>
              </a:ext>
            </a:extLst>
          </p:cNvPr>
          <p:cNvSpPr>
            <a:spLocks noGrp="1"/>
          </p:cNvSpPr>
          <p:nvPr>
            <p:ph type="dt" sz="half" idx="10"/>
          </p:nvPr>
        </p:nvSpPr>
        <p:spPr/>
        <p:txBody>
          <a:bodyPr/>
          <a:lstStyle/>
          <a:p>
            <a:fld id="{F01F4E04-9F81-400F-820C-E84146843133}" type="datetimeFigureOut">
              <a:rPr lang="en-US" smtClean="0"/>
              <a:t>7/14/2024</a:t>
            </a:fld>
            <a:endParaRPr lang="en-US"/>
          </a:p>
        </p:txBody>
      </p:sp>
      <p:sp>
        <p:nvSpPr>
          <p:cNvPr id="8" name="Footer Placeholder 7">
            <a:extLst>
              <a:ext uri="{FF2B5EF4-FFF2-40B4-BE49-F238E27FC236}">
                <a16:creationId xmlns:a16="http://schemas.microsoft.com/office/drawing/2014/main" id="{20D89E03-77CB-D05B-432B-525D3A1BAD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A735DF-7AC2-CC67-DD68-E1534E6E5024}"/>
              </a:ext>
            </a:extLst>
          </p:cNvPr>
          <p:cNvSpPr>
            <a:spLocks noGrp="1"/>
          </p:cNvSpPr>
          <p:nvPr>
            <p:ph type="sldNum" sz="quarter" idx="12"/>
          </p:nvPr>
        </p:nvSpPr>
        <p:spPr/>
        <p:txBody>
          <a:bodyPr/>
          <a:lstStyle/>
          <a:p>
            <a:fld id="{94C16CD6-9195-481F-B0A7-7C806048E66C}" type="slidenum">
              <a:rPr lang="en-US" smtClean="0"/>
              <a:t>‹#›</a:t>
            </a:fld>
            <a:endParaRPr lang="en-US"/>
          </a:p>
        </p:txBody>
      </p:sp>
    </p:spTree>
    <p:extLst>
      <p:ext uri="{BB962C8B-B14F-4D97-AF65-F5344CB8AC3E}">
        <p14:creationId xmlns:p14="http://schemas.microsoft.com/office/powerpoint/2010/main" val="1210301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F6B03-41A6-57A7-2E73-0E826B05D8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6599A4-7247-AB0F-73D1-5CAA5CEAED60}"/>
              </a:ext>
            </a:extLst>
          </p:cNvPr>
          <p:cNvSpPr>
            <a:spLocks noGrp="1"/>
          </p:cNvSpPr>
          <p:nvPr>
            <p:ph type="dt" sz="half" idx="10"/>
          </p:nvPr>
        </p:nvSpPr>
        <p:spPr/>
        <p:txBody>
          <a:bodyPr/>
          <a:lstStyle/>
          <a:p>
            <a:fld id="{F01F4E04-9F81-400F-820C-E84146843133}" type="datetimeFigureOut">
              <a:rPr lang="en-US" smtClean="0"/>
              <a:t>7/14/2024</a:t>
            </a:fld>
            <a:endParaRPr lang="en-US"/>
          </a:p>
        </p:txBody>
      </p:sp>
      <p:sp>
        <p:nvSpPr>
          <p:cNvPr id="4" name="Footer Placeholder 3">
            <a:extLst>
              <a:ext uri="{FF2B5EF4-FFF2-40B4-BE49-F238E27FC236}">
                <a16:creationId xmlns:a16="http://schemas.microsoft.com/office/drawing/2014/main" id="{D5AF3087-7D40-153B-C3DE-01A9DABC54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0C509-969A-309A-726B-AC6F33FB7B66}"/>
              </a:ext>
            </a:extLst>
          </p:cNvPr>
          <p:cNvSpPr>
            <a:spLocks noGrp="1"/>
          </p:cNvSpPr>
          <p:nvPr>
            <p:ph type="sldNum" sz="quarter" idx="12"/>
          </p:nvPr>
        </p:nvSpPr>
        <p:spPr/>
        <p:txBody>
          <a:bodyPr/>
          <a:lstStyle/>
          <a:p>
            <a:fld id="{94C16CD6-9195-481F-B0A7-7C806048E66C}" type="slidenum">
              <a:rPr lang="en-US" smtClean="0"/>
              <a:t>‹#›</a:t>
            </a:fld>
            <a:endParaRPr lang="en-US"/>
          </a:p>
        </p:txBody>
      </p:sp>
    </p:spTree>
    <p:extLst>
      <p:ext uri="{BB962C8B-B14F-4D97-AF65-F5344CB8AC3E}">
        <p14:creationId xmlns:p14="http://schemas.microsoft.com/office/powerpoint/2010/main" val="2254951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90B86A-4CDD-D821-59EF-9145EDD2CBAE}"/>
              </a:ext>
            </a:extLst>
          </p:cNvPr>
          <p:cNvSpPr>
            <a:spLocks noGrp="1"/>
          </p:cNvSpPr>
          <p:nvPr>
            <p:ph type="dt" sz="half" idx="10"/>
          </p:nvPr>
        </p:nvSpPr>
        <p:spPr/>
        <p:txBody>
          <a:bodyPr/>
          <a:lstStyle/>
          <a:p>
            <a:fld id="{F01F4E04-9F81-400F-820C-E84146843133}" type="datetimeFigureOut">
              <a:rPr lang="en-US" smtClean="0"/>
              <a:t>7/14/2024</a:t>
            </a:fld>
            <a:endParaRPr lang="en-US"/>
          </a:p>
        </p:txBody>
      </p:sp>
      <p:sp>
        <p:nvSpPr>
          <p:cNvPr id="3" name="Footer Placeholder 2">
            <a:extLst>
              <a:ext uri="{FF2B5EF4-FFF2-40B4-BE49-F238E27FC236}">
                <a16:creationId xmlns:a16="http://schemas.microsoft.com/office/drawing/2014/main" id="{8B050CC3-3ABD-78ED-C865-89C29A2FE0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37792A-4298-1E38-506E-07C0658A0E34}"/>
              </a:ext>
            </a:extLst>
          </p:cNvPr>
          <p:cNvSpPr>
            <a:spLocks noGrp="1"/>
          </p:cNvSpPr>
          <p:nvPr>
            <p:ph type="sldNum" sz="quarter" idx="12"/>
          </p:nvPr>
        </p:nvSpPr>
        <p:spPr/>
        <p:txBody>
          <a:bodyPr/>
          <a:lstStyle/>
          <a:p>
            <a:fld id="{94C16CD6-9195-481F-B0A7-7C806048E66C}" type="slidenum">
              <a:rPr lang="en-US" smtClean="0"/>
              <a:t>‹#›</a:t>
            </a:fld>
            <a:endParaRPr lang="en-US"/>
          </a:p>
        </p:txBody>
      </p:sp>
    </p:spTree>
    <p:extLst>
      <p:ext uri="{BB962C8B-B14F-4D97-AF65-F5344CB8AC3E}">
        <p14:creationId xmlns:p14="http://schemas.microsoft.com/office/powerpoint/2010/main" val="53043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0753B-BF7C-97A9-8EC7-09F4F99F6B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F9F14F-5924-2B95-9273-4CF6012BD1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B0C848-8A45-DE84-4A12-1DA4F9F337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43D3A5-5E9E-04C7-C6B6-F9110EC629D4}"/>
              </a:ext>
            </a:extLst>
          </p:cNvPr>
          <p:cNvSpPr>
            <a:spLocks noGrp="1"/>
          </p:cNvSpPr>
          <p:nvPr>
            <p:ph type="dt" sz="half" idx="10"/>
          </p:nvPr>
        </p:nvSpPr>
        <p:spPr/>
        <p:txBody>
          <a:bodyPr/>
          <a:lstStyle/>
          <a:p>
            <a:fld id="{F01F4E04-9F81-400F-820C-E84146843133}" type="datetimeFigureOut">
              <a:rPr lang="en-US" smtClean="0"/>
              <a:t>7/14/2024</a:t>
            </a:fld>
            <a:endParaRPr lang="en-US"/>
          </a:p>
        </p:txBody>
      </p:sp>
      <p:sp>
        <p:nvSpPr>
          <p:cNvPr id="6" name="Footer Placeholder 5">
            <a:extLst>
              <a:ext uri="{FF2B5EF4-FFF2-40B4-BE49-F238E27FC236}">
                <a16:creationId xmlns:a16="http://schemas.microsoft.com/office/drawing/2014/main" id="{7F754DAD-885E-0EEA-68B7-7384AD15E1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3EE545-E936-4503-AC69-3726815E3B02}"/>
              </a:ext>
            </a:extLst>
          </p:cNvPr>
          <p:cNvSpPr>
            <a:spLocks noGrp="1"/>
          </p:cNvSpPr>
          <p:nvPr>
            <p:ph type="sldNum" sz="quarter" idx="12"/>
          </p:nvPr>
        </p:nvSpPr>
        <p:spPr/>
        <p:txBody>
          <a:bodyPr/>
          <a:lstStyle/>
          <a:p>
            <a:fld id="{94C16CD6-9195-481F-B0A7-7C806048E66C}" type="slidenum">
              <a:rPr lang="en-US" smtClean="0"/>
              <a:t>‹#›</a:t>
            </a:fld>
            <a:endParaRPr lang="en-US"/>
          </a:p>
        </p:txBody>
      </p:sp>
    </p:spTree>
    <p:extLst>
      <p:ext uri="{BB962C8B-B14F-4D97-AF65-F5344CB8AC3E}">
        <p14:creationId xmlns:p14="http://schemas.microsoft.com/office/powerpoint/2010/main" val="250969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821DF-1F09-9F45-6683-B1C0F407E7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382B68-53B6-C39F-1BEB-3E67CA5F04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E53C5-8BC7-9D00-3275-CB8D016F7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DC103A-E1CB-69A6-29EA-A8F1524593AF}"/>
              </a:ext>
            </a:extLst>
          </p:cNvPr>
          <p:cNvSpPr>
            <a:spLocks noGrp="1"/>
          </p:cNvSpPr>
          <p:nvPr>
            <p:ph type="dt" sz="half" idx="10"/>
          </p:nvPr>
        </p:nvSpPr>
        <p:spPr/>
        <p:txBody>
          <a:bodyPr/>
          <a:lstStyle/>
          <a:p>
            <a:fld id="{F01F4E04-9F81-400F-820C-E84146843133}" type="datetimeFigureOut">
              <a:rPr lang="en-US" smtClean="0"/>
              <a:t>7/14/2024</a:t>
            </a:fld>
            <a:endParaRPr lang="en-US"/>
          </a:p>
        </p:txBody>
      </p:sp>
      <p:sp>
        <p:nvSpPr>
          <p:cNvPr id="6" name="Footer Placeholder 5">
            <a:extLst>
              <a:ext uri="{FF2B5EF4-FFF2-40B4-BE49-F238E27FC236}">
                <a16:creationId xmlns:a16="http://schemas.microsoft.com/office/drawing/2014/main" id="{02521490-CE6D-8DAD-8689-287929A376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29075E-5961-407B-B659-BC2535425D1D}"/>
              </a:ext>
            </a:extLst>
          </p:cNvPr>
          <p:cNvSpPr>
            <a:spLocks noGrp="1"/>
          </p:cNvSpPr>
          <p:nvPr>
            <p:ph type="sldNum" sz="quarter" idx="12"/>
          </p:nvPr>
        </p:nvSpPr>
        <p:spPr/>
        <p:txBody>
          <a:bodyPr/>
          <a:lstStyle/>
          <a:p>
            <a:fld id="{94C16CD6-9195-481F-B0A7-7C806048E66C}" type="slidenum">
              <a:rPr lang="en-US" smtClean="0"/>
              <a:t>‹#›</a:t>
            </a:fld>
            <a:endParaRPr lang="en-US"/>
          </a:p>
        </p:txBody>
      </p:sp>
    </p:spTree>
    <p:extLst>
      <p:ext uri="{BB962C8B-B14F-4D97-AF65-F5344CB8AC3E}">
        <p14:creationId xmlns:p14="http://schemas.microsoft.com/office/powerpoint/2010/main" val="3199230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E67AA-04A1-53F4-F107-30D500E181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67D2EA-4548-52D0-E037-E12E92E2D3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3F81BA-07B1-E68E-8721-8B903511D0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01F4E04-9F81-400F-820C-E84146843133}" type="datetimeFigureOut">
              <a:rPr lang="en-US" smtClean="0"/>
              <a:t>7/14/2024</a:t>
            </a:fld>
            <a:endParaRPr lang="en-US"/>
          </a:p>
        </p:txBody>
      </p:sp>
      <p:sp>
        <p:nvSpPr>
          <p:cNvPr id="5" name="Footer Placeholder 4">
            <a:extLst>
              <a:ext uri="{FF2B5EF4-FFF2-40B4-BE49-F238E27FC236}">
                <a16:creationId xmlns:a16="http://schemas.microsoft.com/office/drawing/2014/main" id="{2D6BA3CA-1D33-25A5-74BA-D642DB0C88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FC3F605-4E9D-803F-3550-C15868170E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4C16CD6-9195-481F-B0A7-7C806048E66C}" type="slidenum">
              <a:rPr lang="en-US" smtClean="0"/>
              <a:t>‹#›</a:t>
            </a:fld>
            <a:endParaRPr lang="en-US"/>
          </a:p>
        </p:txBody>
      </p:sp>
    </p:spTree>
    <p:extLst>
      <p:ext uri="{BB962C8B-B14F-4D97-AF65-F5344CB8AC3E}">
        <p14:creationId xmlns:p14="http://schemas.microsoft.com/office/powerpoint/2010/main" val="1135623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makemeanalyst.com/statistics-with-r/data-and-programm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makemeanalyst.com/statistics-with-r/matrices-lists-factor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makemeanalyst.com/statistics-with-r/data-frame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akemeanalyst.com/statistics-with-r/data-and-programm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396F9A0-6DF7-3080-48A2-0FA0CD9850D2}"/>
              </a:ext>
            </a:extLst>
          </p:cNvPr>
          <p:cNvPicPr>
            <a:picLocks noChangeAspect="1"/>
          </p:cNvPicPr>
          <p:nvPr/>
        </p:nvPicPr>
        <p:blipFill rotWithShape="1">
          <a:blip r:embed="rId2">
            <a:alphaModFix amt="40000"/>
          </a:blip>
          <a:srcRect t="9907" b="94"/>
          <a:stretch/>
        </p:blipFill>
        <p:spPr>
          <a:xfrm>
            <a:off x="20" y="10"/>
            <a:ext cx="12191980" cy="6857990"/>
          </a:xfrm>
          <a:prstGeom prst="rect">
            <a:avLst/>
          </a:prstGeom>
        </p:spPr>
      </p:pic>
      <p:sp>
        <p:nvSpPr>
          <p:cNvPr id="2" name="Title 1">
            <a:extLst>
              <a:ext uri="{FF2B5EF4-FFF2-40B4-BE49-F238E27FC236}">
                <a16:creationId xmlns:a16="http://schemas.microsoft.com/office/drawing/2014/main" id="{A73C89F0-37FA-D288-75F2-855A9333B686}"/>
              </a:ext>
            </a:extLst>
          </p:cNvPr>
          <p:cNvSpPr>
            <a:spLocks noGrp="1"/>
          </p:cNvSpPr>
          <p:nvPr>
            <p:ph type="ctrTitle"/>
          </p:nvPr>
        </p:nvSpPr>
        <p:spPr>
          <a:xfrm>
            <a:off x="965200" y="965200"/>
            <a:ext cx="10261600" cy="3564869"/>
          </a:xfrm>
        </p:spPr>
        <p:txBody>
          <a:bodyPr>
            <a:normAutofit/>
          </a:bodyPr>
          <a:lstStyle/>
          <a:p>
            <a:pPr algn="l"/>
            <a:r>
              <a:rPr lang="en-US" sz="11500">
                <a:ln w="22225">
                  <a:solidFill>
                    <a:schemeClr val="tx1"/>
                  </a:solidFill>
                  <a:miter lim="800000"/>
                </a:ln>
                <a:noFill/>
              </a:rPr>
              <a:t>R Objects</a:t>
            </a:r>
          </a:p>
        </p:txBody>
      </p:sp>
      <p:sp>
        <p:nvSpPr>
          <p:cNvPr id="3" name="Subtitle 2">
            <a:extLst>
              <a:ext uri="{FF2B5EF4-FFF2-40B4-BE49-F238E27FC236}">
                <a16:creationId xmlns:a16="http://schemas.microsoft.com/office/drawing/2014/main" id="{A34F1EA5-70E7-B077-4BC2-1658146279FC}"/>
              </a:ext>
            </a:extLst>
          </p:cNvPr>
          <p:cNvSpPr>
            <a:spLocks noGrp="1"/>
          </p:cNvSpPr>
          <p:nvPr>
            <p:ph type="subTitle" idx="1"/>
          </p:nvPr>
        </p:nvSpPr>
        <p:spPr>
          <a:xfrm>
            <a:off x="965200" y="4572002"/>
            <a:ext cx="10261600" cy="1202995"/>
          </a:xfrm>
        </p:spPr>
        <p:txBody>
          <a:bodyPr>
            <a:normAutofit/>
          </a:bodyPr>
          <a:lstStyle/>
          <a:p>
            <a:pPr algn="l"/>
            <a:r>
              <a:rPr lang="en-US" sz="3200"/>
              <a:t>Dr. Rakhee Chhibber</a:t>
            </a:r>
          </a:p>
        </p:txBody>
      </p:sp>
    </p:spTree>
    <p:extLst>
      <p:ext uri="{BB962C8B-B14F-4D97-AF65-F5344CB8AC3E}">
        <p14:creationId xmlns:p14="http://schemas.microsoft.com/office/powerpoint/2010/main" val="41371836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n abstract blue pattern with numbers">
            <a:extLst>
              <a:ext uri="{FF2B5EF4-FFF2-40B4-BE49-F238E27FC236}">
                <a16:creationId xmlns:a16="http://schemas.microsoft.com/office/drawing/2014/main" id="{98D5667A-D515-FC0E-1D8D-DE068FEB0FB1}"/>
              </a:ext>
            </a:extLst>
          </p:cNvPr>
          <p:cNvPicPr>
            <a:picLocks noChangeAspect="1"/>
          </p:cNvPicPr>
          <p:nvPr/>
        </p:nvPicPr>
        <p:blipFill rotWithShape="1">
          <a:blip r:embed="rId2"/>
          <a:srcRect l="33030" r="25908"/>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6" name="Rectangle 3">
            <a:extLst>
              <a:ext uri="{FF2B5EF4-FFF2-40B4-BE49-F238E27FC236}">
                <a16:creationId xmlns:a16="http://schemas.microsoft.com/office/drawing/2014/main" id="{8A1836F9-F5B1-BD23-96CD-F4A05EF634A9}"/>
              </a:ext>
            </a:extLst>
          </p:cNvPr>
          <p:cNvSpPr>
            <a:spLocks noGrp="1" noChangeArrowheads="1"/>
          </p:cNvSpPr>
          <p:nvPr>
            <p:ph idx="1"/>
          </p:nvPr>
        </p:nvSpPr>
        <p:spPr bwMode="auto">
          <a:xfrm>
            <a:off x="3754759" y="503312"/>
            <a:ext cx="8284841" cy="6245831"/>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443F3F"/>
                </a:solidFill>
                <a:effectLst/>
                <a:latin typeface="-apple-system"/>
              </a:rPr>
              <a:t>Numeric Sequence Vector: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To create a numeric sequence vector, use the </a:t>
            </a:r>
            <a:r>
              <a:rPr kumimoji="0" lang="en-US" altLang="en-US" sz="2400" b="0" i="0" u="none" strike="noStrike" cap="none" normalizeH="0" baseline="0" dirty="0">
                <a:ln>
                  <a:noFill/>
                </a:ln>
                <a:solidFill>
                  <a:srgbClr val="000000"/>
                </a:solidFill>
                <a:effectLst/>
                <a:latin typeface="Roboto Mono" panose="00000009000000000000" pitchFamily="49" charset="0"/>
              </a:rPr>
              <a:t>:</a:t>
            </a:r>
            <a:r>
              <a:rPr kumimoji="0" lang="en-US" altLang="en-US" sz="2400" b="0" i="0" u="none" strike="noStrike" cap="none" normalizeH="0" baseline="0" dirty="0">
                <a:ln>
                  <a:noFill/>
                </a:ln>
                <a:solidFill>
                  <a:srgbClr val="000000"/>
                </a:solidFill>
                <a:effectLst/>
                <a:latin typeface="-apple-system"/>
              </a:rPr>
              <a:t> operator or the </a:t>
            </a:r>
            <a:r>
              <a:rPr kumimoji="0" lang="en-US" altLang="en-US" sz="2400" b="0" i="0" u="none" strike="noStrike" cap="none" normalizeH="0" baseline="0" dirty="0">
                <a:ln>
                  <a:noFill/>
                </a:ln>
                <a:solidFill>
                  <a:srgbClr val="000000"/>
                </a:solidFill>
                <a:effectLst/>
                <a:latin typeface="Roboto Mono" panose="00000009000000000000" pitchFamily="49" charset="0"/>
              </a:rPr>
              <a:t>seq()</a:t>
            </a:r>
            <a:r>
              <a:rPr kumimoji="0" lang="en-US" altLang="en-US" sz="2400" b="0" i="0" u="none" strike="noStrike" cap="none" normalizeH="0" baseline="0" dirty="0">
                <a:ln>
                  <a:noFill/>
                </a:ln>
                <a:solidFill>
                  <a:srgbClr val="000000"/>
                </a:solidFill>
                <a:effectLst/>
                <a:latin typeface="-apple-system"/>
              </a:rPr>
              <a:t> function.</a:t>
            </a:r>
            <a:endParaRPr kumimoji="0" lang="en-US" altLang="en-US" sz="2400" b="0" i="0" u="none" strike="noStrike" cap="none" normalizeH="0" baseline="0" dirty="0">
              <a:ln>
                <a:noFill/>
              </a:ln>
              <a:solidFill>
                <a:srgbClr val="000000"/>
              </a:solidFill>
              <a:effectLst/>
              <a:latin typeface="Roboto Mono" panose="00000009000000000000"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Roboto Mono" panose="00000009000000000000" pitchFamily="49" charset="0"/>
              </a:rPr>
              <a:t># creating a numeric sequence vector using `:` operator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Roboto Mono" panose="00000009000000000000" pitchFamily="49" charset="0"/>
              </a:rPr>
              <a:t>my_vector</a:t>
            </a:r>
            <a:r>
              <a:rPr kumimoji="0" lang="en-US" altLang="en-US" sz="2400" b="0" i="0" u="none" strike="noStrike" cap="none" normalizeH="0" baseline="0" dirty="0">
                <a:ln>
                  <a:noFill/>
                </a:ln>
                <a:solidFill>
                  <a:srgbClr val="000000"/>
                </a:solidFill>
                <a:effectLst/>
                <a:latin typeface="Roboto Mono" panose="00000009000000000000" pitchFamily="49" charset="0"/>
              </a:rPr>
              <a:t> &lt;- 1:10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solidFill>
                <a:srgbClr val="000000"/>
              </a:solidFill>
              <a:latin typeface="Roboto Mono" panose="00000009000000000000"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Roboto Mono" panose="00000009000000000000" pitchFamily="49" charset="0"/>
              </a:rPr>
              <a:t># creating a numeric sequence vector using `seq()` function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solidFill>
                <a:srgbClr val="000000"/>
              </a:solidFill>
              <a:latin typeface="Roboto Mono" panose="00000009000000000000"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Roboto Mono" panose="00000009000000000000" pitchFamily="49" charset="0"/>
              </a:rPr>
              <a:t>my_vector</a:t>
            </a:r>
            <a:r>
              <a:rPr kumimoji="0" lang="en-US" altLang="en-US" sz="2400" b="0" i="0" u="none" strike="noStrike" cap="none" normalizeH="0" baseline="0" dirty="0">
                <a:ln>
                  <a:noFill/>
                </a:ln>
                <a:solidFill>
                  <a:srgbClr val="000000"/>
                </a:solidFill>
                <a:effectLst/>
                <a:latin typeface="Roboto Mono" panose="00000009000000000000" pitchFamily="49" charset="0"/>
              </a:rPr>
              <a:t> &lt;- seq(from = 1, to = 10, by = 1)</a:t>
            </a:r>
            <a:endParaRPr kumimoji="0" lang="en-US" altLang="en-US"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apple-system"/>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These are some ways to create vectors in R. You can also combine two or more vectors using the </a:t>
            </a:r>
            <a:r>
              <a:rPr kumimoji="0" lang="en-US" altLang="en-US" sz="2400" b="0" i="0" u="none" strike="noStrike" cap="none" normalizeH="0" baseline="0" dirty="0">
                <a:ln>
                  <a:noFill/>
                </a:ln>
                <a:solidFill>
                  <a:srgbClr val="000000"/>
                </a:solidFill>
                <a:effectLst/>
                <a:latin typeface="Roboto Mono" panose="00000009000000000000" pitchFamily="49" charset="0"/>
              </a:rPr>
              <a:t>c()</a:t>
            </a:r>
            <a:r>
              <a:rPr kumimoji="0" lang="en-US" altLang="en-US" sz="2400" b="0" i="0" u="none" strike="noStrike" cap="none" normalizeH="0" baseline="0" dirty="0">
                <a:ln>
                  <a:noFill/>
                </a:ln>
                <a:solidFill>
                  <a:srgbClr val="000000"/>
                </a:solidFill>
                <a:effectLst/>
                <a:latin typeface="-apple-system"/>
              </a:rPr>
              <a:t> function to create a new vector.</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C67DF65B-F597-643A-5ACD-471D30583A0E}"/>
              </a:ext>
            </a:extLst>
          </p:cNvPr>
          <p:cNvSpPr>
            <a:spLocks noChangeArrowheads="1"/>
          </p:cNvSpPr>
          <p:nvPr/>
        </p:nvSpPr>
        <p:spPr bwMode="auto">
          <a:xfrm>
            <a:off x="0" y="-184666"/>
            <a:ext cx="184731" cy="369332"/>
          </a:xfrm>
          <a:prstGeom prst="rect">
            <a:avLst/>
          </a:prstGeom>
          <a:solidFill>
            <a:srgbClr val="FA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1F3A7E70-CB0F-3CF9-70BF-D17792F3067B}"/>
              </a:ext>
            </a:extLst>
          </p:cNvPr>
          <p:cNvSpPr>
            <a:spLocks noChangeArrowheads="1"/>
          </p:cNvSpPr>
          <p:nvPr/>
        </p:nvSpPr>
        <p:spPr bwMode="auto">
          <a:xfrm>
            <a:off x="0" y="43934"/>
            <a:ext cx="184731" cy="369332"/>
          </a:xfrm>
          <a:prstGeom prst="rect">
            <a:avLst/>
          </a:prstGeom>
          <a:solidFill>
            <a:srgbClr val="FC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107F1C50-7736-ADC5-97CD-A7E767528344}"/>
              </a:ext>
            </a:extLst>
          </p:cNvPr>
          <p:cNvSpPr>
            <a:spLocks noChangeArrowheads="1"/>
          </p:cNvSpPr>
          <p:nvPr/>
        </p:nvSpPr>
        <p:spPr bwMode="auto">
          <a:xfrm>
            <a:off x="0" y="-46112"/>
            <a:ext cx="65" cy="549424"/>
          </a:xfrm>
          <a:prstGeom prst="rect">
            <a:avLst/>
          </a:prstGeom>
          <a:solidFill>
            <a:srgbClr val="FC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DE748D38-7E83-BAD1-803C-335BE7824973}"/>
              </a:ext>
            </a:extLst>
          </p:cNvPr>
          <p:cNvSpPr>
            <a:spLocks noChangeArrowheads="1"/>
          </p:cNvSpPr>
          <p:nvPr/>
        </p:nvSpPr>
        <p:spPr bwMode="auto">
          <a:xfrm>
            <a:off x="6095967" y="-46112"/>
            <a:ext cx="65" cy="549424"/>
          </a:xfrm>
          <a:prstGeom prst="rect">
            <a:avLst/>
          </a:prstGeom>
          <a:solidFill>
            <a:srgbClr val="FA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2451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9CBC0-7507-6468-E822-FEDDBC9986B8}"/>
              </a:ext>
            </a:extLst>
          </p:cNvPr>
          <p:cNvSpPr>
            <a:spLocks noGrp="1"/>
          </p:cNvSpPr>
          <p:nvPr>
            <p:ph type="title"/>
          </p:nvPr>
        </p:nvSpPr>
        <p:spPr>
          <a:xfrm>
            <a:off x="4572001" y="601744"/>
            <a:ext cx="6781800" cy="1338696"/>
          </a:xfrm>
        </p:spPr>
        <p:txBody>
          <a:bodyPr>
            <a:normAutofit/>
          </a:bodyPr>
          <a:lstStyle/>
          <a:p>
            <a:r>
              <a:rPr lang="en-US" dirty="0"/>
              <a:t>Vector Function</a:t>
            </a:r>
          </a:p>
        </p:txBody>
      </p:sp>
      <p:pic>
        <p:nvPicPr>
          <p:cNvPr id="7" name="Picture 6" descr="Computer script on a screen">
            <a:extLst>
              <a:ext uri="{FF2B5EF4-FFF2-40B4-BE49-F238E27FC236}">
                <a16:creationId xmlns:a16="http://schemas.microsoft.com/office/drawing/2014/main" id="{BDAC0E65-B877-F609-6BF4-EBD6A7FF85E2}"/>
              </a:ext>
            </a:extLst>
          </p:cNvPr>
          <p:cNvPicPr>
            <a:picLocks noChangeAspect="1"/>
          </p:cNvPicPr>
          <p:nvPr/>
        </p:nvPicPr>
        <p:blipFill rotWithShape="1">
          <a:blip r:embed="rId2"/>
          <a:srcRect l="11841" r="51613"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4" name="Rectangle 1">
            <a:extLst>
              <a:ext uri="{FF2B5EF4-FFF2-40B4-BE49-F238E27FC236}">
                <a16:creationId xmlns:a16="http://schemas.microsoft.com/office/drawing/2014/main" id="{FE80D6C0-55AB-06DB-D2D7-957E60E16A3E}"/>
              </a:ext>
            </a:extLst>
          </p:cNvPr>
          <p:cNvSpPr>
            <a:spLocks noGrp="1" noChangeArrowheads="1"/>
          </p:cNvSpPr>
          <p:nvPr>
            <p:ph idx="1"/>
          </p:nvPr>
        </p:nvSpPr>
        <p:spPr bwMode="auto">
          <a:xfrm>
            <a:off x="3939816" y="1853615"/>
            <a:ext cx="8067127" cy="475401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2400" b="0" i="0" u="none" strike="noStrike" cap="none" normalizeH="0" baseline="0" dirty="0">
              <a:ln>
                <a:noFill/>
              </a:ln>
              <a:effectLst/>
              <a:latin typeface="Roboto Mono" panose="00000009000000000000" pitchFamily="49" charset="0"/>
            </a:endParaRPr>
          </a:p>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dirty="0">
                <a:ln>
                  <a:noFill/>
                </a:ln>
                <a:effectLst/>
                <a:latin typeface="-apple-system"/>
              </a:rPr>
              <a:t>You can also use the vector() function to initialize vectors. In R, </a:t>
            </a:r>
            <a:r>
              <a:rPr kumimoji="0" lang="en-US" altLang="en-US" sz="2400" b="0" i="0" u="none" strike="noStrike" cap="none" normalizeH="0" baseline="0" dirty="0">
                <a:ln>
                  <a:noFill/>
                </a:ln>
                <a:effectLst/>
                <a:latin typeface="Roboto Mono" panose="00000009000000000000" pitchFamily="49" charset="0"/>
              </a:rPr>
              <a:t>vector()</a:t>
            </a:r>
            <a:r>
              <a:rPr kumimoji="0" lang="en-US" altLang="en-US" sz="2400" b="0" i="0" u="none" strike="noStrike" cap="none" normalizeH="0" baseline="0" dirty="0">
                <a:ln>
                  <a:noFill/>
                </a:ln>
                <a:effectLst/>
                <a:latin typeface="-apple-system"/>
              </a:rPr>
              <a:t> is a function that creates a vector of a specified length and type. The basic syntax for using the </a:t>
            </a:r>
            <a:r>
              <a:rPr kumimoji="0" lang="en-US" altLang="en-US" sz="2400" b="0" i="0" u="none" strike="noStrike" cap="none" normalizeH="0" baseline="0" dirty="0">
                <a:ln>
                  <a:noFill/>
                </a:ln>
                <a:effectLst/>
                <a:latin typeface="Roboto Mono" panose="00000009000000000000" pitchFamily="49" charset="0"/>
              </a:rPr>
              <a:t>vector()</a:t>
            </a:r>
            <a:r>
              <a:rPr kumimoji="0" lang="en-US" altLang="en-US" sz="2400" b="0" i="0" u="none" strike="noStrike" cap="none" normalizeH="0" baseline="0" dirty="0">
                <a:ln>
                  <a:noFill/>
                </a:ln>
                <a:effectLst/>
                <a:latin typeface="-apple-system"/>
              </a:rPr>
              <a:t> function is:</a:t>
            </a:r>
          </a:p>
          <a:p>
            <a:pPr marL="0" marR="0" lvl="0" indent="0" defTabSz="914400" rtl="0" eaLnBrk="0" fontAlgn="base" latinLnBrk="0" hangingPunct="0">
              <a:spcBef>
                <a:spcPct val="0"/>
              </a:spcBef>
              <a:spcAft>
                <a:spcPts val="600"/>
              </a:spcAft>
              <a:buClrTx/>
              <a:buSzTx/>
              <a:buFontTx/>
              <a:buNone/>
              <a:tabLst/>
            </a:pPr>
            <a:endParaRPr kumimoji="0" lang="en-US" altLang="en-US" sz="2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dirty="0">
                <a:ln>
                  <a:noFill/>
                </a:ln>
                <a:effectLst/>
                <a:latin typeface="-apple-system"/>
              </a:rPr>
              <a:t>vector(mode, length)</a:t>
            </a:r>
            <a:endParaRPr kumimoji="0" lang="en-US" altLang="en-US" sz="2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endParaRPr kumimoji="0" lang="en-US" altLang="en-US" sz="2400" b="0" i="0" u="none" strike="noStrike" cap="none" normalizeH="0" baseline="0" dirty="0">
              <a:ln>
                <a:noFill/>
              </a:ln>
              <a:effectLst/>
              <a:latin typeface="-apple-system"/>
            </a:endParaRPr>
          </a:p>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dirty="0">
                <a:ln>
                  <a:noFill/>
                </a:ln>
                <a:effectLst/>
                <a:latin typeface="-apple-system"/>
              </a:rPr>
              <a:t>where </a:t>
            </a:r>
            <a:r>
              <a:rPr kumimoji="0" lang="en-US" altLang="en-US" sz="2400" b="0" i="0" u="none" strike="noStrike" cap="none" normalizeH="0" baseline="0" dirty="0">
                <a:ln>
                  <a:noFill/>
                </a:ln>
                <a:effectLst/>
                <a:latin typeface="Roboto Mono" panose="00000009000000000000" pitchFamily="49" charset="0"/>
              </a:rPr>
              <a:t>mode</a:t>
            </a:r>
            <a:r>
              <a:rPr kumimoji="0" lang="en-US" altLang="en-US" sz="2400" b="0" i="0" u="none" strike="noStrike" cap="none" normalizeH="0" baseline="0" dirty="0">
                <a:ln>
                  <a:noFill/>
                </a:ln>
                <a:effectLst/>
                <a:latin typeface="-apple-system"/>
              </a:rPr>
              <a:t> is the data type of the elements in the vector, and </a:t>
            </a:r>
            <a:r>
              <a:rPr kumimoji="0" lang="en-US" altLang="en-US" sz="2400" b="0" i="0" u="none" strike="noStrike" cap="none" normalizeH="0" baseline="0" dirty="0">
                <a:ln>
                  <a:noFill/>
                </a:ln>
                <a:effectLst/>
                <a:latin typeface="Roboto Mono" panose="00000009000000000000" pitchFamily="49" charset="0"/>
              </a:rPr>
              <a:t>length</a:t>
            </a:r>
            <a:r>
              <a:rPr kumimoji="0" lang="en-US" altLang="en-US" sz="2400" b="0" i="0" u="none" strike="noStrike" cap="none" normalizeH="0" baseline="0" dirty="0">
                <a:ln>
                  <a:noFill/>
                </a:ln>
                <a:effectLst/>
                <a:latin typeface="-apple-system"/>
              </a:rPr>
              <a:t> is the length of the vector.</a:t>
            </a:r>
          </a:p>
          <a:p>
            <a:pPr marL="0" marR="0" lvl="0" indent="0" defTabSz="914400" rtl="0" eaLnBrk="0" fontAlgn="base" latinLnBrk="0" hangingPunct="0">
              <a:spcBef>
                <a:spcPct val="0"/>
              </a:spcBef>
              <a:spcAft>
                <a:spcPts val="600"/>
              </a:spcAft>
              <a:buClrTx/>
              <a:buSzTx/>
              <a:buFontTx/>
              <a:buNone/>
              <a:tabLst/>
            </a:pPr>
            <a:endParaRPr kumimoji="0" lang="en-US" altLang="en-US" sz="2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dirty="0">
                <a:ln>
                  <a:noFill/>
                </a:ln>
                <a:effectLst/>
                <a:latin typeface="Roboto Mono" panose="00000009000000000000" pitchFamily="49" charset="0"/>
              </a:rPr>
              <a:t>x &lt;- vector("numeric", 5)</a:t>
            </a:r>
            <a:br>
              <a:rPr kumimoji="0" lang="en-US" altLang="en-US" sz="2400" b="0" i="0" u="none" strike="noStrike" cap="none" normalizeH="0" baseline="0" dirty="0">
                <a:ln>
                  <a:noFill/>
                </a:ln>
                <a:effectLst/>
              </a:rPr>
            </a:br>
            <a:endParaRPr kumimoji="0" lang="en-US" altLang="en-US" sz="2400" b="0" i="0" u="none" strike="noStrike" cap="none" normalizeH="0" baseline="0" dirty="0">
              <a:ln>
                <a:noFill/>
              </a:ln>
              <a:effectLst/>
              <a:latin typeface="Arial" panose="020B0604020202020204" pitchFamily="34" charset="0"/>
            </a:endParaRPr>
          </a:p>
        </p:txBody>
      </p:sp>
      <p:sp>
        <p:nvSpPr>
          <p:cNvPr id="5" name="Rectangle 2">
            <a:extLst>
              <a:ext uri="{FF2B5EF4-FFF2-40B4-BE49-F238E27FC236}">
                <a16:creationId xmlns:a16="http://schemas.microsoft.com/office/drawing/2014/main" id="{10D91851-FB13-DCF1-42C4-74C1C654894F}"/>
              </a:ext>
            </a:extLst>
          </p:cNvPr>
          <p:cNvSpPr>
            <a:spLocks noChangeArrowheads="1"/>
          </p:cNvSpPr>
          <p:nvPr/>
        </p:nvSpPr>
        <p:spPr bwMode="auto">
          <a:xfrm>
            <a:off x="0" y="43934"/>
            <a:ext cx="184731" cy="369332"/>
          </a:xfrm>
          <a:prstGeom prst="rect">
            <a:avLst/>
          </a:prstGeom>
          <a:solidFill>
            <a:srgbClr val="FA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2383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6719E2-A7C3-B5B0-D05E-39CB9CE91B58}"/>
              </a:ext>
            </a:extLst>
          </p:cNvPr>
          <p:cNvSpPr>
            <a:spLocks noGrp="1"/>
          </p:cNvSpPr>
          <p:nvPr>
            <p:ph type="title"/>
          </p:nvPr>
        </p:nvSpPr>
        <p:spPr>
          <a:xfrm>
            <a:off x="4572001" y="601744"/>
            <a:ext cx="6781800" cy="1338696"/>
          </a:xfrm>
        </p:spPr>
        <p:txBody>
          <a:bodyPr>
            <a:normAutofit/>
          </a:bodyPr>
          <a:lstStyle/>
          <a:p>
            <a:r>
              <a:rPr lang="en-US" b="1" i="0">
                <a:effectLst/>
                <a:highlight>
                  <a:srgbClr val="FFFFFF"/>
                </a:highlight>
                <a:latin typeface="-apple-system"/>
              </a:rPr>
              <a:t>Mixing Objects</a:t>
            </a:r>
            <a:br>
              <a:rPr lang="en-US" b="1" i="0">
                <a:effectLst/>
                <a:highlight>
                  <a:srgbClr val="FFFFFF"/>
                </a:highlight>
                <a:latin typeface="-apple-system"/>
              </a:rPr>
            </a:br>
            <a:endParaRPr lang="en-US" dirty="0"/>
          </a:p>
        </p:txBody>
      </p:sp>
      <p:pic>
        <p:nvPicPr>
          <p:cNvPr id="6" name="Picture 5" descr="Classroom sticker progress chart">
            <a:extLst>
              <a:ext uri="{FF2B5EF4-FFF2-40B4-BE49-F238E27FC236}">
                <a16:creationId xmlns:a16="http://schemas.microsoft.com/office/drawing/2014/main" id="{DCD5EDA3-4108-DF71-8A61-A4AD5867CD22}"/>
              </a:ext>
            </a:extLst>
          </p:cNvPr>
          <p:cNvPicPr>
            <a:picLocks noChangeAspect="1"/>
          </p:cNvPicPr>
          <p:nvPr/>
        </p:nvPicPr>
        <p:blipFill rotWithShape="1">
          <a:blip r:embed="rId2"/>
          <a:srcRect l="48789" r="10149"/>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4" name="Rectangle 1">
            <a:extLst>
              <a:ext uri="{FF2B5EF4-FFF2-40B4-BE49-F238E27FC236}">
                <a16:creationId xmlns:a16="http://schemas.microsoft.com/office/drawing/2014/main" id="{8C0EAE41-609A-5418-8DBA-112620989C0E}"/>
              </a:ext>
            </a:extLst>
          </p:cNvPr>
          <p:cNvSpPr>
            <a:spLocks noGrp="1" noChangeArrowheads="1"/>
          </p:cNvSpPr>
          <p:nvPr>
            <p:ph idx="1"/>
          </p:nvPr>
        </p:nvSpPr>
        <p:spPr bwMode="auto">
          <a:xfrm>
            <a:off x="4136572" y="2082215"/>
            <a:ext cx="7685314" cy="390073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Roboto Mono" panose="00000009000000000000" pitchFamily="49" charset="0"/>
              </a:rPr>
              <a:t>x&lt;- c(100, "Statistics with R", TRUE) #character </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Roboto Mono" panose="00000009000000000000" pitchFamily="49" charset="0"/>
              </a:rPr>
              <a:t>y &lt;- c(TRUE, 200) </a:t>
            </a:r>
            <a:r>
              <a:rPr lang="en-US" altLang="en-US" sz="2000" dirty="0">
                <a:latin typeface="Roboto Mono" panose="00000009000000000000" pitchFamily="49" charset="0"/>
              </a:rPr>
              <a:t>	</a:t>
            </a:r>
            <a:r>
              <a:rPr kumimoji="0" lang="en-US" altLang="en-US" sz="2000" b="0" i="0" u="none" strike="noStrike" cap="none" normalizeH="0" baseline="0" dirty="0">
                <a:ln>
                  <a:noFill/>
                </a:ln>
                <a:effectLst/>
                <a:latin typeface="Roboto Mono" panose="00000009000000000000" pitchFamily="49" charset="0"/>
              </a:rPr>
              <a:t>#numeric </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Roboto Mono" panose="00000009000000000000" pitchFamily="49" charset="0"/>
              </a:rPr>
              <a:t>z &lt;- c("a", TRUE) </a:t>
            </a:r>
            <a:r>
              <a:rPr lang="en-US" altLang="en-US" sz="2000" dirty="0">
                <a:latin typeface="Roboto Mono" panose="00000009000000000000" pitchFamily="49" charset="0"/>
              </a:rPr>
              <a:t>	</a:t>
            </a:r>
            <a:r>
              <a:rPr kumimoji="0" lang="en-US" altLang="en-US" sz="2000" b="0" i="0" u="none" strike="noStrike" cap="none" normalizeH="0" baseline="0" dirty="0">
                <a:ln>
                  <a:noFill/>
                </a:ln>
                <a:effectLst/>
                <a:latin typeface="Roboto Mono" panose="00000009000000000000" pitchFamily="49" charset="0"/>
              </a:rPr>
              <a:t># character </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Roboto Mono" panose="00000009000000000000" pitchFamily="49" charset="0"/>
              </a:rPr>
              <a:t>class(x) </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Roboto Mono" panose="00000009000000000000" pitchFamily="49" charset="0"/>
              </a:rPr>
              <a:t>class(y) </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Roboto Mono" panose="00000009000000000000" pitchFamily="49" charset="0"/>
              </a:rPr>
              <a:t>class(z)</a:t>
            </a:r>
            <a:r>
              <a:rPr kumimoji="0" lang="en-US" altLang="en-US" sz="2000" b="0" i="0" u="none" strike="noStrike" cap="none" normalizeH="0" baseline="0" dirty="0">
                <a:ln>
                  <a:noFill/>
                </a:ln>
                <a:effectLst/>
              </a:rPr>
              <a:t> </a:t>
            </a: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122655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79CD6E-FFA7-CD31-D8C9-0A9E9FB62C60}"/>
              </a:ext>
            </a:extLst>
          </p:cNvPr>
          <p:cNvSpPr>
            <a:spLocks noGrp="1"/>
          </p:cNvSpPr>
          <p:nvPr>
            <p:ph type="title"/>
          </p:nvPr>
        </p:nvSpPr>
        <p:spPr>
          <a:xfrm>
            <a:off x="841248" y="548640"/>
            <a:ext cx="3600860" cy="5431536"/>
          </a:xfrm>
        </p:spPr>
        <p:txBody>
          <a:bodyPr>
            <a:normAutofit/>
          </a:bodyPr>
          <a:lstStyle/>
          <a:p>
            <a:r>
              <a:rPr lang="en-US" sz="5400" b="1" i="0">
                <a:effectLst/>
                <a:highlight>
                  <a:srgbClr val="FFFFFF"/>
                </a:highlight>
                <a:latin typeface="-apple-system"/>
              </a:rPr>
              <a:t>Explicit Coercion</a:t>
            </a:r>
            <a:endParaRPr lang="en-US" sz="5400"/>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546FAE-714E-13DE-AF33-AE9E1AFA24B1}"/>
              </a:ext>
            </a:extLst>
          </p:cNvPr>
          <p:cNvSpPr>
            <a:spLocks noGrp="1"/>
          </p:cNvSpPr>
          <p:nvPr>
            <p:ph idx="1"/>
          </p:nvPr>
        </p:nvSpPr>
        <p:spPr>
          <a:xfrm>
            <a:off x="4938632" y="43934"/>
            <a:ext cx="7100968" cy="6629009"/>
          </a:xfrm>
        </p:spPr>
        <p:txBody>
          <a:bodyPr anchor="ctr">
            <a:normAutofit/>
          </a:bodyPr>
          <a:lstStyle/>
          <a:p>
            <a:r>
              <a:rPr lang="en-US" sz="2200" b="0" i="0" dirty="0">
                <a:effectLst/>
                <a:highlight>
                  <a:srgbClr val="FFFFFF"/>
                </a:highlight>
                <a:latin typeface="-apple-system"/>
              </a:rPr>
              <a:t>Explicit coercion in R refers to the process of converting a data type into another data type using a specific function or operator. Explicit coercion is also known as type casting or type conversion.</a:t>
            </a:r>
          </a:p>
          <a:p>
            <a:r>
              <a:rPr lang="en-US" sz="2200" b="0" i="0" dirty="0">
                <a:effectLst/>
                <a:highlight>
                  <a:srgbClr val="FFFFFF"/>
                </a:highlight>
                <a:latin typeface="-apple-system"/>
              </a:rPr>
              <a:t>R provides various functions and operators to perform explicit coercion, including </a:t>
            </a:r>
            <a:r>
              <a:rPr lang="en-US" sz="2200" b="0" i="0" dirty="0" err="1">
                <a:effectLst/>
                <a:highlight>
                  <a:srgbClr val="FFFFFF"/>
                </a:highlight>
                <a:latin typeface="-apple-system"/>
              </a:rPr>
              <a:t>as.numeric</a:t>
            </a:r>
            <a:r>
              <a:rPr lang="en-US" sz="2200" b="0" i="0" dirty="0">
                <a:effectLst/>
                <a:highlight>
                  <a:srgbClr val="FFFFFF"/>
                </a:highlight>
                <a:latin typeface="-apple-system"/>
              </a:rPr>
              <a:t>(), </a:t>
            </a:r>
            <a:r>
              <a:rPr lang="en-US" sz="2200" b="0" i="0" dirty="0" err="1">
                <a:effectLst/>
                <a:highlight>
                  <a:srgbClr val="FFFFFF"/>
                </a:highlight>
                <a:latin typeface="-apple-system"/>
              </a:rPr>
              <a:t>as.character</a:t>
            </a:r>
            <a:r>
              <a:rPr lang="en-US" sz="2200" b="0" i="0" dirty="0">
                <a:effectLst/>
                <a:highlight>
                  <a:srgbClr val="FFFFFF"/>
                </a:highlight>
                <a:latin typeface="-apple-system"/>
              </a:rPr>
              <a:t>(), </a:t>
            </a:r>
            <a:r>
              <a:rPr lang="en-US" sz="2200" b="0" i="0" dirty="0" err="1">
                <a:effectLst/>
                <a:highlight>
                  <a:srgbClr val="FFFFFF"/>
                </a:highlight>
                <a:latin typeface="-apple-system"/>
              </a:rPr>
              <a:t>as.logical</a:t>
            </a:r>
            <a:r>
              <a:rPr lang="en-US" sz="2200" b="0" i="0" dirty="0">
                <a:effectLst/>
                <a:highlight>
                  <a:srgbClr val="FFFFFF"/>
                </a:highlight>
                <a:latin typeface="-apple-system"/>
              </a:rPr>
              <a:t>(), </a:t>
            </a:r>
            <a:r>
              <a:rPr lang="en-US" sz="2200" b="0" i="0" dirty="0" err="1">
                <a:effectLst/>
                <a:highlight>
                  <a:srgbClr val="FFFFFF"/>
                </a:highlight>
                <a:latin typeface="-apple-system"/>
              </a:rPr>
              <a:t>as.integer</a:t>
            </a:r>
            <a:r>
              <a:rPr lang="en-US" sz="2200" b="0" i="0" dirty="0">
                <a:effectLst/>
                <a:highlight>
                  <a:srgbClr val="FFFFFF"/>
                </a:highlight>
                <a:latin typeface="-apple-system"/>
              </a:rPr>
              <a:t>(), and </a:t>
            </a:r>
            <a:r>
              <a:rPr lang="en-US" sz="2200" b="0" i="0" dirty="0" err="1">
                <a:effectLst/>
                <a:highlight>
                  <a:srgbClr val="FFFFFF"/>
                </a:highlight>
                <a:latin typeface="-apple-system"/>
              </a:rPr>
              <a:t>as.factor</a:t>
            </a:r>
            <a:r>
              <a:rPr lang="en-US" sz="2200" b="0" i="0" dirty="0">
                <a:effectLst/>
                <a:highlight>
                  <a:srgbClr val="FFFFFF"/>
                </a:highlight>
                <a:latin typeface="-apple-system"/>
              </a:rPr>
              <a:t>(). These functions can be used to convert variables from one data type to another. For example, to convert a character vector to a numeric vector, the </a:t>
            </a:r>
            <a:r>
              <a:rPr lang="en-US" sz="2200" b="0" i="0" dirty="0" err="1">
                <a:effectLst/>
                <a:highlight>
                  <a:srgbClr val="FFFFFF"/>
                </a:highlight>
                <a:latin typeface="-apple-system"/>
              </a:rPr>
              <a:t>as.numeric</a:t>
            </a:r>
            <a:r>
              <a:rPr lang="en-US" sz="2200" b="0" i="0" dirty="0">
                <a:effectLst/>
                <a:highlight>
                  <a:srgbClr val="FFFFFF"/>
                </a:highlight>
                <a:latin typeface="-apple-system"/>
              </a:rPr>
              <a:t>() function can be used:</a:t>
            </a:r>
          </a:p>
          <a:p>
            <a:pPr marL="0" indent="0">
              <a:buNone/>
            </a:pPr>
            <a:r>
              <a:rPr kumimoji="0" lang="en-US" altLang="en-US" sz="2200" b="0" i="0" u="none" strike="noStrike" cap="none" normalizeH="0" baseline="0" dirty="0">
                <a:ln>
                  <a:noFill/>
                </a:ln>
                <a:effectLst/>
                <a:latin typeface="Roboto Mono" panose="00000009000000000000" pitchFamily="49" charset="0"/>
              </a:rPr>
              <a:t># Create a character vector </a:t>
            </a:r>
          </a:p>
          <a:p>
            <a:pPr marL="0" indent="0">
              <a:buNone/>
            </a:pPr>
            <a:r>
              <a:rPr kumimoji="0" lang="en-US" altLang="en-US" sz="2200" b="0" i="0" u="none" strike="noStrike" cap="none" normalizeH="0" baseline="0" dirty="0" err="1">
                <a:ln>
                  <a:noFill/>
                </a:ln>
                <a:effectLst/>
                <a:latin typeface="Roboto Mono" panose="00000009000000000000" pitchFamily="49" charset="0"/>
              </a:rPr>
              <a:t>char_vec</a:t>
            </a:r>
            <a:r>
              <a:rPr kumimoji="0" lang="en-US" altLang="en-US" sz="2200" b="0" i="0" u="none" strike="noStrike" cap="none" normalizeH="0" baseline="0" dirty="0">
                <a:ln>
                  <a:noFill/>
                </a:ln>
                <a:effectLst/>
                <a:latin typeface="Roboto Mono" panose="00000009000000000000" pitchFamily="49" charset="0"/>
              </a:rPr>
              <a:t> &lt;- c("1", "2", "3") </a:t>
            </a:r>
          </a:p>
          <a:p>
            <a:pPr marL="0" indent="0">
              <a:buNone/>
            </a:pPr>
            <a:r>
              <a:rPr kumimoji="0" lang="en-US" altLang="en-US" sz="2200" b="0" i="0" u="none" strike="noStrike" cap="none" normalizeH="0" baseline="0" dirty="0">
                <a:ln>
                  <a:noFill/>
                </a:ln>
                <a:effectLst/>
                <a:latin typeface="Roboto Mono" panose="00000009000000000000" pitchFamily="49" charset="0"/>
              </a:rPr>
              <a:t># Convert the character vector to a numeric vector </a:t>
            </a:r>
            <a:r>
              <a:rPr kumimoji="0" lang="en-US" altLang="en-US" sz="2200" b="0" i="0" u="none" strike="noStrike" cap="none" normalizeH="0" baseline="0" dirty="0" err="1">
                <a:ln>
                  <a:noFill/>
                </a:ln>
                <a:effectLst/>
                <a:latin typeface="Roboto Mono" panose="00000009000000000000" pitchFamily="49" charset="0"/>
              </a:rPr>
              <a:t>num_vec</a:t>
            </a:r>
            <a:r>
              <a:rPr kumimoji="0" lang="en-US" altLang="en-US" sz="2200" b="0" i="0" u="none" strike="noStrike" cap="none" normalizeH="0" baseline="0" dirty="0">
                <a:ln>
                  <a:noFill/>
                </a:ln>
                <a:effectLst/>
                <a:latin typeface="Roboto Mono" panose="00000009000000000000" pitchFamily="49" charset="0"/>
              </a:rPr>
              <a:t> &lt;- </a:t>
            </a:r>
            <a:r>
              <a:rPr kumimoji="0" lang="en-US" altLang="en-US" sz="2200" b="0" i="0" u="none" strike="noStrike" cap="none" normalizeH="0" baseline="0" dirty="0" err="1">
                <a:ln>
                  <a:noFill/>
                </a:ln>
                <a:effectLst/>
                <a:latin typeface="Roboto Mono" panose="00000009000000000000" pitchFamily="49" charset="0"/>
              </a:rPr>
              <a:t>as.numeric</a:t>
            </a:r>
            <a:r>
              <a:rPr kumimoji="0" lang="en-US" altLang="en-US" sz="2200" b="0" i="0" u="none" strike="noStrike" cap="none" normalizeH="0" baseline="0" dirty="0">
                <a:ln>
                  <a:noFill/>
                </a:ln>
                <a:effectLst/>
                <a:latin typeface="Roboto Mono" panose="00000009000000000000" pitchFamily="49" charset="0"/>
              </a:rPr>
              <a:t>(</a:t>
            </a:r>
            <a:r>
              <a:rPr kumimoji="0" lang="en-US" altLang="en-US" sz="2200" b="0" i="0" u="none" strike="noStrike" cap="none" normalizeH="0" baseline="0" dirty="0" err="1">
                <a:ln>
                  <a:noFill/>
                </a:ln>
                <a:effectLst/>
                <a:latin typeface="Roboto Mono" panose="00000009000000000000" pitchFamily="49" charset="0"/>
              </a:rPr>
              <a:t>char_vec</a:t>
            </a:r>
            <a:r>
              <a:rPr kumimoji="0" lang="en-US" altLang="en-US" sz="2200" b="0" i="0" u="none" strike="noStrike" cap="none" normalizeH="0" baseline="0" dirty="0">
                <a:ln>
                  <a:noFill/>
                </a:ln>
                <a:effectLst/>
                <a:latin typeface="Roboto Mono" panose="00000009000000000000" pitchFamily="49" charset="0"/>
              </a:rPr>
              <a:t>) </a:t>
            </a:r>
          </a:p>
          <a:p>
            <a:pPr marL="0" indent="0">
              <a:buNone/>
            </a:pPr>
            <a:r>
              <a:rPr kumimoji="0" lang="en-US" altLang="en-US" sz="2200" b="0" i="0" u="none" strike="noStrike" cap="none" normalizeH="0" baseline="0" dirty="0">
                <a:ln>
                  <a:noFill/>
                </a:ln>
                <a:effectLst/>
                <a:latin typeface="Roboto Mono" panose="00000009000000000000" pitchFamily="49" charset="0"/>
              </a:rPr>
              <a:t># Check the class of the new vector </a:t>
            </a:r>
          </a:p>
          <a:p>
            <a:pPr marL="0" indent="0">
              <a:buNone/>
            </a:pPr>
            <a:r>
              <a:rPr kumimoji="0" lang="en-US" altLang="en-US" sz="2200" b="0" i="0" u="none" strike="noStrike" cap="none" normalizeH="0" baseline="0" dirty="0">
                <a:ln>
                  <a:noFill/>
                </a:ln>
                <a:effectLst/>
                <a:latin typeface="Roboto Mono" panose="00000009000000000000" pitchFamily="49" charset="0"/>
              </a:rPr>
              <a:t>class(</a:t>
            </a:r>
            <a:r>
              <a:rPr kumimoji="0" lang="en-US" altLang="en-US" sz="2200" b="0" i="0" u="none" strike="noStrike" cap="none" normalizeH="0" baseline="0" dirty="0" err="1">
                <a:ln>
                  <a:noFill/>
                </a:ln>
                <a:effectLst/>
                <a:latin typeface="Roboto Mono" panose="00000009000000000000" pitchFamily="49" charset="0"/>
              </a:rPr>
              <a:t>num_vec</a:t>
            </a:r>
            <a:r>
              <a:rPr kumimoji="0" lang="en-US" altLang="en-US" sz="2200" b="0" i="0" u="none" strike="noStrike" cap="none" normalizeH="0" baseline="0" dirty="0">
                <a:ln>
                  <a:noFill/>
                </a:ln>
                <a:effectLst/>
                <a:latin typeface="Roboto Mono" panose="00000009000000000000" pitchFamily="49" charset="0"/>
              </a:rPr>
              <a:t>)</a:t>
            </a:r>
            <a:endParaRPr lang="en-US" sz="2200" dirty="0"/>
          </a:p>
        </p:txBody>
      </p:sp>
      <p:sp>
        <p:nvSpPr>
          <p:cNvPr id="4" name="Rectangle 1">
            <a:extLst>
              <a:ext uri="{FF2B5EF4-FFF2-40B4-BE49-F238E27FC236}">
                <a16:creationId xmlns:a16="http://schemas.microsoft.com/office/drawing/2014/main" id="{5502838D-DC9D-A8BA-8841-142533648932}"/>
              </a:ext>
            </a:extLst>
          </p:cNvPr>
          <p:cNvSpPr>
            <a:spLocks noChangeArrowheads="1"/>
          </p:cNvSpPr>
          <p:nvPr/>
        </p:nvSpPr>
        <p:spPr bwMode="auto">
          <a:xfrm>
            <a:off x="0" y="43934"/>
            <a:ext cx="184731" cy="369332"/>
          </a:xfrm>
          <a:prstGeom prst="rect">
            <a:avLst/>
          </a:prstGeom>
          <a:solidFill>
            <a:srgbClr val="FC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1961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9E63-1E81-97D9-EEAE-995D366C9E1C}"/>
              </a:ext>
            </a:extLst>
          </p:cNvPr>
          <p:cNvSpPr>
            <a:spLocks noGrp="1"/>
          </p:cNvSpPr>
          <p:nvPr>
            <p:ph type="title"/>
          </p:nvPr>
        </p:nvSpPr>
        <p:spPr/>
        <p:txBody>
          <a:bodyPr/>
          <a:lstStyle/>
          <a:p>
            <a:r>
              <a:rPr lang="en-US" dirty="0"/>
              <a:t>2</a:t>
            </a:r>
            <a:r>
              <a:rPr lang="en-US" baseline="30000" dirty="0"/>
              <a:t>nd</a:t>
            </a:r>
            <a:r>
              <a:rPr lang="en-US" dirty="0"/>
              <a:t> method of  </a:t>
            </a:r>
            <a:r>
              <a:rPr lang="en-US" b="1" i="0" dirty="0">
                <a:solidFill>
                  <a:srgbClr val="443F3F"/>
                </a:solidFill>
                <a:effectLst/>
                <a:highlight>
                  <a:srgbClr val="FFFFFF"/>
                </a:highlight>
                <a:latin typeface="-apple-system"/>
              </a:rPr>
              <a:t>Explicit Coercion</a:t>
            </a:r>
            <a:endParaRPr lang="en-US" dirty="0"/>
          </a:p>
        </p:txBody>
      </p:sp>
      <p:sp>
        <p:nvSpPr>
          <p:cNvPr id="3" name="Content Placeholder 2">
            <a:extLst>
              <a:ext uri="{FF2B5EF4-FFF2-40B4-BE49-F238E27FC236}">
                <a16:creationId xmlns:a16="http://schemas.microsoft.com/office/drawing/2014/main" id="{38C436D2-A647-E44C-F400-C7194A1AF0B6}"/>
              </a:ext>
            </a:extLst>
          </p:cNvPr>
          <p:cNvSpPr>
            <a:spLocks noGrp="1"/>
          </p:cNvSpPr>
          <p:nvPr>
            <p:ph idx="1"/>
          </p:nvPr>
        </p:nvSpPr>
        <p:spPr>
          <a:xfrm>
            <a:off x="838199" y="1611086"/>
            <a:ext cx="10776857" cy="5388428"/>
          </a:xfrm>
        </p:spPr>
        <p:txBody>
          <a:bodyPr>
            <a:normAutofit/>
          </a:bodyPr>
          <a:lstStyle/>
          <a:p>
            <a:r>
              <a:rPr lang="en-US" b="0" i="0" dirty="0">
                <a:solidFill>
                  <a:srgbClr val="000000"/>
                </a:solidFill>
                <a:effectLst/>
                <a:highlight>
                  <a:srgbClr val="FFFFFF"/>
                </a:highlight>
                <a:latin typeface="-apple-system"/>
              </a:rPr>
              <a:t>In addition to functions, operators such as +, -, *, /, and ^ can also be used to perform explicit coercion. For example, to convert a logical vector to a numeric vector, the + operator can be used:</a:t>
            </a:r>
          </a:p>
          <a:p>
            <a:pPr marL="457200" lvl="1" indent="0">
              <a:buNone/>
            </a:pPr>
            <a:r>
              <a:rPr kumimoji="0" lang="en-US" altLang="en-US" b="0" i="0" u="none" strike="noStrike" cap="none" normalizeH="0" baseline="0" dirty="0">
                <a:ln>
                  <a:noFill/>
                </a:ln>
                <a:solidFill>
                  <a:srgbClr val="000000"/>
                </a:solidFill>
                <a:effectLst/>
                <a:latin typeface="Roboto Mono" panose="00000009000000000000" pitchFamily="49" charset="0"/>
              </a:rPr>
              <a:t># Create a logical vector </a:t>
            </a:r>
          </a:p>
          <a:p>
            <a:pPr marL="457200" lvl="1" indent="0">
              <a:buNone/>
            </a:pPr>
            <a:r>
              <a:rPr kumimoji="0" lang="en-US" altLang="en-US" b="0" i="0" u="none" strike="noStrike" cap="none" normalizeH="0" baseline="0" dirty="0" err="1">
                <a:ln>
                  <a:noFill/>
                </a:ln>
                <a:solidFill>
                  <a:srgbClr val="000000"/>
                </a:solidFill>
                <a:effectLst/>
                <a:latin typeface="Roboto Mono" panose="00000009000000000000" pitchFamily="49" charset="0"/>
              </a:rPr>
              <a:t>logical_vec</a:t>
            </a:r>
            <a:r>
              <a:rPr kumimoji="0" lang="en-US" altLang="en-US" b="0" i="0" u="none" strike="noStrike" cap="none" normalizeH="0" baseline="0" dirty="0">
                <a:ln>
                  <a:noFill/>
                </a:ln>
                <a:solidFill>
                  <a:srgbClr val="000000"/>
                </a:solidFill>
                <a:effectLst/>
                <a:latin typeface="Roboto Mono" panose="00000009000000000000" pitchFamily="49" charset="0"/>
              </a:rPr>
              <a:t> &lt;- c(TRUE, FALSE, TRUE) </a:t>
            </a:r>
          </a:p>
          <a:p>
            <a:pPr marL="457200" lvl="1" indent="0">
              <a:buNone/>
            </a:pPr>
            <a:r>
              <a:rPr kumimoji="0" lang="en-US" altLang="en-US" b="0" i="0" u="none" strike="noStrike" cap="none" normalizeH="0" baseline="0" dirty="0">
                <a:ln>
                  <a:noFill/>
                </a:ln>
                <a:solidFill>
                  <a:srgbClr val="000000"/>
                </a:solidFill>
                <a:effectLst/>
                <a:latin typeface="Roboto Mono" panose="00000009000000000000" pitchFamily="49" charset="0"/>
              </a:rPr>
              <a:t># Convert the logical vector to a numeric vector </a:t>
            </a:r>
            <a:r>
              <a:rPr kumimoji="0" lang="en-US" altLang="en-US" b="0" i="0" u="none" strike="noStrike" cap="none" normalizeH="0" baseline="0" dirty="0" err="1">
                <a:ln>
                  <a:noFill/>
                </a:ln>
                <a:solidFill>
                  <a:srgbClr val="000000"/>
                </a:solidFill>
                <a:effectLst/>
                <a:latin typeface="Roboto Mono" panose="00000009000000000000" pitchFamily="49" charset="0"/>
              </a:rPr>
              <a:t>num_vec</a:t>
            </a:r>
            <a:r>
              <a:rPr kumimoji="0" lang="en-US" altLang="en-US" b="0" i="0" u="none" strike="noStrike" cap="none" normalizeH="0" baseline="0" dirty="0">
                <a:ln>
                  <a:noFill/>
                </a:ln>
                <a:solidFill>
                  <a:srgbClr val="000000"/>
                </a:solidFill>
                <a:effectLst/>
                <a:latin typeface="Roboto Mono" panose="00000009000000000000" pitchFamily="49" charset="0"/>
              </a:rPr>
              <a:t> &lt;- </a:t>
            </a:r>
            <a:r>
              <a:rPr kumimoji="0" lang="en-US" altLang="en-US" b="0" i="0" u="none" strike="noStrike" cap="none" normalizeH="0" baseline="0" dirty="0" err="1">
                <a:ln>
                  <a:noFill/>
                </a:ln>
                <a:solidFill>
                  <a:srgbClr val="000000"/>
                </a:solidFill>
                <a:effectLst/>
                <a:latin typeface="Roboto Mono" panose="00000009000000000000" pitchFamily="49" charset="0"/>
              </a:rPr>
              <a:t>logical_vec</a:t>
            </a:r>
            <a:r>
              <a:rPr kumimoji="0" lang="en-US" altLang="en-US" b="0" i="0" u="none" strike="noStrike" cap="none" normalizeH="0" baseline="0" dirty="0">
                <a:ln>
                  <a:noFill/>
                </a:ln>
                <a:solidFill>
                  <a:srgbClr val="000000"/>
                </a:solidFill>
                <a:effectLst/>
                <a:latin typeface="Roboto Mono" panose="00000009000000000000" pitchFamily="49" charset="0"/>
              </a:rPr>
              <a:t> + 0 </a:t>
            </a:r>
          </a:p>
          <a:p>
            <a:pPr marL="457200" lvl="1" indent="0">
              <a:buNone/>
            </a:pPr>
            <a:r>
              <a:rPr kumimoji="0" lang="en-US" altLang="en-US" b="0" i="0" u="none" strike="noStrike" cap="none" normalizeH="0" baseline="0" dirty="0">
                <a:ln>
                  <a:noFill/>
                </a:ln>
                <a:solidFill>
                  <a:srgbClr val="000000"/>
                </a:solidFill>
                <a:effectLst/>
                <a:latin typeface="Roboto Mono" panose="00000009000000000000" pitchFamily="49" charset="0"/>
              </a:rPr>
              <a:t># Check the class of the new vector class(</a:t>
            </a:r>
            <a:r>
              <a:rPr kumimoji="0" lang="en-US" altLang="en-US" b="0" i="0" u="none" strike="noStrike" cap="none" normalizeH="0" baseline="0" dirty="0" err="1">
                <a:ln>
                  <a:noFill/>
                </a:ln>
                <a:solidFill>
                  <a:srgbClr val="000000"/>
                </a:solidFill>
                <a:effectLst/>
                <a:latin typeface="Roboto Mono" panose="00000009000000000000" pitchFamily="49" charset="0"/>
              </a:rPr>
              <a:t>num_vec</a:t>
            </a:r>
            <a:r>
              <a:rPr kumimoji="0" lang="en-US" altLang="en-US" b="0" i="0" u="none" strike="noStrike" cap="none" normalizeH="0" baseline="0" dirty="0">
                <a:ln>
                  <a:noFill/>
                </a:ln>
                <a:solidFill>
                  <a:srgbClr val="000000"/>
                </a:solidFill>
                <a:effectLst/>
                <a:latin typeface="Roboto Mono" panose="00000009000000000000" pitchFamily="49" charset="0"/>
              </a:rPr>
              <a:t>) </a:t>
            </a:r>
          </a:p>
          <a:p>
            <a:pPr marL="457200" lvl="1" indent="0">
              <a:buNone/>
            </a:pPr>
            <a:r>
              <a:rPr kumimoji="0" lang="en-US" altLang="en-US" b="0" i="0" u="none" strike="noStrike" cap="none" normalizeH="0" baseline="0" dirty="0">
                <a:ln>
                  <a:noFill/>
                </a:ln>
                <a:solidFill>
                  <a:srgbClr val="000000"/>
                </a:solidFill>
                <a:effectLst/>
                <a:latin typeface="Roboto Mono" panose="00000009000000000000" pitchFamily="49" charset="0"/>
              </a:rPr>
              <a:t># Output: "numeric"</a:t>
            </a:r>
            <a:r>
              <a:rPr kumimoji="0" lang="en-US" altLang="en-US" sz="10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a:p>
            <a:r>
              <a:rPr lang="en-US" b="0" i="0" dirty="0">
                <a:solidFill>
                  <a:srgbClr val="000000"/>
                </a:solidFill>
                <a:effectLst/>
                <a:highlight>
                  <a:srgbClr val="FFFFFF"/>
                </a:highlight>
                <a:latin typeface="-apple-system"/>
              </a:rPr>
              <a:t>It is important to note that explicit coercion may result in data loss or unexpected results if the conversion is not performed correctly. Therefore, it is recommended to use explicit coercion only when necessary and with caution</a:t>
            </a:r>
          </a:p>
          <a:p>
            <a:endParaRPr lang="en-US" dirty="0"/>
          </a:p>
        </p:txBody>
      </p:sp>
      <p:sp>
        <p:nvSpPr>
          <p:cNvPr id="4" name="Rectangle 1">
            <a:extLst>
              <a:ext uri="{FF2B5EF4-FFF2-40B4-BE49-F238E27FC236}">
                <a16:creationId xmlns:a16="http://schemas.microsoft.com/office/drawing/2014/main" id="{D4F9B2E5-B59D-9BCC-E39F-5A7FEC5D3262}"/>
              </a:ext>
            </a:extLst>
          </p:cNvPr>
          <p:cNvSpPr>
            <a:spLocks noChangeArrowheads="1"/>
          </p:cNvSpPr>
          <p:nvPr/>
        </p:nvSpPr>
        <p:spPr bwMode="auto">
          <a:xfrm>
            <a:off x="0" y="43934"/>
            <a:ext cx="184731" cy="369332"/>
          </a:xfrm>
          <a:prstGeom prst="rect">
            <a:avLst/>
          </a:prstGeom>
          <a:solidFill>
            <a:srgbClr val="FC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876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D97297-9633-6EC3-D568-3661DEC48F0C}"/>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Vectors	</a:t>
            </a:r>
          </a:p>
        </p:txBody>
      </p:sp>
      <p:sp>
        <p:nvSpPr>
          <p:cNvPr id="4" name="Rectangle 1">
            <a:extLst>
              <a:ext uri="{FF2B5EF4-FFF2-40B4-BE49-F238E27FC236}">
                <a16:creationId xmlns:a16="http://schemas.microsoft.com/office/drawing/2014/main" id="{96060433-9F18-D054-9A32-07E83BF52F7B}"/>
              </a:ext>
            </a:extLst>
          </p:cNvPr>
          <p:cNvSpPr>
            <a:spLocks noChangeArrowheads="1"/>
          </p:cNvSpPr>
          <p:nvPr/>
        </p:nvSpPr>
        <p:spPr bwMode="auto">
          <a:xfrm>
            <a:off x="1812741" y="2086527"/>
            <a:ext cx="8802410" cy="1193596"/>
          </a:xfrm>
          <a:prstGeom prst="rect">
            <a:avLst/>
          </a:prstGeom>
          <a:solidFill>
            <a:srgbClr val="FC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868680" eaLnBrk="0" fontAlgn="base" hangingPunct="0">
              <a:spcBef>
                <a:spcPct val="0"/>
              </a:spcBef>
              <a:spcAft>
                <a:spcPts val="600"/>
              </a:spcAft>
            </a:pPr>
            <a:r>
              <a:rPr lang="en-US" altLang="en-US" sz="2280" kern="1200">
                <a:solidFill>
                  <a:srgbClr val="000000"/>
                </a:solidFill>
                <a:latin typeface="Roboto Mono" panose="00000009000000000000" pitchFamily="49" charset="0"/>
                <a:ea typeface="+mn-ea"/>
                <a:cs typeface="+mn-cs"/>
              </a:rPr>
              <a:t>x &lt;- c("Statistics", "R Programming", "Python") </a:t>
            </a:r>
          </a:p>
          <a:p>
            <a:pPr defTabSz="868680" eaLnBrk="0" fontAlgn="base" hangingPunct="0">
              <a:spcBef>
                <a:spcPct val="0"/>
              </a:spcBef>
              <a:spcAft>
                <a:spcPts val="600"/>
              </a:spcAft>
            </a:pPr>
            <a:r>
              <a:rPr lang="en-US" altLang="en-US" sz="2280" kern="1200">
                <a:solidFill>
                  <a:srgbClr val="000000"/>
                </a:solidFill>
                <a:latin typeface="Roboto Mono" panose="00000009000000000000" pitchFamily="49" charset="0"/>
                <a:ea typeface="+mn-ea"/>
                <a:cs typeface="+mn-cs"/>
              </a:rPr>
              <a:t>as.numeric(x) </a:t>
            </a:r>
          </a:p>
          <a:p>
            <a:pPr defTabSz="868680" eaLnBrk="0" fontAlgn="base" hangingPunct="0">
              <a:spcBef>
                <a:spcPct val="0"/>
              </a:spcBef>
              <a:spcAft>
                <a:spcPts val="600"/>
              </a:spcAft>
            </a:pPr>
            <a:r>
              <a:rPr lang="en-US" altLang="en-US" sz="2280" kern="1200">
                <a:solidFill>
                  <a:srgbClr val="000000"/>
                </a:solidFill>
                <a:latin typeface="Roboto Mono" panose="00000009000000000000" pitchFamily="49" charset="0"/>
                <a:ea typeface="+mn-ea"/>
                <a:cs typeface="+mn-cs"/>
              </a:rPr>
              <a:t>as.logical(x)</a:t>
            </a:r>
            <a:r>
              <a:rPr lang="en-US" altLang="en-US" sz="2280" kern="1200">
                <a:solidFill>
                  <a:schemeClr val="tx1"/>
                </a:solidFill>
                <a:latin typeface="+mn-lt"/>
                <a:ea typeface="+mn-ea"/>
                <a:cs typeface="+mn-cs"/>
              </a:rPr>
              <a:t> </a:t>
            </a:r>
            <a:endParaRPr kumimoji="0" lang="en-US" altLang="en-US" sz="24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272F5586-46B3-86CB-4382-809DB98E5BAC}"/>
              </a:ext>
            </a:extLst>
          </p:cNvPr>
          <p:cNvPicPr>
            <a:picLocks noChangeAspect="1"/>
          </p:cNvPicPr>
          <p:nvPr/>
        </p:nvPicPr>
        <p:blipFill>
          <a:blip r:embed="rId2"/>
          <a:stretch>
            <a:fillRect/>
          </a:stretch>
        </p:blipFill>
        <p:spPr>
          <a:xfrm>
            <a:off x="1759470" y="4031481"/>
            <a:ext cx="8697000" cy="2273903"/>
          </a:xfrm>
          <a:prstGeom prst="rect">
            <a:avLst/>
          </a:prstGeom>
        </p:spPr>
      </p:pic>
      <p:sp>
        <p:nvSpPr>
          <p:cNvPr id="7" name="TextBox 6">
            <a:extLst>
              <a:ext uri="{FF2B5EF4-FFF2-40B4-BE49-F238E27FC236}">
                <a16:creationId xmlns:a16="http://schemas.microsoft.com/office/drawing/2014/main" id="{9966A973-10A7-70D2-BF78-A30EF2F0445A}"/>
              </a:ext>
            </a:extLst>
          </p:cNvPr>
          <p:cNvSpPr txBox="1"/>
          <p:nvPr/>
        </p:nvSpPr>
        <p:spPr>
          <a:xfrm>
            <a:off x="1905911" y="3598734"/>
            <a:ext cx="853119" cy="355482"/>
          </a:xfrm>
          <a:prstGeom prst="rect">
            <a:avLst/>
          </a:prstGeom>
          <a:noFill/>
        </p:spPr>
        <p:txBody>
          <a:bodyPr wrap="none" rtlCol="0">
            <a:spAutoFit/>
          </a:bodyPr>
          <a:lstStyle/>
          <a:p>
            <a:pPr defTabSz="868680">
              <a:spcAft>
                <a:spcPts val="600"/>
              </a:spcAft>
            </a:pPr>
            <a:r>
              <a:rPr lang="en-US" sz="1710" kern="1200">
                <a:solidFill>
                  <a:schemeClr val="tx1"/>
                </a:solidFill>
                <a:latin typeface="+mn-lt"/>
                <a:ea typeface="+mn-ea"/>
                <a:cs typeface="+mn-cs"/>
              </a:rPr>
              <a:t>Output</a:t>
            </a:r>
            <a:endParaRPr lang="en-US"/>
          </a:p>
        </p:txBody>
      </p:sp>
    </p:spTree>
    <p:extLst>
      <p:ext uri="{BB962C8B-B14F-4D97-AF65-F5344CB8AC3E}">
        <p14:creationId xmlns:p14="http://schemas.microsoft.com/office/powerpoint/2010/main" val="4016888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82B82-2992-1AC3-7409-BB91B627CCF1}"/>
              </a:ext>
            </a:extLst>
          </p:cNvPr>
          <p:cNvSpPr>
            <a:spLocks noGrp="1"/>
          </p:cNvSpPr>
          <p:nvPr>
            <p:ph type="title"/>
          </p:nvPr>
        </p:nvSpPr>
        <p:spPr/>
        <p:txBody>
          <a:bodyPr/>
          <a:lstStyle/>
          <a:p>
            <a:r>
              <a:rPr lang="en-US" dirty="0">
                <a:solidFill>
                  <a:srgbClr val="000000"/>
                </a:solidFill>
                <a:highlight>
                  <a:srgbClr val="FFFFFF"/>
                </a:highlight>
                <a:latin typeface="-apple-system"/>
              </a:rPr>
              <a:t>V</a:t>
            </a:r>
            <a:r>
              <a:rPr lang="en-US" b="0" i="0" dirty="0">
                <a:solidFill>
                  <a:srgbClr val="000000"/>
                </a:solidFill>
                <a:effectLst/>
                <a:highlight>
                  <a:srgbClr val="FFFFFF"/>
                </a:highlight>
                <a:latin typeface="-apple-system"/>
              </a:rPr>
              <a:t>ector based on a sequence of numbers</a:t>
            </a:r>
            <a:endParaRPr lang="en-US" dirty="0"/>
          </a:p>
        </p:txBody>
      </p:sp>
      <p:sp>
        <p:nvSpPr>
          <p:cNvPr id="3" name="Content Placeholder 2">
            <a:extLst>
              <a:ext uri="{FF2B5EF4-FFF2-40B4-BE49-F238E27FC236}">
                <a16:creationId xmlns:a16="http://schemas.microsoft.com/office/drawing/2014/main" id="{61B9394E-8D33-A05A-4BCA-60F506A44E1B}"/>
              </a:ext>
            </a:extLst>
          </p:cNvPr>
          <p:cNvSpPr>
            <a:spLocks noGrp="1"/>
          </p:cNvSpPr>
          <p:nvPr>
            <p:ph idx="1"/>
          </p:nvPr>
        </p:nvSpPr>
        <p:spPr>
          <a:xfrm>
            <a:off x="838200" y="1825625"/>
            <a:ext cx="10515600" cy="1233261"/>
          </a:xfrm>
        </p:spPr>
        <p:txBody>
          <a:bodyPr>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Roboto Mono" panose="00000009000000000000" pitchFamily="49" charset="0"/>
              </a:rPr>
              <a:t>Method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Roboto Mono" panose="00000009000000000000" pitchFamily="49" charset="0"/>
              </a:rPr>
              <a:t>y&lt;-1:10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Roboto Mono" panose="00000009000000000000" pitchFamily="49" charset="0"/>
              </a:rPr>
              <a:t>print(y)</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9DBE3083-07BB-ACFD-4265-A36D09646C54}"/>
              </a:ext>
            </a:extLst>
          </p:cNvPr>
          <p:cNvSpPr>
            <a:spLocks noChangeArrowheads="1"/>
          </p:cNvSpPr>
          <p:nvPr/>
        </p:nvSpPr>
        <p:spPr bwMode="auto">
          <a:xfrm>
            <a:off x="0" y="43934"/>
            <a:ext cx="184731" cy="369332"/>
          </a:xfrm>
          <a:prstGeom prst="rect">
            <a:avLst/>
          </a:prstGeom>
          <a:solidFill>
            <a:srgbClr val="FC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EA01568F-09DF-535A-8FFC-4B2E255E7F60}"/>
              </a:ext>
            </a:extLst>
          </p:cNvPr>
          <p:cNvPicPr>
            <a:picLocks noChangeAspect="1"/>
          </p:cNvPicPr>
          <p:nvPr/>
        </p:nvPicPr>
        <p:blipFill>
          <a:blip r:embed="rId2"/>
          <a:stretch>
            <a:fillRect/>
          </a:stretch>
        </p:blipFill>
        <p:spPr>
          <a:xfrm>
            <a:off x="849086" y="2990789"/>
            <a:ext cx="7735380" cy="876422"/>
          </a:xfrm>
          <a:prstGeom prst="rect">
            <a:avLst/>
          </a:prstGeom>
        </p:spPr>
      </p:pic>
      <p:sp>
        <p:nvSpPr>
          <p:cNvPr id="8" name="TextBox 7">
            <a:extLst>
              <a:ext uri="{FF2B5EF4-FFF2-40B4-BE49-F238E27FC236}">
                <a16:creationId xmlns:a16="http://schemas.microsoft.com/office/drawing/2014/main" id="{F9C8DB6E-5C46-DF9A-703B-C64E28CCF05D}"/>
              </a:ext>
            </a:extLst>
          </p:cNvPr>
          <p:cNvSpPr txBox="1"/>
          <p:nvPr/>
        </p:nvSpPr>
        <p:spPr>
          <a:xfrm>
            <a:off x="849086" y="4034294"/>
            <a:ext cx="10232572" cy="1200329"/>
          </a:xfrm>
          <a:prstGeom prst="rect">
            <a:avLst/>
          </a:prstGeom>
          <a:noFill/>
        </p:spPr>
        <p:txBody>
          <a:bodyPr wrap="square">
            <a:spAutoFit/>
          </a:bodyPr>
          <a:lstStyle/>
          <a:p>
            <a:r>
              <a:rPr lang="en-US" sz="2400" b="0" i="0" dirty="0">
                <a:solidFill>
                  <a:srgbClr val="000000"/>
                </a:solidFill>
                <a:effectLst/>
                <a:highlight>
                  <a:srgbClr val="FFFFFF"/>
                </a:highlight>
                <a:latin typeface="-apple-system"/>
              </a:rPr>
              <a:t>Method 2</a:t>
            </a:r>
          </a:p>
          <a:p>
            <a:r>
              <a:rPr lang="en-US" sz="2400" b="0" i="0" dirty="0">
                <a:solidFill>
                  <a:srgbClr val="000000"/>
                </a:solidFill>
                <a:effectLst/>
                <a:highlight>
                  <a:srgbClr val="FFFFFF"/>
                </a:highlight>
                <a:latin typeface="-apple-system"/>
              </a:rPr>
              <a:t>If we want to create a sequence that isn’t limited to integers and increasing by 2 at a time, we can use the seq() function.</a:t>
            </a:r>
            <a:endParaRPr lang="en-US" sz="2400" dirty="0"/>
          </a:p>
        </p:txBody>
      </p:sp>
      <p:pic>
        <p:nvPicPr>
          <p:cNvPr id="10" name="Picture 9">
            <a:extLst>
              <a:ext uri="{FF2B5EF4-FFF2-40B4-BE49-F238E27FC236}">
                <a16:creationId xmlns:a16="http://schemas.microsoft.com/office/drawing/2014/main" id="{C963737C-52D9-BB10-0F37-FB571A8AE76C}"/>
              </a:ext>
            </a:extLst>
          </p:cNvPr>
          <p:cNvPicPr>
            <a:picLocks noChangeAspect="1"/>
          </p:cNvPicPr>
          <p:nvPr/>
        </p:nvPicPr>
        <p:blipFill>
          <a:blip r:embed="rId3"/>
          <a:stretch>
            <a:fillRect/>
          </a:stretch>
        </p:blipFill>
        <p:spPr>
          <a:xfrm>
            <a:off x="849086" y="5683137"/>
            <a:ext cx="9164329" cy="809738"/>
          </a:xfrm>
          <a:prstGeom prst="rect">
            <a:avLst/>
          </a:prstGeom>
        </p:spPr>
      </p:pic>
    </p:spTree>
    <p:extLst>
      <p:ext uri="{BB962C8B-B14F-4D97-AF65-F5344CB8AC3E}">
        <p14:creationId xmlns:p14="http://schemas.microsoft.com/office/powerpoint/2010/main" val="1360319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A515AD-54FB-F8D5-B04E-9C027F143704}"/>
              </a:ext>
            </a:extLst>
          </p:cNvPr>
          <p:cNvSpPr>
            <a:spLocks noGrp="1"/>
          </p:cNvSpPr>
          <p:nvPr>
            <p:ph type="title"/>
          </p:nvPr>
        </p:nvSpPr>
        <p:spPr>
          <a:xfrm>
            <a:off x="-87085" y="325369"/>
            <a:ext cx="5693228" cy="1071487"/>
          </a:xfrm>
        </p:spPr>
        <p:txBody>
          <a:bodyPr anchor="b">
            <a:normAutofit/>
          </a:bodyPr>
          <a:lstStyle/>
          <a:p>
            <a:r>
              <a:rPr lang="en-US" sz="5400" dirty="0"/>
              <a:t>Vector using rep() </a:t>
            </a:r>
          </a:p>
        </p:txBody>
      </p:sp>
      <p:sp>
        <p:nvSpPr>
          <p:cNvPr id="2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BB73A2-2E8A-2B67-80EF-6DAEF3B99B6E}"/>
              </a:ext>
            </a:extLst>
          </p:cNvPr>
          <p:cNvSpPr>
            <a:spLocks noGrp="1"/>
          </p:cNvSpPr>
          <p:nvPr>
            <p:ph idx="1"/>
          </p:nvPr>
        </p:nvSpPr>
        <p:spPr>
          <a:xfrm>
            <a:off x="184732" y="1992086"/>
            <a:ext cx="5203698" cy="4746171"/>
          </a:xfrm>
        </p:spPr>
        <p:txBody>
          <a:bodyPr>
            <a:normAutofit/>
          </a:bodyPr>
          <a:lstStyle/>
          <a:p>
            <a:pPr marL="0" indent="0">
              <a:buNone/>
            </a:pPr>
            <a:r>
              <a:rPr lang="en-US" sz="2200" b="0" i="0" dirty="0">
                <a:effectLst/>
                <a:highlight>
                  <a:srgbClr val="FFFFFF"/>
                </a:highlight>
                <a:latin typeface="-apple-system"/>
              </a:rPr>
              <a:t> Vector is rep(), which can repeat a single value a number of times.</a:t>
            </a:r>
          </a:p>
          <a:p>
            <a:pPr marL="0" indent="0">
              <a:buNone/>
            </a:pPr>
            <a:r>
              <a:rPr kumimoji="0" lang="en-US" altLang="en-US" sz="2200" b="0" i="0" u="none" strike="noStrike" cap="none" normalizeH="0" baseline="0" dirty="0">
                <a:ln>
                  <a:noFill/>
                </a:ln>
                <a:effectLst/>
                <a:latin typeface="Roboto Mono" panose="00000009000000000000" pitchFamily="49" charset="0"/>
              </a:rPr>
              <a:t>rep("Statistics", times = 10) x&lt;-c("</a:t>
            </a:r>
            <a:r>
              <a:rPr kumimoji="0" lang="en-US" altLang="en-US" sz="2200" b="0" i="0" u="none" strike="noStrike" cap="none" normalizeH="0" baseline="0" dirty="0" err="1">
                <a:ln>
                  <a:noFill/>
                </a:ln>
                <a:effectLst/>
                <a:latin typeface="Roboto Mono" panose="00000009000000000000" pitchFamily="49" charset="0"/>
              </a:rPr>
              <a:t>Statistics","R</a:t>
            </a:r>
            <a:r>
              <a:rPr kumimoji="0" lang="en-US" altLang="en-US" sz="2200" b="0" i="0" u="none" strike="noStrike" cap="none" normalizeH="0" baseline="0" dirty="0">
                <a:ln>
                  <a:noFill/>
                </a:ln>
                <a:effectLst/>
                <a:latin typeface="Roboto Mono" panose="00000009000000000000" pitchFamily="49" charset="0"/>
              </a:rPr>
              <a:t> Programming“</a:t>
            </a:r>
          </a:p>
          <a:p>
            <a:pPr marL="0" indent="0">
              <a:buNone/>
            </a:pPr>
            <a:r>
              <a:rPr kumimoji="0" lang="en-US" altLang="en-US" sz="2200" b="0" i="0" u="none" strike="noStrike" cap="none" normalizeH="0" baseline="0" dirty="0">
                <a:ln>
                  <a:noFill/>
                </a:ln>
                <a:effectLst/>
                <a:latin typeface="Roboto Mono" panose="00000009000000000000" pitchFamily="49" charset="0"/>
              </a:rPr>
              <a:t>,"Python") </a:t>
            </a:r>
          </a:p>
          <a:p>
            <a:pPr marL="0" indent="0">
              <a:buNone/>
            </a:pPr>
            <a:r>
              <a:rPr kumimoji="0" lang="en-US" altLang="en-US" sz="2200" b="0" i="0" u="none" strike="noStrike" cap="none" normalizeH="0" baseline="0" dirty="0">
                <a:ln>
                  <a:noFill/>
                </a:ln>
                <a:effectLst/>
                <a:latin typeface="Roboto Mono" panose="00000009000000000000" pitchFamily="49" charset="0"/>
              </a:rPr>
              <a:t>rep(x, times = 3) </a:t>
            </a:r>
          </a:p>
          <a:p>
            <a:pPr marL="0" indent="0">
              <a:buNone/>
            </a:pPr>
            <a:r>
              <a:rPr kumimoji="0" lang="en-US" altLang="en-US" sz="2200" b="0" i="0" u="none" strike="noStrike" cap="none" normalizeH="0" baseline="0" dirty="0">
                <a:ln>
                  <a:noFill/>
                </a:ln>
                <a:effectLst/>
                <a:latin typeface="Roboto Mono" panose="00000009000000000000" pitchFamily="49" charset="0"/>
              </a:rPr>
              <a:t>length(x)</a:t>
            </a:r>
            <a:r>
              <a:rPr kumimoji="0" lang="en-US" altLang="en-US" sz="2200" b="0" i="0" u="none" strike="noStrike" cap="none" normalizeH="0" baseline="0" dirty="0">
                <a:ln>
                  <a:noFill/>
                </a:ln>
                <a:effectLst/>
              </a:rPr>
              <a:t> </a:t>
            </a:r>
            <a:endParaRPr kumimoji="0" lang="en-US" altLang="en-US" sz="2200" b="0" i="0" u="none" strike="noStrike" cap="none" normalizeH="0" baseline="0" dirty="0">
              <a:ln>
                <a:noFill/>
              </a:ln>
              <a:effectLst/>
              <a:latin typeface="Arial" panose="020B0604020202020204" pitchFamily="34" charset="0"/>
            </a:endParaRPr>
          </a:p>
          <a:p>
            <a:endParaRPr lang="en-US" sz="2200" b="0" i="0" dirty="0">
              <a:effectLst/>
              <a:highlight>
                <a:srgbClr val="FFFFFF"/>
              </a:highlight>
              <a:latin typeface="-apple-system"/>
            </a:endParaRPr>
          </a:p>
          <a:p>
            <a:endParaRPr lang="en-US" sz="2200" dirty="0"/>
          </a:p>
        </p:txBody>
      </p:sp>
      <p:pic>
        <p:nvPicPr>
          <p:cNvPr id="15" name="Picture 14" descr="Metal tic-tac-toe game pieces">
            <a:extLst>
              <a:ext uri="{FF2B5EF4-FFF2-40B4-BE49-F238E27FC236}">
                <a16:creationId xmlns:a16="http://schemas.microsoft.com/office/drawing/2014/main" id="{DEA93100-5510-6F61-FC44-DD9F5832F4E0}"/>
              </a:ext>
            </a:extLst>
          </p:cNvPr>
          <p:cNvPicPr>
            <a:picLocks noChangeAspect="1"/>
          </p:cNvPicPr>
          <p:nvPr/>
        </p:nvPicPr>
        <p:blipFill rotWithShape="1">
          <a:blip r:embed="rId2"/>
          <a:srcRect l="5603" r="1917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Rectangle 1">
            <a:extLst>
              <a:ext uri="{FF2B5EF4-FFF2-40B4-BE49-F238E27FC236}">
                <a16:creationId xmlns:a16="http://schemas.microsoft.com/office/drawing/2014/main" id="{E8374F55-FE70-1580-A4C0-553EC16DBC50}"/>
              </a:ext>
            </a:extLst>
          </p:cNvPr>
          <p:cNvSpPr>
            <a:spLocks noChangeArrowheads="1"/>
          </p:cNvSpPr>
          <p:nvPr/>
        </p:nvSpPr>
        <p:spPr bwMode="auto">
          <a:xfrm>
            <a:off x="0" y="43934"/>
            <a:ext cx="184731" cy="369332"/>
          </a:xfrm>
          <a:prstGeom prst="rect">
            <a:avLst/>
          </a:prstGeom>
          <a:solidFill>
            <a:srgbClr val="FC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7671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E847-25E6-9E14-6DC6-58F64C1057E3}"/>
              </a:ext>
            </a:extLst>
          </p:cNvPr>
          <p:cNvSpPr>
            <a:spLocks noGrp="1"/>
          </p:cNvSpPr>
          <p:nvPr>
            <p:ph type="title"/>
          </p:nvPr>
        </p:nvSpPr>
        <p:spPr/>
        <p:txBody>
          <a:bodyPr/>
          <a:lstStyle/>
          <a:p>
            <a:r>
              <a:rPr lang="en-US" b="1" i="0" dirty="0" err="1">
                <a:solidFill>
                  <a:srgbClr val="443F3F"/>
                </a:solidFill>
                <a:effectLst/>
                <a:highlight>
                  <a:srgbClr val="FFFFFF"/>
                </a:highlight>
                <a:latin typeface="-apple-system"/>
              </a:rPr>
              <a:t>Subsetting</a:t>
            </a:r>
            <a:endParaRPr lang="en-US" dirty="0"/>
          </a:p>
        </p:txBody>
      </p:sp>
      <p:sp>
        <p:nvSpPr>
          <p:cNvPr id="3" name="Content Placeholder 2">
            <a:extLst>
              <a:ext uri="{FF2B5EF4-FFF2-40B4-BE49-F238E27FC236}">
                <a16:creationId xmlns:a16="http://schemas.microsoft.com/office/drawing/2014/main" id="{DF1EAADC-1F14-DFAA-0540-EA8C15775AD3}"/>
              </a:ext>
            </a:extLst>
          </p:cNvPr>
          <p:cNvSpPr>
            <a:spLocks noGrp="1"/>
          </p:cNvSpPr>
          <p:nvPr>
            <p:ph idx="1"/>
          </p:nvPr>
        </p:nvSpPr>
        <p:spPr>
          <a:xfrm>
            <a:off x="838200" y="1690688"/>
            <a:ext cx="10515600" cy="5270046"/>
          </a:xfrm>
        </p:spPr>
        <p:txBody>
          <a:bodyPr/>
          <a:lstStyle/>
          <a:p>
            <a:pPr algn="l"/>
            <a:r>
              <a:rPr lang="en-US" b="0" i="0" dirty="0" err="1">
                <a:solidFill>
                  <a:srgbClr val="000000"/>
                </a:solidFill>
                <a:effectLst/>
                <a:highlight>
                  <a:srgbClr val="FFFFFF"/>
                </a:highlight>
                <a:latin typeface="-apple-system"/>
              </a:rPr>
              <a:t>Subsetting</a:t>
            </a:r>
            <a:r>
              <a:rPr lang="en-US" b="0" i="0" dirty="0">
                <a:solidFill>
                  <a:srgbClr val="000000"/>
                </a:solidFill>
                <a:effectLst/>
                <a:highlight>
                  <a:srgbClr val="FFFFFF"/>
                </a:highlight>
                <a:latin typeface="-apple-system"/>
              </a:rPr>
              <a:t> in R involves extracting a subset of data from a larger dataset based on certain conditions or criteria. There are several ways to subset data in R, including using indexing, logical vectors, and the subset function.</a:t>
            </a:r>
          </a:p>
          <a:p>
            <a:pPr algn="l"/>
            <a:r>
              <a:rPr lang="en-US" b="1" i="0" dirty="0">
                <a:solidFill>
                  <a:srgbClr val="000000"/>
                </a:solidFill>
                <a:effectLst/>
                <a:highlight>
                  <a:srgbClr val="FFFFFF"/>
                </a:highlight>
                <a:latin typeface="-apple-system"/>
              </a:rPr>
              <a:t>Indexing:</a:t>
            </a:r>
            <a:r>
              <a:rPr lang="en-US" b="0" i="0" dirty="0">
                <a:solidFill>
                  <a:srgbClr val="000000"/>
                </a:solidFill>
                <a:effectLst/>
                <a:highlight>
                  <a:srgbClr val="FFFFFF"/>
                </a:highlight>
                <a:latin typeface="-apple-system"/>
              </a:rPr>
              <a:t> You can use indexing to extract a subset of data from a larger dataset by specifying the row and column numbers. For example, if you have a dataset called “</a:t>
            </a:r>
            <a:r>
              <a:rPr lang="en-US" b="0" i="0" dirty="0" err="1">
                <a:solidFill>
                  <a:srgbClr val="000000"/>
                </a:solidFill>
                <a:effectLst/>
                <a:highlight>
                  <a:srgbClr val="FFFFFF"/>
                </a:highlight>
                <a:latin typeface="-apple-system"/>
              </a:rPr>
              <a:t>mydata</a:t>
            </a:r>
            <a:r>
              <a:rPr lang="en-US" b="0" i="0" dirty="0">
                <a:solidFill>
                  <a:srgbClr val="000000"/>
                </a:solidFill>
                <a:effectLst/>
                <a:highlight>
                  <a:srgbClr val="FFFFFF"/>
                </a:highlight>
                <a:latin typeface="-apple-system"/>
              </a:rPr>
              <a:t>” and you want to extract the first three rows and the first two columns, you can use the following code:</a:t>
            </a:r>
          </a:p>
          <a:p>
            <a:pPr marL="457200" lvl="1" indent="0">
              <a:buNone/>
            </a:pPr>
            <a:r>
              <a:rPr kumimoji="0" lang="en-US" altLang="en-US" b="0" i="0" u="none" strike="noStrike" cap="none" normalizeH="0" baseline="0" dirty="0" err="1">
                <a:ln>
                  <a:noFill/>
                </a:ln>
                <a:solidFill>
                  <a:srgbClr val="000000"/>
                </a:solidFill>
                <a:effectLst/>
                <a:latin typeface="Roboto Mono" panose="00000009000000000000" pitchFamily="49" charset="0"/>
              </a:rPr>
              <a:t>mydata</a:t>
            </a:r>
            <a:r>
              <a:rPr kumimoji="0" lang="en-US" altLang="en-US" b="0" i="0" u="none" strike="noStrike" cap="none" normalizeH="0" baseline="0" dirty="0">
                <a:ln>
                  <a:noFill/>
                </a:ln>
                <a:solidFill>
                  <a:srgbClr val="000000"/>
                </a:solidFill>
                <a:effectLst/>
                <a:latin typeface="Roboto Mono" panose="00000009000000000000" pitchFamily="49" charset="0"/>
              </a:rPr>
              <a:t>[1:3, 1:2]</a:t>
            </a:r>
            <a:r>
              <a:rPr kumimoji="0" lang="en-US" altLang="en-US" sz="10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algn="l"/>
            <a:endParaRPr lang="en-US" b="0" i="0" dirty="0">
              <a:solidFill>
                <a:srgbClr val="000000"/>
              </a:solidFill>
              <a:effectLst/>
              <a:highlight>
                <a:srgbClr val="FFFFFF"/>
              </a:highlight>
              <a:latin typeface="-apple-system"/>
            </a:endParaRPr>
          </a:p>
          <a:p>
            <a:endParaRPr lang="en-US" dirty="0"/>
          </a:p>
        </p:txBody>
      </p:sp>
      <p:sp>
        <p:nvSpPr>
          <p:cNvPr id="4" name="Rectangle 1">
            <a:extLst>
              <a:ext uri="{FF2B5EF4-FFF2-40B4-BE49-F238E27FC236}">
                <a16:creationId xmlns:a16="http://schemas.microsoft.com/office/drawing/2014/main" id="{C309F661-E9DD-3736-CB12-95C634F2CD42}"/>
              </a:ext>
            </a:extLst>
          </p:cNvPr>
          <p:cNvSpPr>
            <a:spLocks noChangeArrowheads="1"/>
          </p:cNvSpPr>
          <p:nvPr/>
        </p:nvSpPr>
        <p:spPr bwMode="auto">
          <a:xfrm>
            <a:off x="0" y="43934"/>
            <a:ext cx="184731" cy="369332"/>
          </a:xfrm>
          <a:prstGeom prst="rect">
            <a:avLst/>
          </a:prstGeom>
          <a:solidFill>
            <a:srgbClr val="FC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1484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D72E-414E-700B-9F1B-44C2543B5B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86C27F-1112-A6BF-E80A-642A8CC6B22B}"/>
              </a:ext>
            </a:extLst>
          </p:cNvPr>
          <p:cNvSpPr>
            <a:spLocks noGrp="1"/>
          </p:cNvSpPr>
          <p:nvPr>
            <p:ph idx="1"/>
          </p:nvPr>
        </p:nvSpPr>
        <p:spPr/>
        <p:txBody>
          <a:bodyPr/>
          <a:lstStyle/>
          <a:p>
            <a:pPr marL="0" indent="0">
              <a:buNone/>
            </a:pPr>
            <a:r>
              <a:rPr lang="en-US" b="1" i="0" dirty="0">
                <a:solidFill>
                  <a:srgbClr val="000000"/>
                </a:solidFill>
                <a:effectLst/>
                <a:highlight>
                  <a:srgbClr val="FFFFFF"/>
                </a:highlight>
                <a:latin typeface="-apple-system"/>
              </a:rPr>
              <a:t>2. Logical vectors:</a:t>
            </a:r>
            <a:r>
              <a:rPr lang="en-US" b="0" i="0" dirty="0">
                <a:solidFill>
                  <a:srgbClr val="000000"/>
                </a:solidFill>
                <a:effectLst/>
                <a:highlight>
                  <a:srgbClr val="FFFFFF"/>
                </a:highlight>
                <a:latin typeface="-apple-system"/>
              </a:rPr>
              <a:t> You can also use logical vectors to extract a subset of data based on certain conditions. For example, if you have a dataset called “</a:t>
            </a:r>
            <a:r>
              <a:rPr lang="en-US" b="0" i="0" dirty="0" err="1">
                <a:solidFill>
                  <a:srgbClr val="000000"/>
                </a:solidFill>
                <a:effectLst/>
                <a:highlight>
                  <a:srgbClr val="FFFFFF"/>
                </a:highlight>
                <a:latin typeface="-apple-system"/>
              </a:rPr>
              <a:t>mydata</a:t>
            </a:r>
            <a:r>
              <a:rPr lang="en-US" b="0" i="0" dirty="0">
                <a:solidFill>
                  <a:srgbClr val="000000"/>
                </a:solidFill>
                <a:effectLst/>
                <a:highlight>
                  <a:srgbClr val="FFFFFF"/>
                </a:highlight>
                <a:latin typeface="-apple-system"/>
              </a:rPr>
              <a:t>” and you want to extract all the rows where the value in the first column is greater than 5, you can use the following code:</a:t>
            </a:r>
          </a:p>
          <a:p>
            <a:endParaRPr lang="en-US" dirty="0">
              <a:solidFill>
                <a:srgbClr val="000000"/>
              </a:solidFill>
              <a:highlight>
                <a:srgbClr val="FFFFFF"/>
              </a:highlight>
              <a:latin typeface="-apple-system"/>
            </a:endParaRPr>
          </a:p>
          <a:p>
            <a:r>
              <a:rPr kumimoji="0" lang="en-US" altLang="en-US" sz="2800" b="0" i="0" u="none" strike="noStrike" cap="none" normalizeH="0" baseline="0" dirty="0" err="1">
                <a:ln>
                  <a:noFill/>
                </a:ln>
                <a:solidFill>
                  <a:srgbClr val="000000"/>
                </a:solidFill>
                <a:effectLst/>
                <a:latin typeface="Roboto Mono" panose="00000009000000000000" pitchFamily="49" charset="0"/>
              </a:rPr>
              <a:t>mydata</a:t>
            </a:r>
            <a:r>
              <a:rPr kumimoji="0" lang="en-US" altLang="en-US" sz="2800" b="0" i="0" u="none" strike="noStrike" cap="none" normalizeH="0" baseline="0" dirty="0">
                <a:ln>
                  <a:noFill/>
                </a:ln>
                <a:solidFill>
                  <a:srgbClr val="000000"/>
                </a:solidFill>
                <a:effectLst/>
                <a:latin typeface="Roboto Mono" panose="00000009000000000000" pitchFamily="49" charset="0"/>
              </a:rPr>
              <a:t>[</a:t>
            </a:r>
            <a:r>
              <a:rPr kumimoji="0" lang="en-US" altLang="en-US" sz="2800" b="0" i="0" u="none" strike="noStrike" cap="none" normalizeH="0" baseline="0" dirty="0" err="1">
                <a:ln>
                  <a:noFill/>
                </a:ln>
                <a:solidFill>
                  <a:srgbClr val="000000"/>
                </a:solidFill>
                <a:effectLst/>
                <a:latin typeface="Roboto Mono" panose="00000009000000000000" pitchFamily="49" charset="0"/>
              </a:rPr>
              <a:t>mydata</a:t>
            </a:r>
            <a:r>
              <a:rPr kumimoji="0" lang="en-US" altLang="en-US" sz="2800" b="0" i="0" u="none" strike="noStrike" cap="none" normalizeH="0" baseline="0" dirty="0">
                <a:ln>
                  <a:noFill/>
                </a:ln>
                <a:solidFill>
                  <a:srgbClr val="000000"/>
                </a:solidFill>
                <a:effectLst/>
                <a:latin typeface="Roboto Mono" panose="00000009000000000000" pitchFamily="49" charset="0"/>
              </a:rPr>
              <a:t>[,1] &gt; 5, ]</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US" b="0" i="0" dirty="0">
              <a:solidFill>
                <a:srgbClr val="000000"/>
              </a:solidFill>
              <a:effectLst/>
              <a:highlight>
                <a:srgbClr val="FFFFFF"/>
              </a:highlight>
              <a:latin typeface="-apple-system"/>
            </a:endParaRPr>
          </a:p>
          <a:p>
            <a:endParaRPr lang="en-US" dirty="0">
              <a:solidFill>
                <a:srgbClr val="000000"/>
              </a:solidFill>
              <a:highlight>
                <a:srgbClr val="FFFFFF"/>
              </a:highlight>
              <a:latin typeface="-apple-system"/>
            </a:endParaRPr>
          </a:p>
          <a:p>
            <a:endParaRPr lang="en-US" dirty="0"/>
          </a:p>
        </p:txBody>
      </p:sp>
      <p:sp>
        <p:nvSpPr>
          <p:cNvPr id="4" name="Rectangle 1">
            <a:extLst>
              <a:ext uri="{FF2B5EF4-FFF2-40B4-BE49-F238E27FC236}">
                <a16:creationId xmlns:a16="http://schemas.microsoft.com/office/drawing/2014/main" id="{8548CC8A-D583-D50A-E97E-C980140A7617}"/>
              </a:ext>
            </a:extLst>
          </p:cNvPr>
          <p:cNvSpPr>
            <a:spLocks noChangeArrowheads="1"/>
          </p:cNvSpPr>
          <p:nvPr/>
        </p:nvSpPr>
        <p:spPr bwMode="auto">
          <a:xfrm>
            <a:off x="0" y="43934"/>
            <a:ext cx="184731" cy="369332"/>
          </a:xfrm>
          <a:prstGeom prst="rect">
            <a:avLst/>
          </a:prstGeom>
          <a:solidFill>
            <a:srgbClr val="FC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2188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2D7E50-9273-994F-386C-9FEBD1605CFD}"/>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Data and Programming</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B9A0D1-EDB9-4EC4-2427-C9B69AE13A26}"/>
              </a:ext>
            </a:extLst>
          </p:cNvPr>
          <p:cNvSpPr>
            <a:spLocks noGrp="1"/>
          </p:cNvSpPr>
          <p:nvPr>
            <p:ph idx="1"/>
          </p:nvPr>
        </p:nvSpPr>
        <p:spPr>
          <a:xfrm>
            <a:off x="1155548" y="2217343"/>
            <a:ext cx="9880893" cy="3959619"/>
          </a:xfrm>
        </p:spPr>
        <p:txBody>
          <a:bodyPr>
            <a:normAutofit/>
          </a:bodyPr>
          <a:lstStyle/>
          <a:p>
            <a:r>
              <a:rPr lang="en-US" sz="3400" b="0" i="0" dirty="0">
                <a:solidFill>
                  <a:srgbClr val="000000"/>
                </a:solidFill>
                <a:effectLst/>
                <a:highlight>
                  <a:srgbClr val="FFFFFF"/>
                </a:highlight>
                <a:latin typeface="-apple-system"/>
              </a:rPr>
              <a:t>R is a </a:t>
            </a:r>
            <a:r>
              <a:rPr lang="en-US" sz="3400" b="0" i="0" u="none" strike="noStrike" dirty="0">
                <a:solidFill>
                  <a:srgbClr val="DD2525"/>
                </a:solidFill>
                <a:effectLst/>
                <a:highlight>
                  <a:srgbClr val="FFFFFF"/>
                </a:highlight>
                <a:latin typeface="-apple-system"/>
                <a:hlinkClick r:id="rId2"/>
              </a:rPr>
              <a:t> programming language</a:t>
            </a:r>
            <a:r>
              <a:rPr lang="en-US" sz="3400" b="0" i="0" dirty="0">
                <a:solidFill>
                  <a:srgbClr val="000000"/>
                </a:solidFill>
                <a:effectLst/>
                <a:highlight>
                  <a:srgbClr val="FFFFFF"/>
                </a:highlight>
                <a:latin typeface="-apple-system"/>
              </a:rPr>
              <a:t> used primarily for </a:t>
            </a:r>
            <a:r>
              <a:rPr lang="en-US" sz="3400" b="0" i="0" u="none" strike="noStrike" dirty="0">
                <a:solidFill>
                  <a:srgbClr val="DD2525"/>
                </a:solidFill>
                <a:effectLst/>
                <a:highlight>
                  <a:srgbClr val="FFFFFF"/>
                </a:highlight>
                <a:latin typeface="-apple-system"/>
                <a:hlinkClick r:id="rId2"/>
              </a:rPr>
              <a:t> statistical</a:t>
            </a:r>
            <a:r>
              <a:rPr lang="en-US" sz="3400" b="0" i="0" dirty="0">
                <a:solidFill>
                  <a:srgbClr val="000000"/>
                </a:solidFill>
                <a:effectLst/>
                <a:highlight>
                  <a:srgbClr val="FFFFFF"/>
                </a:highlight>
                <a:latin typeface="-apple-system"/>
              </a:rPr>
              <a:t> computing and </a:t>
            </a:r>
            <a:r>
              <a:rPr lang="en-US" sz="3400" b="0" i="0" u="none" strike="noStrike" dirty="0">
                <a:solidFill>
                  <a:srgbClr val="DD2525"/>
                </a:solidFill>
                <a:effectLst/>
                <a:highlight>
                  <a:srgbClr val="FFFFFF"/>
                </a:highlight>
                <a:latin typeface="-apple-system"/>
                <a:hlinkClick r:id="rId2"/>
              </a:rPr>
              <a:t> data analysis</a:t>
            </a:r>
            <a:r>
              <a:rPr lang="en-US" sz="3400" b="0" i="0" dirty="0">
                <a:solidFill>
                  <a:srgbClr val="000000"/>
                </a:solidFill>
                <a:effectLst/>
                <a:highlight>
                  <a:srgbClr val="FFFFFF"/>
                </a:highlight>
                <a:latin typeface="-apple-system"/>
              </a:rPr>
              <a:t>. In R, everything is an object. Here are some key concepts related to R objects, numbers, attributes, vectors, and coercion.</a:t>
            </a:r>
          </a:p>
          <a:p>
            <a:endParaRPr lang="en-US" sz="3400" dirty="0"/>
          </a:p>
        </p:txBody>
      </p:sp>
    </p:spTree>
    <p:extLst>
      <p:ext uri="{BB962C8B-B14F-4D97-AF65-F5344CB8AC3E}">
        <p14:creationId xmlns:p14="http://schemas.microsoft.com/office/powerpoint/2010/main" val="3262650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141B-EA06-5596-F421-3959B88814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4E4C45-0FAD-DC89-3172-3ABBAEAE7D76}"/>
              </a:ext>
            </a:extLst>
          </p:cNvPr>
          <p:cNvSpPr>
            <a:spLocks noGrp="1"/>
          </p:cNvSpPr>
          <p:nvPr>
            <p:ph idx="1"/>
          </p:nvPr>
        </p:nvSpPr>
        <p:spPr/>
        <p:txBody>
          <a:bodyPr/>
          <a:lstStyle/>
          <a:p>
            <a:r>
              <a:rPr lang="en-US" b="1" i="0" dirty="0">
                <a:solidFill>
                  <a:srgbClr val="000000"/>
                </a:solidFill>
                <a:effectLst/>
                <a:highlight>
                  <a:srgbClr val="FFFFFF"/>
                </a:highlight>
                <a:latin typeface="-apple-system"/>
              </a:rPr>
              <a:t>3.The subset function:</a:t>
            </a:r>
            <a:r>
              <a:rPr lang="en-US" b="0" i="0" dirty="0">
                <a:solidFill>
                  <a:srgbClr val="000000"/>
                </a:solidFill>
                <a:effectLst/>
                <a:highlight>
                  <a:srgbClr val="FFFFFF"/>
                </a:highlight>
                <a:latin typeface="-apple-system"/>
              </a:rPr>
              <a:t> The subset function can be used to extract a subset of data based on certain conditions. For example, if you have a dataset called “</a:t>
            </a:r>
            <a:r>
              <a:rPr lang="en-US" b="0" i="0" dirty="0" err="1">
                <a:solidFill>
                  <a:srgbClr val="000000"/>
                </a:solidFill>
                <a:effectLst/>
                <a:highlight>
                  <a:srgbClr val="FFFFFF"/>
                </a:highlight>
                <a:latin typeface="-apple-system"/>
              </a:rPr>
              <a:t>mydata</a:t>
            </a:r>
            <a:r>
              <a:rPr lang="en-US" b="0" i="0" dirty="0">
                <a:solidFill>
                  <a:srgbClr val="000000"/>
                </a:solidFill>
                <a:effectLst/>
                <a:highlight>
                  <a:srgbClr val="FFFFFF"/>
                </a:highlight>
                <a:latin typeface="-apple-system"/>
              </a:rPr>
              <a:t>” and you want to extract all the rows where the value in the first column is greater than 5, you can use the following code</a:t>
            </a:r>
          </a:p>
          <a:p>
            <a:r>
              <a:rPr kumimoji="0" lang="en-US" altLang="en-US" sz="2800" b="0" i="0" u="none" strike="noStrike" cap="none" normalizeH="0" baseline="0" dirty="0">
                <a:ln>
                  <a:noFill/>
                </a:ln>
                <a:solidFill>
                  <a:srgbClr val="000000"/>
                </a:solidFill>
                <a:effectLst/>
                <a:latin typeface="Roboto Mono" panose="00000009000000000000" pitchFamily="49" charset="0"/>
              </a:rPr>
              <a:t>subset(</a:t>
            </a:r>
            <a:r>
              <a:rPr kumimoji="0" lang="en-US" altLang="en-US" sz="2800" b="0" i="0" u="none" strike="noStrike" cap="none" normalizeH="0" baseline="0" dirty="0" err="1">
                <a:ln>
                  <a:noFill/>
                </a:ln>
                <a:solidFill>
                  <a:srgbClr val="000000"/>
                </a:solidFill>
                <a:effectLst/>
                <a:latin typeface="Roboto Mono" panose="00000009000000000000" pitchFamily="49" charset="0"/>
              </a:rPr>
              <a:t>mydata</a:t>
            </a:r>
            <a:r>
              <a:rPr kumimoji="0" lang="en-US" altLang="en-US" sz="2800" b="0" i="0" u="none" strike="noStrike" cap="none" normalizeH="0" baseline="0" dirty="0">
                <a:ln>
                  <a:noFill/>
                </a:ln>
                <a:solidFill>
                  <a:srgbClr val="000000"/>
                </a:solidFill>
                <a:effectLst/>
                <a:latin typeface="Roboto Mono" panose="00000009000000000000" pitchFamily="49" charset="0"/>
              </a:rPr>
              <a:t>, </a:t>
            </a:r>
            <a:r>
              <a:rPr kumimoji="0" lang="en-US" altLang="en-US" sz="2800" b="0" i="0" u="none" strike="noStrike" cap="none" normalizeH="0" baseline="0" dirty="0" err="1">
                <a:ln>
                  <a:noFill/>
                </a:ln>
                <a:solidFill>
                  <a:srgbClr val="000000"/>
                </a:solidFill>
                <a:effectLst/>
                <a:latin typeface="Roboto Mono" panose="00000009000000000000" pitchFamily="49" charset="0"/>
              </a:rPr>
              <a:t>mydata</a:t>
            </a:r>
            <a:r>
              <a:rPr kumimoji="0" lang="en-US" altLang="en-US" sz="2800" b="0" i="0" u="none" strike="noStrike" cap="none" normalizeH="0" baseline="0" dirty="0">
                <a:ln>
                  <a:noFill/>
                </a:ln>
                <a:solidFill>
                  <a:srgbClr val="000000"/>
                </a:solidFill>
                <a:effectLst/>
                <a:latin typeface="Roboto Mono" panose="00000009000000000000" pitchFamily="49" charset="0"/>
              </a:rPr>
              <a:t>[,1] &gt; 5)</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US" dirty="0">
              <a:solidFill>
                <a:srgbClr val="000000"/>
              </a:solidFill>
              <a:highlight>
                <a:srgbClr val="FFFFFF"/>
              </a:highlight>
              <a:latin typeface="-apple-system"/>
            </a:endParaRPr>
          </a:p>
          <a:p>
            <a:endParaRPr lang="en-US" dirty="0"/>
          </a:p>
        </p:txBody>
      </p:sp>
      <p:sp>
        <p:nvSpPr>
          <p:cNvPr id="4" name="Rectangle 1">
            <a:extLst>
              <a:ext uri="{FF2B5EF4-FFF2-40B4-BE49-F238E27FC236}">
                <a16:creationId xmlns:a16="http://schemas.microsoft.com/office/drawing/2014/main" id="{A250A3C0-F8F1-5A7C-17FF-A7884403367C}"/>
              </a:ext>
            </a:extLst>
          </p:cNvPr>
          <p:cNvSpPr>
            <a:spLocks noChangeArrowheads="1"/>
          </p:cNvSpPr>
          <p:nvPr/>
        </p:nvSpPr>
        <p:spPr bwMode="auto">
          <a:xfrm>
            <a:off x="0" y="43934"/>
            <a:ext cx="184731" cy="369332"/>
          </a:xfrm>
          <a:prstGeom prst="rect">
            <a:avLst/>
          </a:prstGeom>
          <a:solidFill>
            <a:srgbClr val="FC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3521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37868-2519-543C-4C0A-1D3F58FE8096}"/>
              </a:ext>
            </a:extLst>
          </p:cNvPr>
          <p:cNvSpPr>
            <a:spLocks noGrp="1"/>
          </p:cNvSpPr>
          <p:nvPr>
            <p:ph type="title"/>
          </p:nvPr>
        </p:nvSpPr>
        <p:spPr/>
        <p:txBody>
          <a:bodyPr/>
          <a:lstStyle/>
          <a:p>
            <a:r>
              <a:rPr lang="en-US" b="1" i="0" dirty="0">
                <a:solidFill>
                  <a:srgbClr val="443F3F"/>
                </a:solidFill>
                <a:effectLst/>
                <a:highlight>
                  <a:srgbClr val="FFFFFF"/>
                </a:highlight>
                <a:latin typeface="-apple-system"/>
              </a:rPr>
              <a:t>Vectorization</a:t>
            </a:r>
            <a:br>
              <a:rPr lang="en-US" b="1" i="0" dirty="0">
                <a:solidFill>
                  <a:srgbClr val="443F3F"/>
                </a:solidFill>
                <a:effectLst/>
                <a:highlight>
                  <a:srgbClr val="FFFFFF"/>
                </a:highlight>
                <a:latin typeface="-apple-system"/>
              </a:rPr>
            </a:br>
            <a:endParaRPr lang="en-US" dirty="0"/>
          </a:p>
        </p:txBody>
      </p:sp>
      <p:sp>
        <p:nvSpPr>
          <p:cNvPr id="3" name="Content Placeholder 2">
            <a:extLst>
              <a:ext uri="{FF2B5EF4-FFF2-40B4-BE49-F238E27FC236}">
                <a16:creationId xmlns:a16="http://schemas.microsoft.com/office/drawing/2014/main" id="{EE9B412B-A531-5C89-DA1A-E05BD06449B6}"/>
              </a:ext>
            </a:extLst>
          </p:cNvPr>
          <p:cNvSpPr>
            <a:spLocks noGrp="1"/>
          </p:cNvSpPr>
          <p:nvPr>
            <p:ph idx="1"/>
          </p:nvPr>
        </p:nvSpPr>
        <p:spPr>
          <a:xfrm>
            <a:off x="838200" y="1253331"/>
            <a:ext cx="10515600" cy="4351338"/>
          </a:xfrm>
        </p:spPr>
        <p:txBody>
          <a:bodyPr>
            <a:normAutofit fontScale="92500" lnSpcReduction="20000"/>
          </a:bodyPr>
          <a:lstStyle/>
          <a:p>
            <a:r>
              <a:rPr lang="en-US" b="0" i="0" dirty="0">
                <a:solidFill>
                  <a:srgbClr val="000000"/>
                </a:solidFill>
                <a:effectLst/>
                <a:highlight>
                  <a:srgbClr val="FFFFFF"/>
                </a:highlight>
                <a:latin typeface="-apple-system"/>
              </a:rPr>
              <a:t>Vectorization is a powerful feature of R that allows for efficient manipulation and calculation of large datasets. It involves performing operations on entire vectors or matrices at once, rather than looping through each element of the data structure.</a:t>
            </a:r>
          </a:p>
          <a:p>
            <a:r>
              <a:rPr kumimoji="0" lang="en-US" altLang="en-US" sz="2800" b="0" i="0" u="none" strike="noStrike" cap="none" normalizeH="0" baseline="0" dirty="0">
                <a:ln>
                  <a:noFill/>
                </a:ln>
                <a:solidFill>
                  <a:srgbClr val="000000"/>
                </a:solidFill>
                <a:effectLst/>
                <a:latin typeface="Roboto Mono" panose="00000009000000000000" pitchFamily="49" charset="0"/>
              </a:rPr>
              <a:t>x&lt;- 10:20 </a:t>
            </a:r>
          </a:p>
          <a:p>
            <a:r>
              <a:rPr kumimoji="0" lang="en-US" altLang="en-US" sz="2800" b="0" i="0" u="none" strike="noStrike" cap="none" normalizeH="0" baseline="0" dirty="0">
                <a:ln>
                  <a:noFill/>
                </a:ln>
                <a:solidFill>
                  <a:srgbClr val="000000"/>
                </a:solidFill>
                <a:effectLst/>
                <a:latin typeface="Roboto Mono" panose="00000009000000000000" pitchFamily="49" charset="0"/>
              </a:rPr>
              <a:t>y&lt;- x+2 </a:t>
            </a:r>
          </a:p>
          <a:p>
            <a:r>
              <a:rPr kumimoji="0" lang="en-US" altLang="en-US" sz="2800" b="0" i="0" u="none" strike="noStrike" cap="none" normalizeH="0" baseline="0" dirty="0">
                <a:ln>
                  <a:noFill/>
                </a:ln>
                <a:solidFill>
                  <a:srgbClr val="000000"/>
                </a:solidFill>
                <a:effectLst/>
                <a:latin typeface="Roboto Mono" panose="00000009000000000000" pitchFamily="49" charset="0"/>
              </a:rPr>
              <a:t>print(y) </a:t>
            </a:r>
          </a:p>
          <a:p>
            <a:r>
              <a:rPr kumimoji="0" lang="en-US" altLang="en-US" sz="2800" b="0" i="0" u="none" strike="noStrike" cap="none" normalizeH="0" baseline="0" dirty="0">
                <a:ln>
                  <a:noFill/>
                </a:ln>
                <a:solidFill>
                  <a:srgbClr val="000000"/>
                </a:solidFill>
                <a:effectLst/>
                <a:latin typeface="Roboto Mono" panose="00000009000000000000" pitchFamily="49" charset="0"/>
              </a:rPr>
              <a:t>2*x </a:t>
            </a:r>
          </a:p>
          <a:p>
            <a:r>
              <a:rPr kumimoji="0" lang="en-US" altLang="en-US" sz="2800" b="0" i="0" u="none" strike="noStrike" cap="none" normalizeH="0" baseline="0" dirty="0">
                <a:ln>
                  <a:noFill/>
                </a:ln>
                <a:solidFill>
                  <a:srgbClr val="000000"/>
                </a:solidFill>
                <a:effectLst/>
                <a:latin typeface="Roboto Mono" panose="00000009000000000000" pitchFamily="49" charset="0"/>
              </a:rPr>
              <a:t>2^x </a:t>
            </a:r>
          </a:p>
          <a:p>
            <a:r>
              <a:rPr kumimoji="0" lang="en-US" altLang="en-US" sz="2800" b="0" i="0" u="none" strike="noStrike" cap="none" normalizeH="0" baseline="0" dirty="0">
                <a:ln>
                  <a:noFill/>
                </a:ln>
                <a:solidFill>
                  <a:srgbClr val="000000"/>
                </a:solidFill>
                <a:effectLst/>
                <a:latin typeface="Roboto Mono" panose="00000009000000000000" pitchFamily="49" charset="0"/>
              </a:rPr>
              <a:t>sqrt(x) </a:t>
            </a:r>
          </a:p>
          <a:p>
            <a:r>
              <a:rPr kumimoji="0" lang="en-US" altLang="en-US" sz="2800" b="0" i="0" u="none" strike="noStrike" cap="none" normalizeH="0" baseline="0" dirty="0">
                <a:ln>
                  <a:noFill/>
                </a:ln>
                <a:solidFill>
                  <a:srgbClr val="000000"/>
                </a:solidFill>
                <a:effectLst/>
                <a:latin typeface="Roboto Mono" panose="00000009000000000000" pitchFamily="49" charset="0"/>
              </a:rPr>
              <a:t>log(x)</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US" b="0" i="0" dirty="0">
              <a:solidFill>
                <a:srgbClr val="000000"/>
              </a:solidFill>
              <a:effectLst/>
              <a:highlight>
                <a:srgbClr val="FFFFFF"/>
              </a:highlight>
              <a:latin typeface="-apple-system"/>
            </a:endParaRPr>
          </a:p>
          <a:p>
            <a:endParaRPr lang="en-US" dirty="0"/>
          </a:p>
        </p:txBody>
      </p:sp>
      <p:sp>
        <p:nvSpPr>
          <p:cNvPr id="4" name="Rectangle 1">
            <a:extLst>
              <a:ext uri="{FF2B5EF4-FFF2-40B4-BE49-F238E27FC236}">
                <a16:creationId xmlns:a16="http://schemas.microsoft.com/office/drawing/2014/main" id="{EBC0F79F-4964-95F1-90ED-BE55DC90BDF0}"/>
              </a:ext>
            </a:extLst>
          </p:cNvPr>
          <p:cNvSpPr>
            <a:spLocks noChangeArrowheads="1"/>
          </p:cNvSpPr>
          <p:nvPr/>
        </p:nvSpPr>
        <p:spPr bwMode="auto">
          <a:xfrm>
            <a:off x="0" y="43934"/>
            <a:ext cx="184731" cy="369332"/>
          </a:xfrm>
          <a:prstGeom prst="rect">
            <a:avLst/>
          </a:prstGeom>
          <a:solidFill>
            <a:srgbClr val="FC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7B417757-890F-E6DE-0FBC-47C4150455FB}"/>
              </a:ext>
            </a:extLst>
          </p:cNvPr>
          <p:cNvPicPr>
            <a:picLocks noChangeAspect="1"/>
          </p:cNvPicPr>
          <p:nvPr/>
        </p:nvPicPr>
        <p:blipFill>
          <a:blip r:embed="rId2"/>
          <a:stretch>
            <a:fillRect/>
          </a:stretch>
        </p:blipFill>
        <p:spPr>
          <a:xfrm>
            <a:off x="3320144" y="2760923"/>
            <a:ext cx="8719456" cy="3644867"/>
          </a:xfrm>
          <a:prstGeom prst="rect">
            <a:avLst/>
          </a:prstGeom>
        </p:spPr>
      </p:pic>
    </p:spTree>
    <p:extLst>
      <p:ext uri="{BB962C8B-B14F-4D97-AF65-F5344CB8AC3E}">
        <p14:creationId xmlns:p14="http://schemas.microsoft.com/office/powerpoint/2010/main" val="3451379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A8B13-323D-E7DB-9272-B0902D40EAB8}"/>
              </a:ext>
            </a:extLst>
          </p:cNvPr>
          <p:cNvSpPr>
            <a:spLocks noGrp="1"/>
          </p:cNvSpPr>
          <p:nvPr>
            <p:ph type="title"/>
          </p:nvPr>
        </p:nvSpPr>
        <p:spPr/>
        <p:txBody>
          <a:bodyPr/>
          <a:lstStyle/>
          <a:p>
            <a:r>
              <a:rPr lang="en-US" b="1" i="0" dirty="0">
                <a:solidFill>
                  <a:srgbClr val="443F3F"/>
                </a:solidFill>
                <a:effectLst/>
                <a:highlight>
                  <a:srgbClr val="FFFFFF"/>
                </a:highlight>
                <a:latin typeface="-apple-system"/>
              </a:rPr>
              <a:t>Logical Operators in R</a:t>
            </a:r>
            <a:endParaRPr lang="en-US" dirty="0"/>
          </a:p>
        </p:txBody>
      </p:sp>
      <p:sp>
        <p:nvSpPr>
          <p:cNvPr id="3" name="Content Placeholder 2">
            <a:extLst>
              <a:ext uri="{FF2B5EF4-FFF2-40B4-BE49-F238E27FC236}">
                <a16:creationId xmlns:a16="http://schemas.microsoft.com/office/drawing/2014/main" id="{06C24FFF-273E-CA48-DAE1-036533046E9E}"/>
              </a:ext>
            </a:extLst>
          </p:cNvPr>
          <p:cNvSpPr>
            <a:spLocks noGrp="1"/>
          </p:cNvSpPr>
          <p:nvPr>
            <p:ph idx="1"/>
          </p:nvPr>
        </p:nvSpPr>
        <p:spPr>
          <a:xfrm>
            <a:off x="838200" y="1825625"/>
            <a:ext cx="11049000" cy="4351338"/>
          </a:xfrm>
        </p:spPr>
        <p:txBody>
          <a:bodyPr/>
          <a:lstStyle/>
          <a:p>
            <a:pPr algn="just"/>
            <a:r>
              <a:rPr lang="en-US" b="0" i="0" dirty="0">
                <a:solidFill>
                  <a:srgbClr val="000000"/>
                </a:solidFill>
                <a:effectLst/>
                <a:highlight>
                  <a:srgbClr val="FFFFFF"/>
                </a:highlight>
                <a:latin typeface="-apple-system"/>
              </a:rPr>
              <a:t>In R, logical operators are used to create logical expressions that evaluate to either TRUE or FALSE. These operators are commonly used in conditional statements, loops, and data filtering.</a:t>
            </a:r>
            <a:endParaRPr lang="en-US" dirty="0"/>
          </a:p>
        </p:txBody>
      </p:sp>
      <p:pic>
        <p:nvPicPr>
          <p:cNvPr id="5122" name="Picture 2">
            <a:extLst>
              <a:ext uri="{FF2B5EF4-FFF2-40B4-BE49-F238E27FC236}">
                <a16:creationId xmlns:a16="http://schemas.microsoft.com/office/drawing/2014/main" id="{A591E88C-ABC0-C933-A587-F5A524F96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86" y="3135087"/>
            <a:ext cx="11321143" cy="3722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808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25FB0AF-972F-0A99-86E5-07F7738B98B8}"/>
              </a:ext>
            </a:extLst>
          </p:cNvPr>
          <p:cNvSpPr>
            <a:spLocks noGrp="1" noChangeArrowheads="1"/>
          </p:cNvSpPr>
          <p:nvPr>
            <p:ph type="title"/>
          </p:nvPr>
        </p:nvSpPr>
        <p:spPr bwMode="auto">
          <a:xfrm>
            <a:off x="544286" y="144882"/>
            <a:ext cx="8839200" cy="918755"/>
          </a:xfrm>
          <a:prstGeom prst="rect">
            <a:avLst/>
          </a:prstGeom>
          <a:solidFill>
            <a:srgbClr val="FA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200" b="1" i="0" u="none" strike="noStrike" cap="none" normalizeH="0" baseline="0" dirty="0">
                <a:ln>
                  <a:noFill/>
                </a:ln>
                <a:solidFill>
                  <a:srgbClr val="000000"/>
                </a:solidFill>
                <a:effectLst/>
                <a:latin typeface="Roboto Mono" panose="00000009000000000000" pitchFamily="49" charset="0"/>
              </a:rPr>
              <a:t>rep()</a:t>
            </a:r>
            <a:r>
              <a:rPr kumimoji="0" lang="en-US" altLang="en-US" sz="4200" b="1" i="0" u="none" strike="noStrike" cap="none" normalizeH="0" baseline="0" dirty="0">
                <a:ln>
                  <a:noFill/>
                </a:ln>
                <a:solidFill>
                  <a:srgbClr val="443F3F"/>
                </a:solidFill>
                <a:effectLst/>
                <a:latin typeface="-apple-system"/>
              </a:rPr>
              <a:t> function in R</a:t>
            </a:r>
          </a:p>
        </p:txBody>
      </p:sp>
      <p:sp>
        <p:nvSpPr>
          <p:cNvPr id="5" name="Rectangle 2">
            <a:extLst>
              <a:ext uri="{FF2B5EF4-FFF2-40B4-BE49-F238E27FC236}">
                <a16:creationId xmlns:a16="http://schemas.microsoft.com/office/drawing/2014/main" id="{B4A04BDF-C2A3-9C4A-A64D-04A713E59CCF}"/>
              </a:ext>
            </a:extLst>
          </p:cNvPr>
          <p:cNvSpPr>
            <a:spLocks noGrp="1" noChangeArrowheads="1"/>
          </p:cNvSpPr>
          <p:nvPr>
            <p:ph idx="1"/>
          </p:nvPr>
        </p:nvSpPr>
        <p:spPr bwMode="auto">
          <a:xfrm>
            <a:off x="544286" y="1282059"/>
            <a:ext cx="11255828" cy="5170646"/>
          </a:xfrm>
          <a:prstGeom prst="rect">
            <a:avLst/>
          </a:prstGeom>
          <a:solidFill>
            <a:srgbClr val="FA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a:ln>
                  <a:noFill/>
                </a:ln>
                <a:solidFill>
                  <a:srgbClr val="000000"/>
                </a:solidFill>
                <a:effectLst/>
                <a:latin typeface="-apple-system"/>
              </a:rPr>
              <a:t>rep() is function sometimes very useful to replicate the values in x. In R, the </a:t>
            </a:r>
            <a:r>
              <a:rPr kumimoji="0" lang="en-US" altLang="en-US" sz="3000" b="0" i="0" u="none" strike="noStrike" cap="none" normalizeH="0" baseline="0" dirty="0">
                <a:ln>
                  <a:noFill/>
                </a:ln>
                <a:solidFill>
                  <a:srgbClr val="000000"/>
                </a:solidFill>
                <a:effectLst/>
                <a:latin typeface="Roboto Mono" panose="00000009000000000000" pitchFamily="49" charset="0"/>
              </a:rPr>
              <a:t>rep()</a:t>
            </a:r>
            <a:r>
              <a:rPr kumimoji="0" lang="en-US" altLang="en-US" sz="3000" b="0" i="0" u="none" strike="noStrike" cap="none" normalizeH="0" baseline="0" dirty="0">
                <a:ln>
                  <a:noFill/>
                </a:ln>
                <a:solidFill>
                  <a:srgbClr val="000000"/>
                </a:solidFill>
                <a:effectLst/>
                <a:latin typeface="-apple-system"/>
              </a:rPr>
              <a:t> function is used to repeat a specified object or vector multiple times. The basic syntax of the </a:t>
            </a:r>
            <a:r>
              <a:rPr kumimoji="0" lang="en-US" altLang="en-US" sz="3000" b="0" i="0" u="none" strike="noStrike" cap="none" normalizeH="0" baseline="0" dirty="0">
                <a:ln>
                  <a:noFill/>
                </a:ln>
                <a:solidFill>
                  <a:srgbClr val="000000"/>
                </a:solidFill>
                <a:effectLst/>
                <a:latin typeface="Roboto Mono" panose="00000009000000000000" pitchFamily="49" charset="0"/>
              </a:rPr>
              <a:t>rep()</a:t>
            </a:r>
            <a:r>
              <a:rPr kumimoji="0" lang="en-US" altLang="en-US" sz="3000" b="0" i="0" u="none" strike="noStrike" cap="none" normalizeH="0" baseline="0" dirty="0">
                <a:ln>
                  <a:noFill/>
                </a:ln>
                <a:solidFill>
                  <a:srgbClr val="000000"/>
                </a:solidFill>
                <a:effectLst/>
                <a:latin typeface="-apple-system"/>
              </a:rPr>
              <a:t> function is:</a:t>
            </a:r>
          </a:p>
          <a:p>
            <a:pPr marL="0" indent="0">
              <a:lnSpc>
                <a:spcPct val="100000"/>
              </a:lnSpc>
              <a:buNone/>
            </a:pPr>
            <a:r>
              <a:rPr kumimoji="0" lang="en-US" altLang="en-US" sz="3000" b="0" i="0" u="none" strike="noStrike" cap="none" normalizeH="0" baseline="0" dirty="0">
                <a:ln>
                  <a:noFill/>
                </a:ln>
                <a:solidFill>
                  <a:srgbClr val="000000"/>
                </a:solidFill>
                <a:effectLst/>
                <a:latin typeface="Roboto Mono" panose="00000009000000000000" pitchFamily="49" charset="0"/>
              </a:rPr>
              <a:t>rep(x, times, each, </a:t>
            </a:r>
            <a:r>
              <a:rPr kumimoji="0" lang="en-US" altLang="en-US" sz="3000" b="0" i="0" u="none" strike="noStrike" cap="none" normalizeH="0" baseline="0" dirty="0" err="1">
                <a:ln>
                  <a:noFill/>
                </a:ln>
                <a:solidFill>
                  <a:srgbClr val="000000"/>
                </a:solidFill>
                <a:effectLst/>
                <a:latin typeface="Roboto Mono" panose="00000009000000000000" pitchFamily="49" charset="0"/>
              </a:rPr>
              <a:t>length.out</a:t>
            </a:r>
            <a:r>
              <a:rPr kumimoji="0" lang="en-US" altLang="en-US" sz="3000" b="0" i="0" u="none" strike="noStrike" cap="none" normalizeH="0" baseline="0" dirty="0">
                <a:ln>
                  <a:noFill/>
                </a:ln>
                <a:solidFill>
                  <a:srgbClr val="000000"/>
                </a:solidFill>
                <a:effectLst/>
                <a:latin typeface="Roboto Mono" panose="00000009000000000000" pitchFamily="49" charset="0"/>
              </a:rPr>
              <a:t>)</a:t>
            </a:r>
            <a:r>
              <a:rPr kumimoji="0" lang="en-US" altLang="en-US" sz="3000" b="0" i="0" u="none" strike="noStrike" cap="none" normalizeH="0" baseline="0" dirty="0">
                <a:ln>
                  <a:noFill/>
                </a:ln>
                <a:solidFill>
                  <a:schemeClr val="tx1"/>
                </a:solidFill>
                <a:effectLst/>
              </a:rPr>
              <a:t> </a:t>
            </a:r>
            <a:endParaRPr kumimoji="0" lang="en-US" altLang="en-US" sz="3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a:ln>
                  <a:noFill/>
                </a:ln>
                <a:solidFill>
                  <a:srgbClr val="000000"/>
                </a:solidFill>
                <a:effectLst/>
                <a:latin typeface="-apple-system"/>
              </a:rPr>
              <a:t>where:</a:t>
            </a:r>
            <a:endParaRPr kumimoji="0" lang="en-US" altLang="en-US" sz="3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0" i="0" u="none" strike="noStrike" cap="none" normalizeH="0" baseline="0" dirty="0">
                <a:ln>
                  <a:noFill/>
                </a:ln>
                <a:solidFill>
                  <a:srgbClr val="000000"/>
                </a:solidFill>
                <a:effectLst/>
                <a:latin typeface="Roboto Mono" panose="00000009000000000000" pitchFamily="49" charset="0"/>
              </a:rPr>
              <a:t>x</a:t>
            </a:r>
            <a:r>
              <a:rPr kumimoji="0" lang="en-US" altLang="en-US" sz="3000" b="0" i="0" u="none" strike="noStrike" cap="none" normalizeH="0" baseline="0" dirty="0">
                <a:ln>
                  <a:noFill/>
                </a:ln>
                <a:solidFill>
                  <a:srgbClr val="000000"/>
                </a:solidFill>
                <a:effectLst/>
                <a:latin typeface="-apple-system"/>
              </a:rPr>
              <a:t> is the object or vector to be repeated.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0" i="0" u="none" strike="noStrike" cap="none" normalizeH="0" baseline="0" dirty="0">
                <a:ln>
                  <a:noFill/>
                </a:ln>
                <a:solidFill>
                  <a:srgbClr val="000000"/>
                </a:solidFill>
                <a:effectLst/>
                <a:latin typeface="Roboto Mono" panose="00000009000000000000" pitchFamily="49" charset="0"/>
              </a:rPr>
              <a:t>times</a:t>
            </a:r>
            <a:r>
              <a:rPr kumimoji="0" lang="en-US" altLang="en-US" sz="3000" b="0" i="0" u="none" strike="noStrike" cap="none" normalizeH="0" baseline="0" dirty="0">
                <a:ln>
                  <a:noFill/>
                </a:ln>
                <a:solidFill>
                  <a:srgbClr val="000000"/>
                </a:solidFill>
                <a:effectLst/>
                <a:latin typeface="-apple-system"/>
              </a:rPr>
              <a:t> is the number of times to repeat </a:t>
            </a:r>
            <a:r>
              <a:rPr kumimoji="0" lang="en-US" altLang="en-US" sz="3000" b="0" i="0" u="none" strike="noStrike" cap="none" normalizeH="0" baseline="0" dirty="0">
                <a:ln>
                  <a:noFill/>
                </a:ln>
                <a:solidFill>
                  <a:srgbClr val="000000"/>
                </a:solidFill>
                <a:effectLst/>
                <a:latin typeface="Roboto Mono" panose="00000009000000000000" pitchFamily="49" charset="0"/>
              </a:rPr>
              <a:t>x</a:t>
            </a:r>
            <a:r>
              <a:rPr kumimoji="0" lang="en-US" altLang="en-US" sz="3000" b="0" i="0" u="none" strike="noStrike" cap="none" normalizeH="0" baseline="0" dirty="0">
                <a:ln>
                  <a:noFill/>
                </a:ln>
                <a:solidFill>
                  <a:srgbClr val="000000"/>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0" i="0" u="none" strike="noStrike" cap="none" normalizeH="0" baseline="0" dirty="0">
                <a:ln>
                  <a:noFill/>
                </a:ln>
                <a:solidFill>
                  <a:srgbClr val="000000"/>
                </a:solidFill>
                <a:effectLst/>
                <a:latin typeface="Roboto Mono" panose="00000009000000000000" pitchFamily="49" charset="0"/>
              </a:rPr>
              <a:t>each</a:t>
            </a:r>
            <a:r>
              <a:rPr kumimoji="0" lang="en-US" altLang="en-US" sz="3000" b="0" i="0" u="none" strike="noStrike" cap="none" normalizeH="0" baseline="0" dirty="0">
                <a:ln>
                  <a:noFill/>
                </a:ln>
                <a:solidFill>
                  <a:srgbClr val="000000"/>
                </a:solidFill>
                <a:effectLst/>
                <a:latin typeface="-apple-system"/>
              </a:rPr>
              <a:t> is the number of times to repeat each element of </a:t>
            </a:r>
            <a:r>
              <a:rPr kumimoji="0" lang="en-US" altLang="en-US" sz="3000" b="0" i="0" u="none" strike="noStrike" cap="none" normalizeH="0" baseline="0" dirty="0">
                <a:ln>
                  <a:noFill/>
                </a:ln>
                <a:solidFill>
                  <a:srgbClr val="000000"/>
                </a:solidFill>
                <a:effectLst/>
                <a:latin typeface="Roboto Mono" panose="00000009000000000000" pitchFamily="49" charset="0"/>
              </a:rPr>
              <a:t>x</a:t>
            </a:r>
            <a:r>
              <a:rPr kumimoji="0" lang="en-US" altLang="en-US" sz="3000" b="0" i="0" u="none" strike="noStrike" cap="none" normalizeH="0" baseline="0" dirty="0">
                <a:ln>
                  <a:noFill/>
                </a:ln>
                <a:solidFill>
                  <a:srgbClr val="000000"/>
                </a:solidFill>
                <a:effectLst/>
                <a:latin typeface="-apple-system"/>
              </a:rPr>
              <a:t> before moving to the next element.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0" i="0" u="none" strike="noStrike" cap="none" normalizeH="0" baseline="0" dirty="0" err="1">
                <a:ln>
                  <a:noFill/>
                </a:ln>
                <a:solidFill>
                  <a:srgbClr val="000000"/>
                </a:solidFill>
                <a:effectLst/>
                <a:latin typeface="Roboto Mono" panose="00000009000000000000" pitchFamily="49" charset="0"/>
              </a:rPr>
              <a:t>length.out</a:t>
            </a:r>
            <a:r>
              <a:rPr kumimoji="0" lang="en-US" altLang="en-US" sz="3000" b="0" i="0" u="none" strike="noStrike" cap="none" normalizeH="0" baseline="0" dirty="0">
                <a:ln>
                  <a:noFill/>
                </a:ln>
                <a:solidFill>
                  <a:srgbClr val="000000"/>
                </a:solidFill>
                <a:effectLst/>
                <a:latin typeface="-apple-system"/>
              </a:rPr>
              <a:t> is the desired length of the output vector, which can be used as an alternative to the </a:t>
            </a:r>
            <a:r>
              <a:rPr kumimoji="0" lang="en-US" altLang="en-US" sz="3000" b="0" i="0" u="none" strike="noStrike" cap="none" normalizeH="0" baseline="0" dirty="0">
                <a:ln>
                  <a:noFill/>
                </a:ln>
                <a:solidFill>
                  <a:srgbClr val="000000"/>
                </a:solidFill>
                <a:effectLst/>
                <a:latin typeface="Roboto Mono" panose="00000009000000000000" pitchFamily="49" charset="0"/>
              </a:rPr>
              <a:t>times</a:t>
            </a:r>
            <a:r>
              <a:rPr kumimoji="0" lang="en-US" altLang="en-US" sz="3000" b="0" i="0" u="none" strike="noStrike" cap="none" normalizeH="0" baseline="0" dirty="0">
                <a:ln>
                  <a:noFill/>
                </a:ln>
                <a:solidFill>
                  <a:srgbClr val="000000"/>
                </a:solidFill>
                <a:effectLst/>
                <a:latin typeface="-apple-system"/>
              </a:rPr>
              <a:t> argument.</a:t>
            </a:r>
            <a:endParaRPr kumimoji="0" lang="en-US" altLang="en-US" sz="3000" b="0" i="0" u="none" strike="noStrike" cap="none" normalizeH="0" baseline="0" dirty="0">
              <a:ln>
                <a:noFill/>
              </a:ln>
              <a:solidFill>
                <a:schemeClr val="tx1"/>
              </a:solidFill>
              <a:effectLst/>
            </a:endParaRPr>
          </a:p>
        </p:txBody>
      </p:sp>
      <p:sp>
        <p:nvSpPr>
          <p:cNvPr id="6" name="Rectangle 3">
            <a:extLst>
              <a:ext uri="{FF2B5EF4-FFF2-40B4-BE49-F238E27FC236}">
                <a16:creationId xmlns:a16="http://schemas.microsoft.com/office/drawing/2014/main" id="{B09383DB-EE57-D7DD-F771-79BB063B6896}"/>
              </a:ext>
            </a:extLst>
          </p:cNvPr>
          <p:cNvSpPr>
            <a:spLocks noChangeArrowheads="1"/>
          </p:cNvSpPr>
          <p:nvPr/>
        </p:nvSpPr>
        <p:spPr bwMode="auto">
          <a:xfrm>
            <a:off x="0" y="43934"/>
            <a:ext cx="184731" cy="369332"/>
          </a:xfrm>
          <a:prstGeom prst="rect">
            <a:avLst/>
          </a:prstGeom>
          <a:solidFill>
            <a:srgbClr val="FC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54484929-1459-6961-23F8-21B077CBCC9F}"/>
              </a:ext>
            </a:extLst>
          </p:cNvPr>
          <p:cNvSpPr>
            <a:spLocks noChangeArrowheads="1"/>
          </p:cNvSpPr>
          <p:nvPr/>
        </p:nvSpPr>
        <p:spPr bwMode="auto">
          <a:xfrm>
            <a:off x="0" y="43934"/>
            <a:ext cx="184731" cy="369332"/>
          </a:xfrm>
          <a:prstGeom prst="rect">
            <a:avLst/>
          </a:prstGeom>
          <a:solidFill>
            <a:srgbClr val="FA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7033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C44338-0C21-CD65-7A79-687173F45CD1}"/>
              </a:ext>
            </a:extLst>
          </p:cNvPr>
          <p:cNvPicPr>
            <a:picLocks noChangeAspect="1"/>
          </p:cNvPicPr>
          <p:nvPr/>
        </p:nvPicPr>
        <p:blipFill>
          <a:blip r:embed="rId2"/>
          <a:stretch>
            <a:fillRect/>
          </a:stretch>
        </p:blipFill>
        <p:spPr>
          <a:xfrm>
            <a:off x="1247098" y="552048"/>
            <a:ext cx="9697803" cy="5753903"/>
          </a:xfrm>
          <a:prstGeom prst="rect">
            <a:avLst/>
          </a:prstGeom>
        </p:spPr>
      </p:pic>
    </p:spTree>
    <p:extLst>
      <p:ext uri="{BB962C8B-B14F-4D97-AF65-F5344CB8AC3E}">
        <p14:creationId xmlns:p14="http://schemas.microsoft.com/office/powerpoint/2010/main" val="4175611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6C56F9-83B6-2E9D-8FC8-7593B59D4A59}"/>
              </a:ext>
            </a:extLst>
          </p:cNvPr>
          <p:cNvPicPr>
            <a:picLocks noChangeAspect="1"/>
          </p:cNvPicPr>
          <p:nvPr/>
        </p:nvPicPr>
        <p:blipFill>
          <a:blip r:embed="rId2"/>
          <a:stretch>
            <a:fillRect/>
          </a:stretch>
        </p:blipFill>
        <p:spPr>
          <a:xfrm>
            <a:off x="144932" y="0"/>
            <a:ext cx="9507277" cy="2838846"/>
          </a:xfrm>
          <a:prstGeom prst="rect">
            <a:avLst/>
          </a:prstGeom>
        </p:spPr>
      </p:pic>
      <p:pic>
        <p:nvPicPr>
          <p:cNvPr id="5" name="Picture 4">
            <a:extLst>
              <a:ext uri="{FF2B5EF4-FFF2-40B4-BE49-F238E27FC236}">
                <a16:creationId xmlns:a16="http://schemas.microsoft.com/office/drawing/2014/main" id="{AB6F3467-5C38-6578-72F4-70EAB7AB0674}"/>
              </a:ext>
            </a:extLst>
          </p:cNvPr>
          <p:cNvPicPr>
            <a:picLocks noChangeAspect="1"/>
          </p:cNvPicPr>
          <p:nvPr/>
        </p:nvPicPr>
        <p:blipFill rotWithShape="1">
          <a:blip r:embed="rId3"/>
          <a:srcRect t="11539"/>
          <a:stretch/>
        </p:blipFill>
        <p:spPr>
          <a:xfrm>
            <a:off x="0" y="2838846"/>
            <a:ext cx="11426582" cy="3755572"/>
          </a:xfrm>
          <a:prstGeom prst="rect">
            <a:avLst/>
          </a:prstGeom>
        </p:spPr>
      </p:pic>
    </p:spTree>
    <p:extLst>
      <p:ext uri="{BB962C8B-B14F-4D97-AF65-F5344CB8AC3E}">
        <p14:creationId xmlns:p14="http://schemas.microsoft.com/office/powerpoint/2010/main" val="2398237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CAAFF0-E347-4500-233B-B747C305805B}"/>
              </a:ext>
            </a:extLst>
          </p:cNvPr>
          <p:cNvSpPr>
            <a:spLocks noGrp="1"/>
          </p:cNvSpPr>
          <p:nvPr>
            <p:ph type="title"/>
          </p:nvPr>
        </p:nvSpPr>
        <p:spPr>
          <a:xfrm>
            <a:off x="1137034" y="609597"/>
            <a:ext cx="9392421" cy="1330841"/>
          </a:xfrm>
        </p:spPr>
        <p:txBody>
          <a:bodyPr>
            <a:normAutofit/>
          </a:bodyPr>
          <a:lstStyle/>
          <a:p>
            <a:r>
              <a:rPr kumimoji="0" lang="en-US" altLang="en-US" b="1" i="0" u="none" strike="noStrike" cap="none" normalizeH="0" baseline="0">
                <a:ln>
                  <a:noFill/>
                </a:ln>
                <a:effectLst/>
                <a:latin typeface="Roboto Mono" panose="00000009000000000000" pitchFamily="49" charset="0"/>
              </a:rPr>
              <a:t>rev()</a:t>
            </a:r>
            <a:r>
              <a:rPr kumimoji="0" lang="en-US" altLang="en-US" b="1" i="0" u="none" strike="noStrike" cap="none" normalizeH="0" baseline="0">
                <a:ln>
                  <a:noFill/>
                </a:ln>
                <a:effectLst/>
                <a:latin typeface="-apple-system"/>
              </a:rPr>
              <a:t> function in R</a:t>
            </a:r>
            <a:br>
              <a:rPr kumimoji="0" lang="en-US" altLang="en-US" b="1" i="0" u="none" strike="noStrike" cap="none" normalizeH="0" baseline="0">
                <a:ln>
                  <a:noFill/>
                </a:ln>
                <a:effectLst/>
                <a:latin typeface="-apple-system"/>
              </a:rPr>
            </a:br>
            <a:endParaRPr lang="en-US"/>
          </a:p>
        </p:txBody>
      </p:sp>
      <p:sp>
        <p:nvSpPr>
          <p:cNvPr id="4" name="Rectangle 1">
            <a:extLst>
              <a:ext uri="{FF2B5EF4-FFF2-40B4-BE49-F238E27FC236}">
                <a16:creationId xmlns:a16="http://schemas.microsoft.com/office/drawing/2014/main" id="{67B8491D-FF5A-FAD4-32CA-88930A9E992F}"/>
              </a:ext>
            </a:extLst>
          </p:cNvPr>
          <p:cNvSpPr>
            <a:spLocks noGrp="1" noChangeArrowheads="1"/>
          </p:cNvSpPr>
          <p:nvPr>
            <p:ph idx="1"/>
          </p:nvPr>
        </p:nvSpPr>
        <p:spPr bwMode="auto">
          <a:xfrm>
            <a:off x="113776" y="2176738"/>
            <a:ext cx="5093844" cy="391777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0440" rIns="0" bIns="7935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dirty="0">
                <a:ln>
                  <a:noFill/>
                </a:ln>
                <a:effectLst/>
                <a:latin typeface="-apple-system"/>
              </a:rPr>
              <a:t>In R, the </a:t>
            </a:r>
            <a:r>
              <a:rPr kumimoji="0" lang="en-US" altLang="en-US" sz="2400" b="0" i="0" u="none" strike="noStrike" cap="none" normalizeH="0" baseline="0" dirty="0">
                <a:ln>
                  <a:noFill/>
                </a:ln>
                <a:effectLst/>
                <a:latin typeface="Roboto Mono" panose="00000009000000000000" pitchFamily="49" charset="0"/>
              </a:rPr>
              <a:t>rev()</a:t>
            </a:r>
            <a:r>
              <a:rPr kumimoji="0" lang="en-US" altLang="en-US" sz="2400" b="0" i="0" u="none" strike="noStrike" cap="none" normalizeH="0" baseline="0" dirty="0">
                <a:ln>
                  <a:noFill/>
                </a:ln>
                <a:effectLst/>
                <a:latin typeface="-apple-system"/>
              </a:rPr>
              <a:t> function is used to reverse the order of elements in a vector. The basic syntax of the </a:t>
            </a:r>
            <a:r>
              <a:rPr kumimoji="0" lang="en-US" altLang="en-US" sz="2400" b="0" i="0" u="none" strike="noStrike" cap="none" normalizeH="0" baseline="0" dirty="0">
                <a:ln>
                  <a:noFill/>
                </a:ln>
                <a:effectLst/>
                <a:latin typeface="Roboto Mono" panose="00000009000000000000" pitchFamily="49" charset="0"/>
              </a:rPr>
              <a:t>rev()</a:t>
            </a:r>
            <a:r>
              <a:rPr kumimoji="0" lang="en-US" altLang="en-US" sz="2400" b="0" i="0" u="none" strike="noStrike" cap="none" normalizeH="0" baseline="0" dirty="0">
                <a:ln>
                  <a:noFill/>
                </a:ln>
                <a:effectLst/>
                <a:latin typeface="-apple-system"/>
              </a:rPr>
              <a:t> function is:</a:t>
            </a:r>
          </a:p>
          <a:p>
            <a:pPr marL="0" marR="0" lvl="0" indent="0" algn="just"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dirty="0">
                <a:ln>
                  <a:noFill/>
                </a:ln>
                <a:effectLst/>
                <a:latin typeface="-apple-system"/>
              </a:rPr>
              <a:t>rev(x)</a:t>
            </a:r>
          </a:p>
          <a:p>
            <a:pPr marL="0" marR="0" lvl="0" indent="0" algn="just"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dirty="0">
                <a:ln>
                  <a:noFill/>
                </a:ln>
                <a:effectLst/>
                <a:latin typeface="-apple-system"/>
              </a:rPr>
              <a:t>where </a:t>
            </a:r>
            <a:r>
              <a:rPr kumimoji="0" lang="en-US" altLang="en-US" sz="2400" b="0" i="0" u="none" strike="noStrike" cap="none" normalizeH="0" baseline="0" dirty="0">
                <a:ln>
                  <a:noFill/>
                </a:ln>
                <a:effectLst/>
                <a:latin typeface="Roboto Mono" panose="00000009000000000000" pitchFamily="49" charset="0"/>
              </a:rPr>
              <a:t>x</a:t>
            </a:r>
            <a:r>
              <a:rPr kumimoji="0" lang="en-US" altLang="en-US" sz="2400" b="0" i="0" u="none" strike="noStrike" cap="none" normalizeH="0" baseline="0" dirty="0">
                <a:ln>
                  <a:noFill/>
                </a:ln>
                <a:effectLst/>
                <a:latin typeface="-apple-system"/>
              </a:rPr>
              <a:t> is the vector to be reversed.</a:t>
            </a:r>
          </a:p>
          <a:p>
            <a:pPr marL="0" marR="0" lvl="0" indent="0" algn="just"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dirty="0">
                <a:ln>
                  <a:noFill/>
                </a:ln>
                <a:effectLst/>
                <a:latin typeface="-apple-system"/>
              </a:rPr>
              <a:t>Here are a few examples of using the </a:t>
            </a:r>
            <a:r>
              <a:rPr kumimoji="0" lang="en-US" altLang="en-US" sz="2400" b="0" i="0" u="none" strike="noStrike" cap="none" normalizeH="0" baseline="0" dirty="0">
                <a:ln>
                  <a:noFill/>
                </a:ln>
                <a:effectLst/>
                <a:latin typeface="Roboto Mono" panose="00000009000000000000" pitchFamily="49" charset="0"/>
              </a:rPr>
              <a:t>rev()</a:t>
            </a:r>
            <a:r>
              <a:rPr kumimoji="0" lang="en-US" altLang="en-US" sz="2400" b="0" i="0" u="none" strike="noStrike" cap="none" normalizeH="0" baseline="0" dirty="0">
                <a:ln>
                  <a:noFill/>
                </a:ln>
                <a:effectLst/>
                <a:latin typeface="-apple-system"/>
              </a:rPr>
              <a:t> function:</a:t>
            </a:r>
            <a:endParaRPr kumimoji="0" lang="en-US" altLang="en-US" sz="2400" b="0" i="0" u="none" strike="noStrike" cap="none" normalizeH="0" baseline="0" dirty="0">
              <a:ln>
                <a:noFill/>
              </a:ln>
              <a:effectLst/>
              <a:latin typeface="Arial" panose="020B0604020202020204" pitchFamily="34" charset="0"/>
            </a:endParaRPr>
          </a:p>
        </p:txBody>
      </p:sp>
      <p:pic>
        <p:nvPicPr>
          <p:cNvPr id="6" name="Picture 5">
            <a:extLst>
              <a:ext uri="{FF2B5EF4-FFF2-40B4-BE49-F238E27FC236}">
                <a16:creationId xmlns:a16="http://schemas.microsoft.com/office/drawing/2014/main" id="{3136A801-0CCF-C145-701B-B9D992785598}"/>
              </a:ext>
            </a:extLst>
          </p:cNvPr>
          <p:cNvPicPr>
            <a:picLocks noChangeAspect="1"/>
          </p:cNvPicPr>
          <p:nvPr/>
        </p:nvPicPr>
        <p:blipFill rotWithShape="1">
          <a:blip r:embed="rId2"/>
          <a:srcRect r="32903"/>
          <a:stretch/>
        </p:blipFill>
        <p:spPr>
          <a:xfrm>
            <a:off x="5321396" y="1940438"/>
            <a:ext cx="6756828" cy="4409119"/>
          </a:xfrm>
          <a:prstGeom prst="rect">
            <a:avLst/>
          </a:prstGeom>
        </p:spPr>
      </p:pic>
      <p:sp>
        <p:nvSpPr>
          <p:cNvPr id="23" name="Freeform: Shape 2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73462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3" name="Rectangle 12">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98BD1E-BC0A-92CD-D988-C529A9684B08}"/>
              </a:ext>
            </a:extLst>
          </p:cNvPr>
          <p:cNvSpPr>
            <a:spLocks noGrp="1"/>
          </p:cNvSpPr>
          <p:nvPr>
            <p:ph type="title"/>
          </p:nvPr>
        </p:nvSpPr>
        <p:spPr>
          <a:xfrm>
            <a:off x="761803" y="350196"/>
            <a:ext cx="4646904" cy="1624520"/>
          </a:xfrm>
        </p:spPr>
        <p:txBody>
          <a:bodyPr anchor="ctr">
            <a:normAutofit/>
          </a:bodyPr>
          <a:lstStyle/>
          <a:p>
            <a:r>
              <a:rPr lang="en-US" sz="4000" b="1" i="0">
                <a:effectLst/>
                <a:highlight>
                  <a:srgbClr val="FFFFFF"/>
                </a:highlight>
                <a:latin typeface="-apple-system"/>
              </a:rPr>
              <a:t>Matrices, Lists, Factors</a:t>
            </a:r>
            <a:endParaRPr lang="en-US" sz="4000"/>
          </a:p>
        </p:txBody>
      </p:sp>
      <p:sp>
        <p:nvSpPr>
          <p:cNvPr id="4" name="Rectangle 1">
            <a:extLst>
              <a:ext uri="{FF2B5EF4-FFF2-40B4-BE49-F238E27FC236}">
                <a16:creationId xmlns:a16="http://schemas.microsoft.com/office/drawing/2014/main" id="{1B3FAA49-0853-E4B6-ED2E-ED0A00641115}"/>
              </a:ext>
            </a:extLst>
          </p:cNvPr>
          <p:cNvSpPr>
            <a:spLocks noGrp="1" noChangeArrowheads="1"/>
          </p:cNvSpPr>
          <p:nvPr>
            <p:ph idx="1"/>
          </p:nvPr>
        </p:nvSpPr>
        <p:spPr bwMode="auto">
          <a:xfrm>
            <a:off x="380802" y="2449742"/>
            <a:ext cx="5834941" cy="424452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spcAft>
                <a:spcPts val="600"/>
              </a:spcAft>
              <a:buNone/>
            </a:pPr>
            <a:r>
              <a:rPr kumimoji="0" lang="en-US" altLang="en-US" sz="2000" b="0" i="0" u="none" strike="noStrike" cap="none" normalizeH="0" baseline="0" dirty="0">
                <a:ln>
                  <a:noFill/>
                </a:ln>
                <a:effectLst/>
                <a:latin typeface="-apple-system"/>
              </a:rPr>
              <a:t>A matrix in R is a two-dimensional array of elements, all of the same data type. Matrices are created using the </a:t>
            </a:r>
            <a:r>
              <a:rPr kumimoji="0" lang="en-US" altLang="en-US" sz="2000" b="0" i="0" u="none" strike="noStrike" cap="none" normalizeH="0" baseline="0" dirty="0">
                <a:ln>
                  <a:noFill/>
                </a:ln>
                <a:effectLst/>
                <a:latin typeface="Roboto Mono" panose="00000009000000000000" pitchFamily="49" charset="0"/>
              </a:rPr>
              <a:t>matrix()</a:t>
            </a:r>
            <a:r>
              <a:rPr kumimoji="0" lang="en-US" altLang="en-US" sz="2000" b="0" i="0" u="none" strike="noStrike" cap="none" normalizeH="0" baseline="0" dirty="0">
                <a:ln>
                  <a:noFill/>
                </a:ln>
                <a:effectLst/>
                <a:latin typeface="-apple-system"/>
              </a:rPr>
              <a:t> function and can be manipulated using various functions such as </a:t>
            </a:r>
            <a:r>
              <a:rPr kumimoji="0" lang="en-US" altLang="en-US" sz="2000" b="0" i="0" u="none" strike="noStrike" cap="none" normalizeH="0" baseline="0" dirty="0" err="1">
                <a:ln>
                  <a:noFill/>
                </a:ln>
                <a:effectLst/>
                <a:latin typeface="Roboto Mono" panose="00000009000000000000" pitchFamily="49" charset="0"/>
              </a:rPr>
              <a:t>cbind</a:t>
            </a:r>
            <a:r>
              <a:rPr kumimoji="0" lang="en-US" altLang="en-US" sz="2000" b="0" i="0" u="none" strike="noStrike" cap="none" normalizeH="0" baseline="0" dirty="0">
                <a:ln>
                  <a:noFill/>
                </a:ln>
                <a:effectLst/>
                <a:latin typeface="Roboto Mono" panose="00000009000000000000" pitchFamily="49" charset="0"/>
              </a:rPr>
              <a:t>()</a:t>
            </a:r>
            <a:r>
              <a:rPr kumimoji="0" lang="en-US" altLang="en-US" sz="2000" b="0" i="0" u="none" strike="noStrike" cap="none" normalizeH="0" baseline="0" dirty="0">
                <a:ln>
                  <a:noFill/>
                </a:ln>
                <a:effectLst/>
                <a:latin typeface="-apple-system"/>
              </a:rPr>
              <a:t>, </a:t>
            </a:r>
            <a:r>
              <a:rPr kumimoji="0" lang="en-US" altLang="en-US" sz="2000" b="0" i="0" u="none" strike="noStrike" cap="none" normalizeH="0" baseline="0" dirty="0" err="1">
                <a:ln>
                  <a:noFill/>
                </a:ln>
                <a:effectLst/>
                <a:latin typeface="Roboto Mono" panose="00000009000000000000" pitchFamily="49" charset="0"/>
              </a:rPr>
              <a:t>rbind</a:t>
            </a:r>
            <a:r>
              <a:rPr kumimoji="0" lang="en-US" altLang="en-US" sz="2000" b="0" i="0" u="none" strike="noStrike" cap="none" normalizeH="0" baseline="0" dirty="0">
                <a:ln>
                  <a:noFill/>
                </a:ln>
                <a:effectLst/>
                <a:latin typeface="Roboto Mono" panose="00000009000000000000" pitchFamily="49" charset="0"/>
              </a:rPr>
              <a:t>()</a:t>
            </a:r>
            <a:r>
              <a:rPr kumimoji="0" lang="en-US" altLang="en-US" sz="2000" b="0" i="0" u="none" strike="noStrike" cap="none" normalizeH="0" baseline="0" dirty="0">
                <a:ln>
                  <a:noFill/>
                </a:ln>
                <a:effectLst/>
                <a:latin typeface="-apple-system"/>
              </a:rPr>
              <a:t>, and </a:t>
            </a:r>
            <a:r>
              <a:rPr kumimoji="0" lang="en-US" altLang="en-US" sz="2000" b="0" i="0" u="none" strike="noStrike" cap="none" normalizeH="0" baseline="0" dirty="0" err="1">
                <a:ln>
                  <a:noFill/>
                </a:ln>
                <a:effectLst/>
                <a:latin typeface="Roboto Mono" panose="00000009000000000000" pitchFamily="49" charset="0"/>
              </a:rPr>
              <a:t>diag</a:t>
            </a:r>
            <a:r>
              <a:rPr kumimoji="0" lang="en-US" altLang="en-US" sz="2000" b="0" i="0" u="none" strike="noStrike" cap="none" normalizeH="0" baseline="0" dirty="0">
                <a:ln>
                  <a:noFill/>
                </a:ln>
                <a:effectLst/>
                <a:latin typeface="Roboto Mono" panose="00000009000000000000" pitchFamily="49" charset="0"/>
              </a:rPr>
              <a:t>()</a:t>
            </a:r>
            <a:r>
              <a:rPr kumimoji="0" lang="en-US" altLang="en-US" sz="2000" b="0" i="0" u="none" strike="noStrike" cap="none" normalizeH="0" baseline="0" dirty="0">
                <a:ln>
                  <a:noFill/>
                </a:ln>
                <a:effectLst/>
                <a:latin typeface="-apple-system"/>
              </a:rPr>
              <a:t>. Matrices are useful for performing matrix algebra and other </a:t>
            </a:r>
            <a:r>
              <a:rPr kumimoji="0" lang="en-US" altLang="en-US" sz="2000" b="0" i="0" u="none" strike="noStrike" cap="none" normalizeH="0" baseline="0" dirty="0">
                <a:ln>
                  <a:noFill/>
                </a:ln>
                <a:effectLst/>
                <a:latin typeface="-apple-system"/>
                <a:hlinkClick r:id="rId2"/>
              </a:rPr>
              <a:t> mathematical</a:t>
            </a:r>
            <a:r>
              <a:rPr kumimoji="0" lang="en-US" altLang="en-US" sz="2000" b="0" i="0" u="none" strike="noStrike" cap="none" normalizeH="0" baseline="0" dirty="0">
                <a:ln>
                  <a:noFill/>
                </a:ln>
                <a:effectLst/>
                <a:latin typeface="-apple-system"/>
              </a:rPr>
              <a:t> operations on data.</a:t>
            </a:r>
            <a:r>
              <a:rPr kumimoji="0" lang="en-US" altLang="en-US" sz="2000" b="0" i="0" u="none" strike="noStrike" cap="none" normalizeH="0" baseline="0" dirty="0">
                <a:ln>
                  <a:noFill/>
                </a:ln>
                <a:effectLst/>
              </a:rPr>
              <a:t> </a:t>
            </a:r>
          </a:p>
          <a:p>
            <a:pPr marL="0" indent="0">
              <a:spcAft>
                <a:spcPts val="600"/>
              </a:spcAft>
              <a:buNone/>
            </a:pPr>
            <a:endParaRPr lang="en-US" altLang="en-US" sz="2000" dirty="0"/>
          </a:p>
          <a:p>
            <a:pPr marL="0" indent="0">
              <a:spcAft>
                <a:spcPts val="600"/>
              </a:spcAft>
              <a:buNone/>
            </a:pPr>
            <a:r>
              <a:rPr kumimoji="0" lang="en-US" altLang="en-US" sz="2000" b="0" i="0" u="none" strike="noStrike" cap="none" normalizeH="0" baseline="0" dirty="0">
                <a:ln>
                  <a:noFill/>
                </a:ln>
                <a:effectLst/>
                <a:latin typeface="Roboto Mono" panose="00000009000000000000" pitchFamily="49" charset="0"/>
              </a:rPr>
              <a:t>m &lt;- matrix(</a:t>
            </a:r>
            <a:r>
              <a:rPr kumimoji="0" lang="en-US" altLang="en-US" sz="2000" b="0" i="0" u="none" strike="noStrike" cap="none" normalizeH="0" baseline="0" dirty="0" err="1">
                <a:ln>
                  <a:noFill/>
                </a:ln>
                <a:effectLst/>
                <a:latin typeface="Roboto Mono" panose="00000009000000000000" pitchFamily="49" charset="0"/>
              </a:rPr>
              <a:t>nrow</a:t>
            </a:r>
            <a:r>
              <a:rPr kumimoji="0" lang="en-US" altLang="en-US" sz="2000" b="0" i="0" u="none" strike="noStrike" cap="none" normalizeH="0" baseline="0" dirty="0">
                <a:ln>
                  <a:noFill/>
                </a:ln>
                <a:effectLst/>
                <a:latin typeface="Roboto Mono" panose="00000009000000000000" pitchFamily="49" charset="0"/>
              </a:rPr>
              <a:t> = 2, </a:t>
            </a:r>
            <a:r>
              <a:rPr kumimoji="0" lang="en-US" altLang="en-US" sz="2000" b="0" i="0" u="none" strike="noStrike" cap="none" normalizeH="0" baseline="0" dirty="0" err="1">
                <a:ln>
                  <a:noFill/>
                </a:ln>
                <a:effectLst/>
                <a:latin typeface="Roboto Mono" panose="00000009000000000000" pitchFamily="49" charset="0"/>
              </a:rPr>
              <a:t>ncol</a:t>
            </a:r>
            <a:r>
              <a:rPr kumimoji="0" lang="en-US" altLang="en-US" sz="2000" b="0" i="0" u="none" strike="noStrike" cap="none" normalizeH="0" baseline="0" dirty="0">
                <a:ln>
                  <a:noFill/>
                </a:ln>
                <a:effectLst/>
                <a:latin typeface="Roboto Mono" panose="00000009000000000000" pitchFamily="49" charset="0"/>
              </a:rPr>
              <a:t> = 3) </a:t>
            </a:r>
          </a:p>
          <a:p>
            <a:pPr marL="0" indent="0">
              <a:spcAft>
                <a:spcPts val="600"/>
              </a:spcAft>
              <a:buNone/>
            </a:pPr>
            <a:r>
              <a:rPr kumimoji="0" lang="en-US" altLang="en-US" sz="2000" b="0" i="0" u="none" strike="noStrike" cap="none" normalizeH="0" baseline="0" dirty="0">
                <a:ln>
                  <a:noFill/>
                </a:ln>
                <a:effectLst/>
                <a:latin typeface="Roboto Mono" panose="00000009000000000000" pitchFamily="49" charset="0"/>
              </a:rPr>
              <a:t>dim(m) </a:t>
            </a:r>
          </a:p>
          <a:p>
            <a:pPr marL="0" indent="0">
              <a:spcAft>
                <a:spcPts val="600"/>
              </a:spcAft>
              <a:buNone/>
            </a:pPr>
            <a:r>
              <a:rPr kumimoji="0" lang="en-US" altLang="en-US" sz="2000" b="0" i="0" u="none" strike="noStrike" cap="none" normalizeH="0" baseline="0" dirty="0">
                <a:ln>
                  <a:noFill/>
                </a:ln>
                <a:effectLst/>
                <a:latin typeface="Roboto Mono" panose="00000009000000000000" pitchFamily="49" charset="0"/>
              </a:rPr>
              <a:t>attributes(m) </a:t>
            </a:r>
          </a:p>
          <a:p>
            <a:pPr marL="0" indent="0">
              <a:spcAft>
                <a:spcPts val="600"/>
              </a:spcAft>
              <a:buNone/>
            </a:pPr>
            <a:r>
              <a:rPr kumimoji="0" lang="en-US" altLang="en-US" sz="2000" b="0" i="0" u="none" strike="noStrike" cap="none" normalizeH="0" baseline="0" dirty="0">
                <a:ln>
                  <a:noFill/>
                </a:ln>
                <a:effectLst/>
                <a:latin typeface="Roboto Mono" panose="00000009000000000000" pitchFamily="49" charset="0"/>
              </a:rPr>
              <a:t>m &lt;- matrix(1:20, </a:t>
            </a:r>
            <a:r>
              <a:rPr kumimoji="0" lang="en-US" altLang="en-US" sz="2000" b="0" i="0" u="none" strike="noStrike" cap="none" normalizeH="0" baseline="0" dirty="0" err="1">
                <a:ln>
                  <a:noFill/>
                </a:ln>
                <a:effectLst/>
                <a:latin typeface="Roboto Mono" panose="00000009000000000000" pitchFamily="49" charset="0"/>
              </a:rPr>
              <a:t>nrow</a:t>
            </a:r>
            <a:r>
              <a:rPr kumimoji="0" lang="en-US" altLang="en-US" sz="2000" b="0" i="0" u="none" strike="noStrike" cap="none" normalizeH="0" baseline="0" dirty="0">
                <a:ln>
                  <a:noFill/>
                </a:ln>
                <a:effectLst/>
                <a:latin typeface="Roboto Mono" panose="00000009000000000000" pitchFamily="49" charset="0"/>
              </a:rPr>
              <a:t> = 4, </a:t>
            </a:r>
            <a:r>
              <a:rPr kumimoji="0" lang="en-US" altLang="en-US" sz="2000" b="0" i="0" u="none" strike="noStrike" cap="none" normalizeH="0" baseline="0" dirty="0" err="1">
                <a:ln>
                  <a:noFill/>
                </a:ln>
                <a:effectLst/>
                <a:latin typeface="Roboto Mono" panose="00000009000000000000" pitchFamily="49" charset="0"/>
              </a:rPr>
              <a:t>ncol</a:t>
            </a:r>
            <a:r>
              <a:rPr kumimoji="0" lang="en-US" altLang="en-US" sz="2000" b="0" i="0" u="none" strike="noStrike" cap="none" normalizeH="0" baseline="0" dirty="0">
                <a:ln>
                  <a:noFill/>
                </a:ln>
                <a:effectLst/>
                <a:latin typeface="Roboto Mono" panose="00000009000000000000" pitchFamily="49" charset="0"/>
              </a:rPr>
              <a:t> = 5) </a:t>
            </a:r>
          </a:p>
          <a:p>
            <a:pPr marL="0" indent="0">
              <a:spcAft>
                <a:spcPts val="600"/>
              </a:spcAft>
              <a:buNone/>
            </a:pPr>
            <a:r>
              <a:rPr kumimoji="0" lang="en-US" altLang="en-US" sz="2000" b="0" i="0" u="none" strike="noStrike" cap="none" normalizeH="0" baseline="0" dirty="0">
                <a:ln>
                  <a:noFill/>
                </a:ln>
                <a:effectLst/>
                <a:latin typeface="Roboto Mono" panose="00000009000000000000" pitchFamily="49" charset="0"/>
              </a:rPr>
              <a:t>m</a:t>
            </a:r>
            <a:r>
              <a:rPr kumimoji="0" lang="en-US" altLang="en-US" sz="2000" b="0" i="0" u="none" strike="noStrike" cap="none" normalizeH="0" baseline="0" dirty="0">
                <a:ln>
                  <a:noFill/>
                </a:ln>
                <a:effectLst/>
              </a:rPr>
              <a:t> </a:t>
            </a:r>
            <a:endParaRPr kumimoji="0" lang="en-US" altLang="en-US" sz="2000" b="0" i="0" u="none" strike="noStrike" cap="none" normalizeH="0" baseline="0" dirty="0">
              <a:ln>
                <a:noFill/>
              </a:ln>
              <a:effectLst/>
              <a:latin typeface="Arial" panose="020B0604020202020204" pitchFamily="34" charset="0"/>
            </a:endParaRPr>
          </a:p>
        </p:txBody>
      </p:sp>
      <p:pic>
        <p:nvPicPr>
          <p:cNvPr id="7" name="Picture 6">
            <a:extLst>
              <a:ext uri="{FF2B5EF4-FFF2-40B4-BE49-F238E27FC236}">
                <a16:creationId xmlns:a16="http://schemas.microsoft.com/office/drawing/2014/main" id="{7308ACBA-1051-CA2C-5583-F28F32769980}"/>
              </a:ext>
            </a:extLst>
          </p:cNvPr>
          <p:cNvPicPr>
            <a:picLocks noChangeAspect="1"/>
          </p:cNvPicPr>
          <p:nvPr/>
        </p:nvPicPr>
        <p:blipFill rotWithShape="1">
          <a:blip r:embed="rId3"/>
          <a:srcRect l="17569" r="32375"/>
          <a:stretch/>
        </p:blipFill>
        <p:spPr>
          <a:xfrm>
            <a:off x="6596546" y="1"/>
            <a:ext cx="5602279" cy="6858000"/>
          </a:xfrm>
          <a:prstGeom prst="rect">
            <a:avLst/>
          </a:prstGeom>
        </p:spPr>
      </p:pic>
      <p:sp>
        <p:nvSpPr>
          <p:cNvPr id="5" name="Rectangle 2">
            <a:extLst>
              <a:ext uri="{FF2B5EF4-FFF2-40B4-BE49-F238E27FC236}">
                <a16:creationId xmlns:a16="http://schemas.microsoft.com/office/drawing/2014/main" id="{DF35EF71-932C-2EEF-3943-569345D063FB}"/>
              </a:ext>
            </a:extLst>
          </p:cNvPr>
          <p:cNvSpPr>
            <a:spLocks noChangeArrowheads="1"/>
          </p:cNvSpPr>
          <p:nvPr/>
        </p:nvSpPr>
        <p:spPr bwMode="auto">
          <a:xfrm>
            <a:off x="0" y="43934"/>
            <a:ext cx="184731" cy="369332"/>
          </a:xfrm>
          <a:prstGeom prst="rect">
            <a:avLst/>
          </a:prstGeom>
          <a:solidFill>
            <a:srgbClr val="FC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1507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F34C532D-8897-B14A-B0CC-A2507662D76A}"/>
              </a:ext>
            </a:extLst>
          </p:cNvPr>
          <p:cNvPicPr>
            <a:picLocks noChangeAspect="1"/>
          </p:cNvPicPr>
          <p:nvPr/>
        </p:nvPicPr>
        <p:blipFill rotWithShape="1">
          <a:blip r:embed="rId2"/>
          <a:srcRect b="10017"/>
          <a:stretch/>
        </p:blipFill>
        <p:spPr>
          <a:xfrm>
            <a:off x="20" y="1282"/>
            <a:ext cx="12191980" cy="6856718"/>
          </a:xfrm>
          <a:prstGeom prst="rect">
            <a:avLst/>
          </a:prstGeom>
        </p:spPr>
      </p:pic>
    </p:spTree>
    <p:extLst>
      <p:ext uri="{BB962C8B-B14F-4D97-AF65-F5344CB8AC3E}">
        <p14:creationId xmlns:p14="http://schemas.microsoft.com/office/powerpoint/2010/main" val="3682247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4CA75A-BFF4-520A-8B4E-AFAC736D6D45}"/>
              </a:ext>
            </a:extLst>
          </p:cNvPr>
          <p:cNvSpPr>
            <a:spLocks noGrp="1"/>
          </p:cNvSpPr>
          <p:nvPr>
            <p:ph type="title"/>
          </p:nvPr>
        </p:nvSpPr>
        <p:spPr>
          <a:xfrm>
            <a:off x="630936" y="502920"/>
            <a:ext cx="3419856" cy="1463040"/>
          </a:xfrm>
        </p:spPr>
        <p:txBody>
          <a:bodyPr anchor="ctr">
            <a:normAutofit/>
          </a:bodyPr>
          <a:lstStyle/>
          <a:p>
            <a:r>
              <a:rPr lang="en-US" sz="4800"/>
              <a:t>Example</a:t>
            </a:r>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A887751B-3686-8611-634A-7772EC58F0E7}"/>
              </a:ext>
            </a:extLst>
          </p:cNvPr>
          <p:cNvSpPr>
            <a:spLocks noGrp="1" noChangeArrowheads="1"/>
          </p:cNvSpPr>
          <p:nvPr>
            <p:ph idx="1"/>
          </p:nvPr>
        </p:nvSpPr>
        <p:spPr bwMode="auto">
          <a:xfrm>
            <a:off x="4654295" y="502920"/>
            <a:ext cx="6894576" cy="146304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Roboto Mono" panose="00000009000000000000" pitchFamily="49" charset="0"/>
              </a:rPr>
              <a:t>m &lt;- 1:20 </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Roboto Mono" panose="00000009000000000000" pitchFamily="49" charset="0"/>
              </a:rPr>
              <a:t>m </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Roboto Mono" panose="00000009000000000000" pitchFamily="49" charset="0"/>
              </a:rPr>
              <a:t>dim(m) &lt;- c(4, 5) </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Roboto Mono" panose="00000009000000000000" pitchFamily="49" charset="0"/>
              </a:rPr>
              <a:t>m</a:t>
            </a:r>
            <a:r>
              <a:rPr kumimoji="0" lang="en-US" altLang="en-US" sz="2000" b="0" i="0" u="none" strike="noStrike" cap="none" normalizeH="0" baseline="0" dirty="0">
                <a:ln>
                  <a:noFill/>
                </a:ln>
                <a:effectLst/>
              </a:rPr>
              <a:t> </a:t>
            </a:r>
            <a:endParaRPr kumimoji="0" lang="en-US" altLang="en-US" sz="2000" b="0" i="0" u="none" strike="noStrike" cap="none" normalizeH="0" baseline="0" dirty="0">
              <a:ln>
                <a:noFill/>
              </a:ln>
              <a:effectLst/>
              <a:latin typeface="Arial" panose="020B0604020202020204" pitchFamily="34" charset="0"/>
            </a:endParaRPr>
          </a:p>
        </p:txBody>
      </p:sp>
      <p:pic>
        <p:nvPicPr>
          <p:cNvPr id="6" name="Picture 5">
            <a:extLst>
              <a:ext uri="{FF2B5EF4-FFF2-40B4-BE49-F238E27FC236}">
                <a16:creationId xmlns:a16="http://schemas.microsoft.com/office/drawing/2014/main" id="{CBBC5369-A0B0-F92E-EC71-CC347D0B64C6}"/>
              </a:ext>
            </a:extLst>
          </p:cNvPr>
          <p:cNvPicPr>
            <a:picLocks noChangeAspect="1"/>
          </p:cNvPicPr>
          <p:nvPr/>
        </p:nvPicPr>
        <p:blipFill>
          <a:blip r:embed="rId2"/>
          <a:stretch>
            <a:fillRect/>
          </a:stretch>
        </p:blipFill>
        <p:spPr>
          <a:xfrm>
            <a:off x="785210" y="2514600"/>
            <a:ext cx="10152187" cy="3959352"/>
          </a:xfrm>
          <a:prstGeom prst="rect">
            <a:avLst/>
          </a:prstGeom>
        </p:spPr>
      </p:pic>
    </p:spTree>
    <p:extLst>
      <p:ext uri="{BB962C8B-B14F-4D97-AF65-F5344CB8AC3E}">
        <p14:creationId xmlns:p14="http://schemas.microsoft.com/office/powerpoint/2010/main" val="3356333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97EA73-0AB3-2EDA-572F-A86F2A2A0FB4}"/>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R Objects</a:t>
            </a:r>
          </a:p>
        </p:txBody>
      </p:sp>
      <p:sp>
        <p:nvSpPr>
          <p:cNvPr id="3" name="Content Placeholder 2">
            <a:extLst>
              <a:ext uri="{FF2B5EF4-FFF2-40B4-BE49-F238E27FC236}">
                <a16:creationId xmlns:a16="http://schemas.microsoft.com/office/drawing/2014/main" id="{53764613-A0EE-613D-A933-FFD7EB56EFA5}"/>
              </a:ext>
            </a:extLst>
          </p:cNvPr>
          <p:cNvSpPr>
            <a:spLocks noGrp="1"/>
          </p:cNvSpPr>
          <p:nvPr>
            <p:ph idx="1"/>
          </p:nvPr>
        </p:nvSpPr>
        <p:spPr>
          <a:xfrm>
            <a:off x="285175" y="1622745"/>
            <a:ext cx="11460511" cy="5050348"/>
          </a:xfrm>
        </p:spPr>
        <p:txBody>
          <a:bodyPr anchor="ctr">
            <a:normAutofit lnSpcReduction="10000"/>
          </a:bodyPr>
          <a:lstStyle/>
          <a:p>
            <a:r>
              <a:rPr lang="en-US" b="0" i="0" dirty="0">
                <a:effectLst/>
                <a:highlight>
                  <a:srgbClr val="FFFFFF"/>
                </a:highlight>
                <a:latin typeface="-apple-system"/>
              </a:rPr>
              <a:t>In R, everything is an object, which means that every piece of data has a specific type and a set of properties and functions associated with it. Here are some of the common types of objects in R:</a:t>
            </a:r>
          </a:p>
          <a:p>
            <a:r>
              <a:rPr lang="en-US" b="1" i="0" dirty="0">
                <a:effectLst/>
                <a:highlight>
                  <a:srgbClr val="FFFFFF"/>
                </a:highlight>
                <a:latin typeface="-apple-system"/>
              </a:rPr>
              <a:t>1. Numeric:</a:t>
            </a:r>
            <a:r>
              <a:rPr lang="en-US" b="0" i="0" dirty="0">
                <a:effectLst/>
                <a:highlight>
                  <a:srgbClr val="FFFFFF"/>
                </a:highlight>
                <a:latin typeface="-apple-system"/>
              </a:rPr>
              <a:t> Numeric objects represent numerical data, such as integers or decimal values. Numeric objects can be created using the numeric() function or by simply entering a numeric value into R.</a:t>
            </a:r>
            <a:endParaRPr lang="en-US" dirty="0">
              <a:highlight>
                <a:srgbClr val="FFFFFF"/>
              </a:highlight>
              <a:latin typeface="-apple-system"/>
            </a:endParaRPr>
          </a:p>
          <a:p>
            <a:r>
              <a:rPr lang="en-US" b="1" i="0" dirty="0">
                <a:effectLst/>
                <a:highlight>
                  <a:srgbClr val="FFFFFF"/>
                </a:highlight>
                <a:latin typeface="-apple-system"/>
              </a:rPr>
              <a:t>2. Character:</a:t>
            </a:r>
            <a:r>
              <a:rPr lang="en-US" b="0" i="0" dirty="0">
                <a:effectLst/>
                <a:highlight>
                  <a:srgbClr val="FFFFFF"/>
                </a:highlight>
                <a:latin typeface="-apple-system"/>
              </a:rPr>
              <a:t> Character objects represent text data, such as names, words, or sentences. Character objects can be created using the character() function or by enclosing text in quotes.</a:t>
            </a:r>
          </a:p>
          <a:p>
            <a:r>
              <a:rPr lang="en-US" b="1" i="0" dirty="0">
                <a:effectLst/>
                <a:highlight>
                  <a:srgbClr val="FFFFFF"/>
                </a:highlight>
                <a:latin typeface="-apple-system"/>
              </a:rPr>
              <a:t>3. Logical:</a:t>
            </a:r>
            <a:r>
              <a:rPr lang="en-US" b="0" i="0" dirty="0">
                <a:effectLst/>
                <a:highlight>
                  <a:srgbClr val="FFFFFF"/>
                </a:highlight>
                <a:latin typeface="-apple-system"/>
              </a:rPr>
              <a:t> Logical objects represent </a:t>
            </a:r>
            <a:r>
              <a:rPr lang="en-US" b="0" i="0" dirty="0" err="1">
                <a:effectLst/>
                <a:highlight>
                  <a:srgbClr val="FFFFFF"/>
                </a:highlight>
                <a:latin typeface="-apple-system"/>
              </a:rPr>
              <a:t>boolean</a:t>
            </a:r>
            <a:r>
              <a:rPr lang="en-US" b="0" i="0" dirty="0">
                <a:effectLst/>
                <a:highlight>
                  <a:srgbClr val="FFFFFF"/>
                </a:highlight>
                <a:latin typeface="-apple-system"/>
              </a:rPr>
              <a:t> values, either TRUE or FALSE. Logical objects can be created using the logical() function or by using logical operators such as ==, &gt;, &lt;, and &amp;.</a:t>
            </a:r>
            <a:endParaRPr lang="en-US" dirty="0"/>
          </a:p>
        </p:txBody>
      </p:sp>
    </p:spTree>
    <p:extLst>
      <p:ext uri="{BB962C8B-B14F-4D97-AF65-F5344CB8AC3E}">
        <p14:creationId xmlns:p14="http://schemas.microsoft.com/office/powerpoint/2010/main" val="3511839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FA536-9607-DD10-A3FC-887A2AB58275}"/>
              </a:ext>
            </a:extLst>
          </p:cNvPr>
          <p:cNvSpPr>
            <a:spLocks noGrp="1"/>
          </p:cNvSpPr>
          <p:nvPr>
            <p:ph type="title"/>
          </p:nvPr>
        </p:nvSpPr>
        <p:spPr>
          <a:xfrm>
            <a:off x="643278" y="143953"/>
            <a:ext cx="9220635" cy="724118"/>
          </a:xfrm>
        </p:spPr>
        <p:txBody>
          <a:bodyPr anchor="b">
            <a:normAutofit fontScale="90000"/>
          </a:bodyPr>
          <a:lstStyle/>
          <a:p>
            <a:r>
              <a:rPr lang="en-US" sz="5000" dirty="0" err="1"/>
              <a:t>Cbind</a:t>
            </a:r>
            <a:r>
              <a:rPr lang="en-US" sz="5000" dirty="0"/>
              <a:t> and </a:t>
            </a:r>
            <a:r>
              <a:rPr lang="en-US" sz="5000" dirty="0" err="1"/>
              <a:t>rbind</a:t>
            </a:r>
            <a:r>
              <a:rPr lang="en-US" sz="5000" dirty="0"/>
              <a:t> functions</a:t>
            </a: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3169C2-D00C-62AA-99B3-84F03829C125}"/>
              </a:ext>
            </a:extLst>
          </p:cNvPr>
          <p:cNvSpPr>
            <a:spLocks noGrp="1"/>
          </p:cNvSpPr>
          <p:nvPr>
            <p:ph idx="1"/>
          </p:nvPr>
        </p:nvSpPr>
        <p:spPr>
          <a:xfrm>
            <a:off x="209441" y="1757388"/>
            <a:ext cx="6909816" cy="4719612"/>
          </a:xfrm>
        </p:spPr>
        <p:txBody>
          <a:bodyPr anchor="t">
            <a:noAutofit/>
          </a:bodyPr>
          <a:lstStyle/>
          <a:p>
            <a:pPr marL="0" indent="0">
              <a:buNone/>
            </a:pPr>
            <a:r>
              <a:rPr lang="en-US" sz="2000" b="0" i="0" dirty="0">
                <a:effectLst/>
                <a:highlight>
                  <a:srgbClr val="FFFFFF"/>
                </a:highlight>
                <a:latin typeface="-apple-system"/>
              </a:rPr>
              <a:t>Matrices can be created by column-binding or row-binding with the </a:t>
            </a:r>
            <a:r>
              <a:rPr lang="en-US" sz="2000" b="0" i="0" dirty="0" err="1">
                <a:effectLst/>
                <a:highlight>
                  <a:srgbClr val="FFFFFF"/>
                </a:highlight>
                <a:latin typeface="-apple-system"/>
              </a:rPr>
              <a:t>cbind</a:t>
            </a:r>
            <a:r>
              <a:rPr lang="en-US" sz="2000" b="0" i="0" dirty="0">
                <a:effectLst/>
                <a:highlight>
                  <a:srgbClr val="FFFFFF"/>
                </a:highlight>
                <a:latin typeface="-apple-system"/>
              </a:rPr>
              <a:t>() and </a:t>
            </a:r>
            <a:r>
              <a:rPr lang="en-US" sz="2000" b="0" i="0" dirty="0" err="1">
                <a:effectLst/>
                <a:highlight>
                  <a:srgbClr val="FFFFFF"/>
                </a:highlight>
                <a:latin typeface="-apple-system"/>
              </a:rPr>
              <a:t>rbind</a:t>
            </a:r>
            <a:r>
              <a:rPr lang="en-US" sz="2000" b="0" i="0" dirty="0">
                <a:effectLst/>
                <a:highlight>
                  <a:srgbClr val="FFFFFF"/>
                </a:highlight>
                <a:latin typeface="-apple-system"/>
              </a:rPr>
              <a:t>() functions.</a:t>
            </a:r>
          </a:p>
          <a:p>
            <a:pPr marL="0" indent="0">
              <a:buNone/>
            </a:pPr>
            <a:r>
              <a:rPr kumimoji="0" lang="en-US" altLang="en-US" sz="2000" b="0" i="0" u="none" strike="noStrike" cap="none" normalizeH="0" baseline="0" dirty="0">
                <a:ln>
                  <a:noFill/>
                </a:ln>
                <a:effectLst/>
                <a:latin typeface="Roboto Mono" panose="00000009000000000000" pitchFamily="49" charset="0"/>
              </a:rPr>
              <a:t>x&lt;-1:3 </a:t>
            </a:r>
          </a:p>
          <a:p>
            <a:pPr marL="0" indent="0">
              <a:buNone/>
            </a:pPr>
            <a:r>
              <a:rPr kumimoji="0" lang="en-US" altLang="en-US" sz="2000" b="0" i="0" u="none" strike="noStrike" cap="none" normalizeH="0" baseline="0" dirty="0">
                <a:ln>
                  <a:noFill/>
                </a:ln>
                <a:effectLst/>
                <a:latin typeface="Roboto Mono" panose="00000009000000000000" pitchFamily="49" charset="0"/>
              </a:rPr>
              <a:t>y&lt;-10:12 </a:t>
            </a:r>
          </a:p>
          <a:p>
            <a:pPr marL="0" indent="0">
              <a:buNone/>
            </a:pPr>
            <a:r>
              <a:rPr kumimoji="0" lang="en-US" altLang="en-US" sz="2000" b="0" i="0" u="none" strike="noStrike" cap="none" normalizeH="0" baseline="0" dirty="0">
                <a:ln>
                  <a:noFill/>
                </a:ln>
                <a:effectLst/>
                <a:latin typeface="Roboto Mono" panose="00000009000000000000" pitchFamily="49" charset="0"/>
              </a:rPr>
              <a:t>z&lt;-30:32 </a:t>
            </a:r>
          </a:p>
          <a:p>
            <a:pPr marL="0" indent="0">
              <a:buNone/>
            </a:pPr>
            <a:r>
              <a:rPr kumimoji="0" lang="en-US" altLang="en-US" sz="2000" b="0" i="0" u="none" strike="noStrike" cap="none" normalizeH="0" baseline="0" dirty="0" err="1">
                <a:ln>
                  <a:noFill/>
                </a:ln>
                <a:effectLst/>
                <a:latin typeface="Roboto Mono" panose="00000009000000000000" pitchFamily="49" charset="0"/>
              </a:rPr>
              <a:t>cbind</a:t>
            </a:r>
            <a:r>
              <a:rPr kumimoji="0" lang="en-US" altLang="en-US" sz="2000" b="0" i="0" u="none" strike="noStrike" cap="none" normalizeH="0" baseline="0" dirty="0">
                <a:ln>
                  <a:noFill/>
                </a:ln>
                <a:effectLst/>
                <a:latin typeface="Roboto Mono" panose="00000009000000000000" pitchFamily="49" charset="0"/>
              </a:rPr>
              <a:t>(</a:t>
            </a:r>
            <a:r>
              <a:rPr kumimoji="0" lang="en-US" altLang="en-US" sz="2000" b="0" i="0" u="none" strike="noStrike" cap="none" normalizeH="0" baseline="0" dirty="0" err="1">
                <a:ln>
                  <a:noFill/>
                </a:ln>
                <a:effectLst/>
                <a:latin typeface="Roboto Mono" panose="00000009000000000000" pitchFamily="49" charset="0"/>
              </a:rPr>
              <a:t>x,y,z</a:t>
            </a:r>
            <a:r>
              <a:rPr kumimoji="0" lang="en-US" altLang="en-US" sz="2000" b="0" i="0" u="none" strike="noStrike" cap="none" normalizeH="0" baseline="0" dirty="0">
                <a:ln>
                  <a:noFill/>
                </a:ln>
                <a:effectLst/>
                <a:latin typeface="Roboto Mono" panose="00000009000000000000" pitchFamily="49" charset="0"/>
              </a:rPr>
              <a:t>) </a:t>
            </a:r>
          </a:p>
          <a:p>
            <a:pPr marL="0" indent="0">
              <a:buNone/>
            </a:pPr>
            <a:r>
              <a:rPr kumimoji="0" lang="en-US" altLang="en-US" sz="2000" b="0" i="0" u="none" strike="noStrike" cap="none" normalizeH="0" baseline="0" dirty="0" err="1">
                <a:ln>
                  <a:noFill/>
                </a:ln>
                <a:effectLst/>
                <a:latin typeface="Roboto Mono" panose="00000009000000000000" pitchFamily="49" charset="0"/>
              </a:rPr>
              <a:t>rbind</a:t>
            </a:r>
            <a:r>
              <a:rPr kumimoji="0" lang="en-US" altLang="en-US" sz="2000" b="0" i="0" u="none" strike="noStrike" cap="none" normalizeH="0" baseline="0" dirty="0">
                <a:ln>
                  <a:noFill/>
                </a:ln>
                <a:effectLst/>
                <a:latin typeface="Roboto Mono" panose="00000009000000000000" pitchFamily="49" charset="0"/>
              </a:rPr>
              <a:t>(</a:t>
            </a:r>
            <a:r>
              <a:rPr kumimoji="0" lang="en-US" altLang="en-US" sz="2000" b="0" i="0" u="none" strike="noStrike" cap="none" normalizeH="0" baseline="0" dirty="0" err="1">
                <a:ln>
                  <a:noFill/>
                </a:ln>
                <a:effectLst/>
                <a:latin typeface="Roboto Mono" panose="00000009000000000000" pitchFamily="49" charset="0"/>
              </a:rPr>
              <a:t>x,y,z</a:t>
            </a:r>
            <a:r>
              <a:rPr kumimoji="0" lang="en-US" altLang="en-US" sz="2000" b="0" i="0" u="none" strike="noStrike" cap="none" normalizeH="0" baseline="0" dirty="0">
                <a:ln>
                  <a:noFill/>
                </a:ln>
                <a:effectLst/>
                <a:latin typeface="Roboto Mono" panose="00000009000000000000" pitchFamily="49" charset="0"/>
              </a:rPr>
              <a:t>)</a:t>
            </a:r>
            <a:r>
              <a:rPr kumimoji="0" lang="en-US" altLang="en-US" sz="2000" b="0" i="0" u="none" strike="noStrike" cap="none" normalizeH="0" baseline="0" dirty="0">
                <a:ln>
                  <a:noFill/>
                </a:ln>
                <a:effectLst/>
              </a:rPr>
              <a:t> </a:t>
            </a:r>
          </a:p>
          <a:p>
            <a:pPr marL="0" indent="0">
              <a:buNone/>
            </a:pPr>
            <a:r>
              <a:rPr lang="en-US" sz="2000" b="0" i="0" dirty="0">
                <a:solidFill>
                  <a:srgbClr val="000000"/>
                </a:solidFill>
                <a:effectLst/>
                <a:highlight>
                  <a:srgbClr val="FFFFFF"/>
                </a:highlight>
                <a:latin typeface="-apple-system"/>
              </a:rPr>
              <a:t>By default the matrix function reorders a vector into columns, but we can also tell R to use rows instead.</a:t>
            </a:r>
          </a:p>
          <a:p>
            <a:pPr marL="0" indent="0">
              <a:buNone/>
            </a:pPr>
            <a:r>
              <a:rPr kumimoji="0" lang="en-US" altLang="en-US" sz="2000" b="0" i="0" u="none" strike="noStrike" cap="none" normalizeH="0" baseline="0" dirty="0">
                <a:ln>
                  <a:noFill/>
                </a:ln>
                <a:solidFill>
                  <a:srgbClr val="000000"/>
                </a:solidFill>
                <a:effectLst/>
                <a:latin typeface="Roboto Mono" panose="00000009000000000000" pitchFamily="49" charset="0"/>
              </a:rPr>
              <a:t>x &lt;-1:9 </a:t>
            </a:r>
          </a:p>
          <a:p>
            <a:pPr marL="0" indent="0">
              <a:buNone/>
            </a:pPr>
            <a:r>
              <a:rPr kumimoji="0" lang="en-US" altLang="en-US" sz="2000" b="0" i="0" u="none" strike="noStrike" cap="none" normalizeH="0" baseline="0" dirty="0">
                <a:ln>
                  <a:noFill/>
                </a:ln>
                <a:solidFill>
                  <a:srgbClr val="000000"/>
                </a:solidFill>
                <a:effectLst/>
                <a:latin typeface="Roboto Mono" panose="00000009000000000000" pitchFamily="49" charset="0"/>
              </a:rPr>
              <a:t>matrix(x, </a:t>
            </a:r>
            <a:r>
              <a:rPr kumimoji="0" lang="en-US" altLang="en-US" sz="2000" b="0" i="0" u="none" strike="noStrike" cap="none" normalizeH="0" baseline="0" dirty="0" err="1">
                <a:ln>
                  <a:noFill/>
                </a:ln>
                <a:solidFill>
                  <a:srgbClr val="000000"/>
                </a:solidFill>
                <a:effectLst/>
                <a:latin typeface="Roboto Mono" panose="00000009000000000000" pitchFamily="49" charset="0"/>
              </a:rPr>
              <a:t>nrow</a:t>
            </a:r>
            <a:r>
              <a:rPr kumimoji="0" lang="en-US" altLang="en-US" sz="2000" b="0" i="0" u="none" strike="noStrike" cap="none" normalizeH="0" baseline="0" dirty="0">
                <a:ln>
                  <a:noFill/>
                </a:ln>
                <a:solidFill>
                  <a:srgbClr val="000000"/>
                </a:solidFill>
                <a:effectLst/>
                <a:latin typeface="Roboto Mono" panose="00000009000000000000" pitchFamily="49" charset="0"/>
              </a:rPr>
              <a:t> = 3, </a:t>
            </a:r>
            <a:r>
              <a:rPr kumimoji="0" lang="en-US" altLang="en-US" sz="2000" b="0" i="0" u="none" strike="noStrike" cap="none" normalizeH="0" baseline="0" dirty="0" err="1">
                <a:ln>
                  <a:noFill/>
                </a:ln>
                <a:solidFill>
                  <a:srgbClr val="000000"/>
                </a:solidFill>
                <a:effectLst/>
                <a:latin typeface="Roboto Mono" panose="00000009000000000000" pitchFamily="49" charset="0"/>
              </a:rPr>
              <a:t>ncol</a:t>
            </a:r>
            <a:r>
              <a:rPr kumimoji="0" lang="en-US" altLang="en-US" sz="2000" b="0" i="0" u="none" strike="noStrike" cap="none" normalizeH="0" baseline="0" dirty="0">
                <a:ln>
                  <a:noFill/>
                </a:ln>
                <a:solidFill>
                  <a:srgbClr val="000000"/>
                </a:solidFill>
                <a:effectLst/>
                <a:latin typeface="Roboto Mono" panose="00000009000000000000" pitchFamily="49" charset="0"/>
              </a:rPr>
              <a:t> = 3) </a:t>
            </a:r>
          </a:p>
          <a:p>
            <a:pPr marL="0" indent="0">
              <a:buNone/>
            </a:pPr>
            <a:r>
              <a:rPr kumimoji="0" lang="en-US" altLang="en-US" sz="2000" b="0" i="0" u="none" strike="noStrike" cap="none" normalizeH="0" baseline="0" dirty="0">
                <a:ln>
                  <a:noFill/>
                </a:ln>
                <a:solidFill>
                  <a:srgbClr val="000000"/>
                </a:solidFill>
                <a:effectLst/>
                <a:latin typeface="Roboto Mono" panose="00000009000000000000" pitchFamily="49" charset="0"/>
              </a:rPr>
              <a:t>matrix(x, </a:t>
            </a:r>
            <a:r>
              <a:rPr kumimoji="0" lang="en-US" altLang="en-US" sz="2000" b="0" i="0" u="none" strike="noStrike" cap="none" normalizeH="0" baseline="0" dirty="0" err="1">
                <a:ln>
                  <a:noFill/>
                </a:ln>
                <a:solidFill>
                  <a:srgbClr val="000000"/>
                </a:solidFill>
                <a:effectLst/>
                <a:latin typeface="Roboto Mono" panose="00000009000000000000" pitchFamily="49" charset="0"/>
              </a:rPr>
              <a:t>nrow</a:t>
            </a:r>
            <a:r>
              <a:rPr kumimoji="0" lang="en-US" altLang="en-US" sz="2000" b="0" i="0" u="none" strike="noStrike" cap="none" normalizeH="0" baseline="0" dirty="0">
                <a:ln>
                  <a:noFill/>
                </a:ln>
                <a:solidFill>
                  <a:srgbClr val="000000"/>
                </a:solidFill>
                <a:effectLst/>
                <a:latin typeface="Roboto Mono" panose="00000009000000000000" pitchFamily="49" charset="0"/>
              </a:rPr>
              <a:t> = 3, </a:t>
            </a:r>
            <a:r>
              <a:rPr kumimoji="0" lang="en-US" altLang="en-US" sz="2000" b="0" i="0" u="none" strike="noStrike" cap="none" normalizeH="0" baseline="0" dirty="0" err="1">
                <a:ln>
                  <a:noFill/>
                </a:ln>
                <a:solidFill>
                  <a:srgbClr val="000000"/>
                </a:solidFill>
                <a:effectLst/>
                <a:latin typeface="Roboto Mono" panose="00000009000000000000" pitchFamily="49" charset="0"/>
              </a:rPr>
              <a:t>ncol</a:t>
            </a:r>
            <a:r>
              <a:rPr kumimoji="0" lang="en-US" altLang="en-US" sz="2000" b="0" i="0" u="none" strike="noStrike" cap="none" normalizeH="0" baseline="0" dirty="0">
                <a:ln>
                  <a:noFill/>
                </a:ln>
                <a:solidFill>
                  <a:srgbClr val="000000"/>
                </a:solidFill>
                <a:effectLst/>
                <a:latin typeface="Roboto Mono" panose="00000009000000000000" pitchFamily="49" charset="0"/>
              </a:rPr>
              <a:t> = 3, </a:t>
            </a:r>
            <a:r>
              <a:rPr kumimoji="0" lang="en-US" altLang="en-US" sz="2000" b="0" i="0" u="none" strike="noStrike" cap="none" normalizeH="0" baseline="0" dirty="0" err="1">
                <a:ln>
                  <a:noFill/>
                </a:ln>
                <a:solidFill>
                  <a:srgbClr val="000000"/>
                </a:solidFill>
                <a:effectLst/>
                <a:latin typeface="Roboto Mono" panose="00000009000000000000" pitchFamily="49" charset="0"/>
              </a:rPr>
              <a:t>byrow</a:t>
            </a:r>
            <a:r>
              <a:rPr kumimoji="0" lang="en-US" altLang="en-US" sz="2000" b="0" i="0" u="none" strike="noStrike" cap="none" normalizeH="0" baseline="0" dirty="0">
                <a:ln>
                  <a:noFill/>
                </a:ln>
                <a:solidFill>
                  <a:srgbClr val="000000"/>
                </a:solidFill>
                <a:effectLst/>
                <a:latin typeface="Roboto Mono" panose="00000009000000000000" pitchFamily="49" charset="0"/>
              </a:rPr>
              <a:t> = TRUE)</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indent="0">
              <a:buNone/>
            </a:pPr>
            <a:endParaRPr kumimoji="0" lang="en-US" altLang="en-US" sz="2000" b="0" i="0" u="none" strike="noStrike" cap="none" normalizeH="0" baseline="0" dirty="0">
              <a:ln>
                <a:noFill/>
              </a:ln>
              <a:effectLst/>
              <a:latin typeface="Arial" panose="020B0604020202020204" pitchFamily="34" charset="0"/>
            </a:endParaRPr>
          </a:p>
          <a:p>
            <a:pPr marL="0" indent="0">
              <a:buNone/>
            </a:pPr>
            <a:endParaRPr lang="en-US" sz="2000" dirty="0"/>
          </a:p>
        </p:txBody>
      </p:sp>
      <p:pic>
        <p:nvPicPr>
          <p:cNvPr id="6" name="Picture 5">
            <a:extLst>
              <a:ext uri="{FF2B5EF4-FFF2-40B4-BE49-F238E27FC236}">
                <a16:creationId xmlns:a16="http://schemas.microsoft.com/office/drawing/2014/main" id="{A2C8A7F7-47F8-42BF-7E1E-4B2177066E28}"/>
              </a:ext>
            </a:extLst>
          </p:cNvPr>
          <p:cNvPicPr>
            <a:picLocks noChangeAspect="1"/>
          </p:cNvPicPr>
          <p:nvPr/>
        </p:nvPicPr>
        <p:blipFill rotWithShape="1">
          <a:blip r:embed="rId2"/>
          <a:srcRect r="52202"/>
          <a:stretch/>
        </p:blipFill>
        <p:spPr>
          <a:xfrm>
            <a:off x="7532914" y="1723797"/>
            <a:ext cx="4449645" cy="4278477"/>
          </a:xfrm>
          <a:prstGeom prst="rect">
            <a:avLst/>
          </a:prstGeom>
        </p:spPr>
      </p:pic>
      <p:sp>
        <p:nvSpPr>
          <p:cNvPr id="4" name="Rectangle 1">
            <a:extLst>
              <a:ext uri="{FF2B5EF4-FFF2-40B4-BE49-F238E27FC236}">
                <a16:creationId xmlns:a16="http://schemas.microsoft.com/office/drawing/2014/main" id="{7D4BF422-686B-4673-C8E1-389B6C4D43F8}"/>
              </a:ext>
            </a:extLst>
          </p:cNvPr>
          <p:cNvSpPr>
            <a:spLocks noChangeArrowheads="1"/>
          </p:cNvSpPr>
          <p:nvPr/>
        </p:nvSpPr>
        <p:spPr bwMode="auto">
          <a:xfrm>
            <a:off x="0" y="43934"/>
            <a:ext cx="184731" cy="369332"/>
          </a:xfrm>
          <a:prstGeom prst="rect">
            <a:avLst/>
          </a:prstGeom>
          <a:solidFill>
            <a:srgbClr val="FC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17FD5B09-973E-F246-2EEE-EFED7D0F3B83}"/>
              </a:ext>
            </a:extLst>
          </p:cNvPr>
          <p:cNvSpPr>
            <a:spLocks noChangeArrowheads="1"/>
          </p:cNvSpPr>
          <p:nvPr/>
        </p:nvSpPr>
        <p:spPr bwMode="auto">
          <a:xfrm>
            <a:off x="0" y="43934"/>
            <a:ext cx="184731" cy="369332"/>
          </a:xfrm>
          <a:prstGeom prst="rect">
            <a:avLst/>
          </a:prstGeom>
          <a:solidFill>
            <a:srgbClr val="FC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3667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DD47D-21B2-0F71-99A8-6BD6FCB3B430}"/>
              </a:ext>
            </a:extLst>
          </p:cNvPr>
          <p:cNvSpPr>
            <a:spLocks noGrp="1"/>
          </p:cNvSpPr>
          <p:nvPr>
            <p:ph type="title"/>
          </p:nvPr>
        </p:nvSpPr>
        <p:spPr>
          <a:xfrm>
            <a:off x="435429" y="0"/>
            <a:ext cx="6461084" cy="1325563"/>
          </a:xfrm>
        </p:spPr>
        <p:txBody>
          <a:bodyPr/>
          <a:lstStyle/>
          <a:p>
            <a:r>
              <a:rPr lang="en-US" dirty="0" err="1"/>
              <a:t>Matrics</a:t>
            </a:r>
            <a:r>
              <a:rPr lang="en-US" dirty="0"/>
              <a:t> with constant value </a:t>
            </a:r>
          </a:p>
        </p:txBody>
      </p:sp>
      <p:sp>
        <p:nvSpPr>
          <p:cNvPr id="4" name="Rectangle 1">
            <a:extLst>
              <a:ext uri="{FF2B5EF4-FFF2-40B4-BE49-F238E27FC236}">
                <a16:creationId xmlns:a16="http://schemas.microsoft.com/office/drawing/2014/main" id="{869B3BC2-7638-EA3F-44C4-4B3E37CC7C3D}"/>
              </a:ext>
            </a:extLst>
          </p:cNvPr>
          <p:cNvSpPr>
            <a:spLocks noGrp="1" noChangeArrowheads="1"/>
          </p:cNvSpPr>
          <p:nvPr>
            <p:ph idx="1"/>
          </p:nvPr>
        </p:nvSpPr>
        <p:spPr bwMode="auto">
          <a:xfrm>
            <a:off x="561573" y="1588372"/>
            <a:ext cx="5105400" cy="3416320"/>
          </a:xfrm>
          <a:prstGeom prst="rect">
            <a:avLst/>
          </a:prstGeom>
          <a:solidFill>
            <a:srgbClr val="FC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Roboto Mono" panose="00000009000000000000" pitchFamily="49" charset="0"/>
              </a:rPr>
              <a:t>z&lt;- matrix(5, 3,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Roboto Mono" panose="00000009000000000000" pitchFamily="49" charset="0"/>
              </a:rPr>
              <a:t>z</a:t>
            </a: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400" b="0" i="0" dirty="0">
                <a:solidFill>
                  <a:srgbClr val="000000"/>
                </a:solidFill>
                <a:effectLst/>
                <a:highlight>
                  <a:srgbClr val="FFFFFF"/>
                </a:highlight>
                <a:latin typeface="-apple-system"/>
              </a:rPr>
              <a:t>We can create a matrix with specified elements on the diagonal. (And 0 on the off-diagonals.)</a:t>
            </a:r>
          </a:p>
          <a:p>
            <a:pPr marL="0" indent="0" eaLnBrk="0" fontAlgn="base" hangingPunct="0">
              <a:lnSpc>
                <a:spcPct val="100000"/>
              </a:lnSpc>
              <a:spcBef>
                <a:spcPct val="0"/>
              </a:spcBef>
              <a:spcAft>
                <a:spcPct val="0"/>
              </a:spcAft>
              <a:buNone/>
            </a:pPr>
            <a:r>
              <a:rPr kumimoji="0" lang="en-US" altLang="en-US" sz="2400" b="0" i="0" u="none" strike="noStrike" cap="none" normalizeH="0" baseline="0" dirty="0" err="1">
                <a:ln>
                  <a:noFill/>
                </a:ln>
                <a:solidFill>
                  <a:srgbClr val="000000"/>
                </a:solidFill>
                <a:effectLst/>
                <a:latin typeface="Roboto Mono" panose="00000009000000000000" pitchFamily="49" charset="0"/>
              </a:rPr>
              <a:t>diag</a:t>
            </a:r>
            <a:r>
              <a:rPr kumimoji="0" lang="en-US" altLang="en-US" sz="2400" b="0" i="0" u="none" strike="noStrike" cap="none" normalizeH="0" baseline="0" dirty="0">
                <a:ln>
                  <a:noFill/>
                </a:ln>
                <a:solidFill>
                  <a:srgbClr val="000000"/>
                </a:solidFill>
                <a:effectLst/>
                <a:latin typeface="Roboto Mono" panose="00000009000000000000" pitchFamily="49" charset="0"/>
              </a:rPr>
              <a:t>(3) </a:t>
            </a:r>
          </a:p>
          <a:p>
            <a:pPr marL="0" indent="0" eaLnBrk="0" fontAlgn="base" hangingPunct="0">
              <a:lnSpc>
                <a:spcPct val="100000"/>
              </a:lnSpc>
              <a:spcBef>
                <a:spcPct val="0"/>
              </a:spcBef>
              <a:spcAft>
                <a:spcPct val="0"/>
              </a:spcAft>
              <a:buNone/>
            </a:pPr>
            <a:r>
              <a:rPr kumimoji="0" lang="en-US" altLang="en-US" sz="2400" b="0" i="0" u="none" strike="noStrike" cap="none" normalizeH="0" baseline="0" dirty="0" err="1">
                <a:ln>
                  <a:noFill/>
                </a:ln>
                <a:solidFill>
                  <a:srgbClr val="000000"/>
                </a:solidFill>
                <a:effectLst/>
                <a:latin typeface="Roboto Mono" panose="00000009000000000000" pitchFamily="49" charset="0"/>
              </a:rPr>
              <a:t>diag</a:t>
            </a:r>
            <a:r>
              <a:rPr kumimoji="0" lang="en-US" altLang="en-US" sz="2400" b="0" i="0" u="none" strike="noStrike" cap="none" normalizeH="0" baseline="0" dirty="0">
                <a:ln>
                  <a:noFill/>
                </a:ln>
                <a:solidFill>
                  <a:srgbClr val="000000"/>
                </a:solidFill>
                <a:effectLst/>
                <a:latin typeface="Roboto Mono" panose="00000009000000000000" pitchFamily="49" charset="0"/>
              </a:rPr>
              <a:t>(1:4)</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u="none" strike="noStrike" cap="none" normalizeH="0" baseline="0" dirty="0">
              <a:ln>
                <a:noFill/>
              </a:ln>
              <a:solidFill>
                <a:srgbClr val="000000"/>
              </a:solidFill>
              <a:highlight>
                <a:srgbClr val="FFFFFF"/>
              </a:highligh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668D5BA7-4500-2BA7-6773-CBC392D1DC6B}"/>
              </a:ext>
            </a:extLst>
          </p:cNvPr>
          <p:cNvPicPr>
            <a:picLocks noChangeAspect="1"/>
          </p:cNvPicPr>
          <p:nvPr/>
        </p:nvPicPr>
        <p:blipFill>
          <a:blip r:embed="rId2"/>
          <a:stretch>
            <a:fillRect/>
          </a:stretch>
        </p:blipFill>
        <p:spPr>
          <a:xfrm>
            <a:off x="7147211" y="539942"/>
            <a:ext cx="3953427" cy="1876687"/>
          </a:xfrm>
          <a:prstGeom prst="rect">
            <a:avLst/>
          </a:prstGeom>
        </p:spPr>
      </p:pic>
      <p:sp>
        <p:nvSpPr>
          <p:cNvPr id="7" name="Rectangle 2">
            <a:extLst>
              <a:ext uri="{FF2B5EF4-FFF2-40B4-BE49-F238E27FC236}">
                <a16:creationId xmlns:a16="http://schemas.microsoft.com/office/drawing/2014/main" id="{7A2ECAD3-85B4-07AE-26D9-93F1919328C0}"/>
              </a:ext>
            </a:extLst>
          </p:cNvPr>
          <p:cNvSpPr>
            <a:spLocks noChangeArrowheads="1"/>
          </p:cNvSpPr>
          <p:nvPr/>
        </p:nvSpPr>
        <p:spPr bwMode="auto">
          <a:xfrm>
            <a:off x="0" y="43934"/>
            <a:ext cx="184731" cy="369332"/>
          </a:xfrm>
          <a:prstGeom prst="rect">
            <a:avLst/>
          </a:prstGeom>
          <a:solidFill>
            <a:srgbClr val="FC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79EC0668-898D-39C7-6274-65AC28612477}"/>
              </a:ext>
            </a:extLst>
          </p:cNvPr>
          <p:cNvPicPr>
            <a:picLocks noChangeAspect="1"/>
          </p:cNvPicPr>
          <p:nvPr/>
        </p:nvPicPr>
        <p:blipFill>
          <a:blip r:embed="rId3"/>
          <a:stretch>
            <a:fillRect/>
          </a:stretch>
        </p:blipFill>
        <p:spPr>
          <a:xfrm>
            <a:off x="7213896" y="2288421"/>
            <a:ext cx="3886742" cy="4305901"/>
          </a:xfrm>
          <a:prstGeom prst="rect">
            <a:avLst/>
          </a:prstGeom>
        </p:spPr>
      </p:pic>
    </p:spTree>
    <p:extLst>
      <p:ext uri="{BB962C8B-B14F-4D97-AF65-F5344CB8AC3E}">
        <p14:creationId xmlns:p14="http://schemas.microsoft.com/office/powerpoint/2010/main" val="1703362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464DD0-48D5-D8B5-A761-601B3BE949C9}"/>
              </a:ext>
            </a:extLst>
          </p:cNvPr>
          <p:cNvSpPr>
            <a:spLocks noGrp="1"/>
          </p:cNvSpPr>
          <p:nvPr>
            <p:ph type="title"/>
          </p:nvPr>
        </p:nvSpPr>
        <p:spPr>
          <a:xfrm>
            <a:off x="630936" y="640080"/>
            <a:ext cx="4818888" cy="1481328"/>
          </a:xfrm>
        </p:spPr>
        <p:txBody>
          <a:bodyPr anchor="b">
            <a:normAutofit/>
          </a:bodyPr>
          <a:lstStyle/>
          <a:p>
            <a:r>
              <a:rPr lang="en-US" sz="5000"/>
              <a:t>Another example</a:t>
            </a: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2D4EC2E5-ACCB-FCD6-9674-0C3DAED0451C}"/>
              </a:ext>
            </a:extLst>
          </p:cNvPr>
          <p:cNvSpPr>
            <a:spLocks noGrp="1" noChangeArrowheads="1"/>
          </p:cNvSpPr>
          <p:nvPr>
            <p:ph idx="1"/>
          </p:nvPr>
        </p:nvSpPr>
        <p:spPr bwMode="auto">
          <a:xfrm>
            <a:off x="630936" y="2660904"/>
            <a:ext cx="4818888" cy="354787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indent="0" eaLnBrk="0" fontAlgn="base" hangingPunct="0">
              <a:spcBef>
                <a:spcPct val="0"/>
              </a:spcBef>
              <a:spcAft>
                <a:spcPts val="600"/>
              </a:spcAft>
              <a:buNone/>
            </a:pPr>
            <a:r>
              <a:rPr kumimoji="0" lang="en-US" altLang="en-US" sz="2000" b="0" i="0" u="none" strike="noStrike" cap="none" normalizeH="0" baseline="0" dirty="0">
                <a:ln>
                  <a:noFill/>
                </a:ln>
                <a:effectLst/>
                <a:latin typeface="Roboto Mono" panose="00000009000000000000" pitchFamily="49" charset="0"/>
              </a:rPr>
              <a:t>z&lt;- matrix(1:12, 3, 4) </a:t>
            </a:r>
          </a:p>
          <a:p>
            <a:pPr marL="0" indent="0" eaLnBrk="0" fontAlgn="base" hangingPunct="0">
              <a:spcBef>
                <a:spcPct val="0"/>
              </a:spcBef>
              <a:spcAft>
                <a:spcPts val="600"/>
              </a:spcAft>
              <a:buNone/>
            </a:pPr>
            <a:r>
              <a:rPr kumimoji="0" lang="en-US" altLang="en-US" sz="2000" b="0" i="0" u="none" strike="noStrike" cap="none" normalizeH="0" baseline="0" dirty="0">
                <a:ln>
                  <a:noFill/>
                </a:ln>
                <a:effectLst/>
                <a:latin typeface="Roboto Mono" panose="00000009000000000000" pitchFamily="49" charset="0"/>
              </a:rPr>
              <a:t>z</a:t>
            </a:r>
            <a:r>
              <a:rPr kumimoji="0" lang="en-US" altLang="en-US" sz="2000" b="0" i="0" u="none" strike="noStrike" cap="none" normalizeH="0" baseline="0" dirty="0">
                <a:ln>
                  <a:noFill/>
                </a:ln>
                <a:effectLst/>
              </a:rPr>
              <a:t> </a:t>
            </a:r>
          </a:p>
          <a:p>
            <a:pPr marL="0" indent="0" eaLnBrk="0" fontAlgn="base" hangingPunct="0">
              <a:spcBef>
                <a:spcPct val="0"/>
              </a:spcBef>
              <a:spcAft>
                <a:spcPts val="600"/>
              </a:spcAft>
              <a:buNone/>
            </a:pPr>
            <a:r>
              <a:rPr kumimoji="0" lang="en-US" altLang="en-US" sz="2000" b="0" i="0" u="none" strike="noStrike" cap="none" normalizeH="0" baseline="0" dirty="0">
                <a:ln>
                  <a:noFill/>
                </a:ln>
                <a:solidFill>
                  <a:srgbClr val="000000"/>
                </a:solidFill>
                <a:effectLst/>
                <a:latin typeface="Roboto Mono" panose="00000009000000000000" pitchFamily="49" charset="0"/>
              </a:rPr>
              <a:t>z[1, ]</a:t>
            </a:r>
            <a:r>
              <a:rPr kumimoji="0" lang="en-US" altLang="en-US" sz="2000" b="0" i="0" u="none" strike="noStrike" cap="none" normalizeH="0" baseline="0" dirty="0">
                <a:ln>
                  <a:noFill/>
                </a:ln>
                <a:solidFill>
                  <a:schemeClr val="tx1"/>
                </a:solidFill>
                <a:effectLst/>
              </a:rPr>
              <a:t> </a:t>
            </a:r>
          </a:p>
          <a:p>
            <a:pPr marL="0" indent="0" eaLnBrk="0" fontAlgn="base" hangingPunct="0">
              <a:spcBef>
                <a:spcPct val="0"/>
              </a:spcBef>
              <a:spcAft>
                <a:spcPts val="600"/>
              </a:spcAft>
              <a:buNone/>
            </a:pPr>
            <a:r>
              <a:rPr kumimoji="0" lang="en-US" altLang="en-US" sz="2000" b="0" i="0" u="none" strike="noStrike" cap="none" normalizeH="0" baseline="0" dirty="0">
                <a:ln>
                  <a:noFill/>
                </a:ln>
                <a:solidFill>
                  <a:srgbClr val="000000"/>
                </a:solidFill>
                <a:effectLst/>
                <a:latin typeface="Roboto Mono" panose="00000009000000000000" pitchFamily="49" charset="0"/>
              </a:rPr>
              <a:t>z[ ,2]</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indent="0" eaLnBrk="0" fontAlgn="base" hangingPunct="0">
              <a:spcBef>
                <a:spcPct val="0"/>
              </a:spcBef>
              <a:spcAft>
                <a:spcPts val="600"/>
              </a:spcAft>
              <a:buNone/>
            </a:pPr>
            <a:endParaRPr kumimoji="0" lang="en-US" altLang="en-US" sz="2000" b="0" i="0" u="none" strike="noStrike" cap="none" normalizeH="0" baseline="0" dirty="0">
              <a:ln>
                <a:noFill/>
              </a:ln>
              <a:solidFill>
                <a:schemeClr val="tx1"/>
              </a:solidFill>
              <a:effectLst/>
            </a:endParaRPr>
          </a:p>
          <a:p>
            <a:pPr marL="0" indent="0" eaLnBrk="0" fontAlgn="base" hangingPunct="0">
              <a:spcBef>
                <a:spcPct val="0"/>
              </a:spcBef>
              <a:spcAft>
                <a:spcPts val="600"/>
              </a:spcAft>
              <a:buNone/>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indent="0" eaLnBrk="0" fontAlgn="base" hangingPunct="0">
              <a:spcBef>
                <a:spcPct val="0"/>
              </a:spcBef>
              <a:spcAft>
                <a:spcPts val="600"/>
              </a:spcAft>
              <a:buNone/>
            </a:pPr>
            <a:endParaRPr kumimoji="0" lang="en-US" altLang="en-US" sz="2000" b="0" i="0" u="none" strike="noStrike" cap="none" normalizeH="0" baseline="0" dirty="0">
              <a:ln>
                <a:noFill/>
              </a:ln>
              <a:effectLst/>
            </a:endParaRPr>
          </a:p>
          <a:p>
            <a:pPr marL="0" indent="0" eaLnBrk="0" fontAlgn="base" hangingPunct="0">
              <a:spcBef>
                <a:spcPct val="0"/>
              </a:spcBef>
              <a:spcAft>
                <a:spcPts val="600"/>
              </a:spcAft>
              <a:buNone/>
            </a:pPr>
            <a:endParaRPr kumimoji="0" lang="en-US" altLang="en-US" sz="2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p:txBody>
      </p:sp>
      <p:pic>
        <p:nvPicPr>
          <p:cNvPr id="6" name="Picture 5">
            <a:extLst>
              <a:ext uri="{FF2B5EF4-FFF2-40B4-BE49-F238E27FC236}">
                <a16:creationId xmlns:a16="http://schemas.microsoft.com/office/drawing/2014/main" id="{C98C5188-7B65-1456-0C6E-973F854B4BCE}"/>
              </a:ext>
            </a:extLst>
          </p:cNvPr>
          <p:cNvPicPr>
            <a:picLocks noChangeAspect="1"/>
          </p:cNvPicPr>
          <p:nvPr/>
        </p:nvPicPr>
        <p:blipFill>
          <a:blip r:embed="rId2"/>
          <a:stretch>
            <a:fillRect/>
          </a:stretch>
        </p:blipFill>
        <p:spPr>
          <a:xfrm>
            <a:off x="5833655" y="1956965"/>
            <a:ext cx="4091504" cy="2179171"/>
          </a:xfrm>
          <a:prstGeom prst="rect">
            <a:avLst/>
          </a:prstGeom>
        </p:spPr>
      </p:pic>
      <p:sp>
        <p:nvSpPr>
          <p:cNvPr id="7" name="Rectangle 2">
            <a:extLst>
              <a:ext uri="{FF2B5EF4-FFF2-40B4-BE49-F238E27FC236}">
                <a16:creationId xmlns:a16="http://schemas.microsoft.com/office/drawing/2014/main" id="{5DDB881C-B5BB-0D81-DF38-F354004A594A}"/>
              </a:ext>
            </a:extLst>
          </p:cNvPr>
          <p:cNvSpPr>
            <a:spLocks noChangeArrowheads="1"/>
          </p:cNvSpPr>
          <p:nvPr/>
        </p:nvSpPr>
        <p:spPr bwMode="auto">
          <a:xfrm>
            <a:off x="0" y="43934"/>
            <a:ext cx="184731" cy="369332"/>
          </a:xfrm>
          <a:prstGeom prst="rect">
            <a:avLst/>
          </a:prstGeom>
          <a:solidFill>
            <a:srgbClr val="FC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95954CAC-B741-FD26-0DF2-90F7F85595A3}"/>
              </a:ext>
            </a:extLst>
          </p:cNvPr>
          <p:cNvPicPr>
            <a:picLocks noChangeAspect="1"/>
          </p:cNvPicPr>
          <p:nvPr/>
        </p:nvPicPr>
        <p:blipFill>
          <a:blip r:embed="rId3"/>
          <a:stretch>
            <a:fillRect/>
          </a:stretch>
        </p:blipFill>
        <p:spPr>
          <a:xfrm>
            <a:off x="5839170" y="4434840"/>
            <a:ext cx="2981741" cy="466790"/>
          </a:xfrm>
          <a:prstGeom prst="rect">
            <a:avLst/>
          </a:prstGeom>
        </p:spPr>
      </p:pic>
      <p:sp>
        <p:nvSpPr>
          <p:cNvPr id="10" name="Rectangle 3">
            <a:extLst>
              <a:ext uri="{FF2B5EF4-FFF2-40B4-BE49-F238E27FC236}">
                <a16:creationId xmlns:a16="http://schemas.microsoft.com/office/drawing/2014/main" id="{14C32278-5BF7-C53C-4969-0226DFA043B7}"/>
              </a:ext>
            </a:extLst>
          </p:cNvPr>
          <p:cNvSpPr>
            <a:spLocks noChangeArrowheads="1"/>
          </p:cNvSpPr>
          <p:nvPr/>
        </p:nvSpPr>
        <p:spPr bwMode="auto">
          <a:xfrm>
            <a:off x="0" y="43934"/>
            <a:ext cx="184731" cy="369332"/>
          </a:xfrm>
          <a:prstGeom prst="rect">
            <a:avLst/>
          </a:prstGeom>
          <a:solidFill>
            <a:srgbClr val="FC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0D200E8D-62FC-6D01-C8A0-89BB6C3F45BD}"/>
              </a:ext>
            </a:extLst>
          </p:cNvPr>
          <p:cNvPicPr>
            <a:picLocks noChangeAspect="1"/>
          </p:cNvPicPr>
          <p:nvPr/>
        </p:nvPicPr>
        <p:blipFill>
          <a:blip r:embed="rId4"/>
          <a:stretch>
            <a:fillRect/>
          </a:stretch>
        </p:blipFill>
        <p:spPr>
          <a:xfrm>
            <a:off x="5938722" y="5200334"/>
            <a:ext cx="1981477" cy="342948"/>
          </a:xfrm>
          <a:prstGeom prst="rect">
            <a:avLst/>
          </a:prstGeom>
        </p:spPr>
      </p:pic>
    </p:spTree>
    <p:extLst>
      <p:ext uri="{BB962C8B-B14F-4D97-AF65-F5344CB8AC3E}">
        <p14:creationId xmlns:p14="http://schemas.microsoft.com/office/powerpoint/2010/main" val="7660797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6EE81-2113-1B37-C99E-64AC7218DF78}"/>
              </a:ext>
            </a:extLst>
          </p:cNvPr>
          <p:cNvSpPr>
            <a:spLocks noGrp="1"/>
          </p:cNvSpPr>
          <p:nvPr>
            <p:ph type="title"/>
          </p:nvPr>
        </p:nvSpPr>
        <p:spPr/>
        <p:txBody>
          <a:bodyPr/>
          <a:lstStyle/>
          <a:p>
            <a:r>
              <a:rPr lang="en-US" dirty="0"/>
              <a:t>Transpose matrix</a:t>
            </a:r>
          </a:p>
        </p:txBody>
      </p:sp>
      <p:sp>
        <p:nvSpPr>
          <p:cNvPr id="4" name="Rectangle 1">
            <a:extLst>
              <a:ext uri="{FF2B5EF4-FFF2-40B4-BE49-F238E27FC236}">
                <a16:creationId xmlns:a16="http://schemas.microsoft.com/office/drawing/2014/main" id="{73053884-4319-32FE-BBDA-D04CFD2D22F1}"/>
              </a:ext>
            </a:extLst>
          </p:cNvPr>
          <p:cNvSpPr>
            <a:spLocks noGrp="1" noChangeArrowheads="1"/>
          </p:cNvSpPr>
          <p:nvPr>
            <p:ph idx="1"/>
          </p:nvPr>
        </p:nvSpPr>
        <p:spPr bwMode="auto">
          <a:xfrm>
            <a:off x="838200" y="1726298"/>
            <a:ext cx="9033242" cy="2677656"/>
          </a:xfrm>
          <a:prstGeom prst="rect">
            <a:avLst/>
          </a:prstGeom>
          <a:solidFill>
            <a:srgbClr val="FC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rgbClr val="000000"/>
                </a:solidFill>
                <a:effectLst/>
                <a:latin typeface="Roboto Mono" panose="00000009000000000000" pitchFamily="49" charset="0"/>
              </a:rPr>
              <a:t># create a matrix </a:t>
            </a:r>
          </a:p>
          <a:p>
            <a:pPr mar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rgbClr val="000000"/>
                </a:solidFill>
                <a:effectLst/>
                <a:latin typeface="Roboto Mono" panose="00000009000000000000" pitchFamily="49" charset="0"/>
              </a:rPr>
              <a:t>m &lt;- matrix(c(1,2,3,4,5,6), </a:t>
            </a:r>
            <a:r>
              <a:rPr kumimoji="0" lang="en-US" altLang="en-US" sz="2400" b="0" i="0" u="none" strike="noStrike" cap="none" normalizeH="0" baseline="0" dirty="0" err="1">
                <a:ln>
                  <a:noFill/>
                </a:ln>
                <a:solidFill>
                  <a:srgbClr val="000000"/>
                </a:solidFill>
                <a:effectLst/>
                <a:latin typeface="Roboto Mono" panose="00000009000000000000" pitchFamily="49" charset="0"/>
              </a:rPr>
              <a:t>nrow</a:t>
            </a:r>
            <a:r>
              <a:rPr kumimoji="0" lang="en-US" altLang="en-US" sz="2400" b="0" i="0" u="none" strike="noStrike" cap="none" normalizeH="0" baseline="0" dirty="0">
                <a:ln>
                  <a:noFill/>
                </a:ln>
                <a:solidFill>
                  <a:srgbClr val="000000"/>
                </a:solidFill>
                <a:effectLst/>
                <a:latin typeface="Roboto Mono" panose="00000009000000000000" pitchFamily="49" charset="0"/>
              </a:rPr>
              <a:t> = 2, </a:t>
            </a:r>
            <a:r>
              <a:rPr kumimoji="0" lang="en-US" altLang="en-US" sz="2400" b="0" i="0" u="none" strike="noStrike" cap="none" normalizeH="0" baseline="0" dirty="0" err="1">
                <a:ln>
                  <a:noFill/>
                </a:ln>
                <a:solidFill>
                  <a:srgbClr val="000000"/>
                </a:solidFill>
                <a:effectLst/>
                <a:latin typeface="Roboto Mono" panose="00000009000000000000" pitchFamily="49" charset="0"/>
              </a:rPr>
              <a:t>ncol</a:t>
            </a:r>
            <a:r>
              <a:rPr kumimoji="0" lang="en-US" altLang="en-US" sz="2400" b="0" i="0" u="none" strike="noStrike" cap="none" normalizeH="0" baseline="0" dirty="0">
                <a:ln>
                  <a:noFill/>
                </a:ln>
                <a:solidFill>
                  <a:srgbClr val="000000"/>
                </a:solidFill>
                <a:effectLst/>
                <a:latin typeface="Roboto Mono" panose="00000009000000000000" pitchFamily="49" charset="0"/>
              </a:rPr>
              <a:t> = 3) </a:t>
            </a:r>
          </a:p>
          <a:p>
            <a:pPr mar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rgbClr val="000000"/>
                </a:solidFill>
                <a:effectLst/>
                <a:latin typeface="Roboto Mono" panose="00000009000000000000" pitchFamily="49" charset="0"/>
              </a:rPr>
              <a:t># print the matrix </a:t>
            </a:r>
          </a:p>
          <a:p>
            <a:pPr mar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rgbClr val="000000"/>
                </a:solidFill>
                <a:effectLst/>
                <a:latin typeface="Roboto Mono" panose="00000009000000000000" pitchFamily="49" charset="0"/>
              </a:rPr>
              <a:t>m </a:t>
            </a:r>
          </a:p>
          <a:p>
            <a:pPr mar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rgbClr val="000000"/>
                </a:solidFill>
                <a:effectLst/>
                <a:latin typeface="Roboto Mono" panose="00000009000000000000" pitchFamily="49" charset="0"/>
              </a:rPr>
              <a:t># transpose the matrix </a:t>
            </a:r>
          </a:p>
          <a:p>
            <a:pPr mar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rgbClr val="000000"/>
                </a:solidFill>
                <a:effectLst/>
                <a:latin typeface="Roboto Mono" panose="00000009000000000000" pitchFamily="49" charset="0"/>
              </a:rPr>
              <a:t>t(m)</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4400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FAFF4-0B85-A685-2850-F3AEAEF69727}"/>
              </a:ext>
            </a:extLst>
          </p:cNvPr>
          <p:cNvSpPr>
            <a:spLocks noGrp="1"/>
          </p:cNvSpPr>
          <p:nvPr>
            <p:ph type="title"/>
          </p:nvPr>
        </p:nvSpPr>
        <p:spPr/>
        <p:txBody>
          <a:bodyPr/>
          <a:lstStyle/>
          <a:p>
            <a:r>
              <a:rPr lang="en-US" dirty="0"/>
              <a:t>Matrix Operations</a:t>
            </a:r>
          </a:p>
        </p:txBody>
      </p:sp>
      <p:pic>
        <p:nvPicPr>
          <p:cNvPr id="5" name="Content Placeholder 4">
            <a:extLst>
              <a:ext uri="{FF2B5EF4-FFF2-40B4-BE49-F238E27FC236}">
                <a16:creationId xmlns:a16="http://schemas.microsoft.com/office/drawing/2014/main" id="{6ECE3EF1-59F1-4213-9DD2-D76BF761BB6B}"/>
              </a:ext>
            </a:extLst>
          </p:cNvPr>
          <p:cNvPicPr>
            <a:picLocks noGrp="1" noChangeAspect="1"/>
          </p:cNvPicPr>
          <p:nvPr>
            <p:ph idx="1"/>
          </p:nvPr>
        </p:nvPicPr>
        <p:blipFill>
          <a:blip r:embed="rId2"/>
          <a:stretch>
            <a:fillRect/>
          </a:stretch>
        </p:blipFill>
        <p:spPr>
          <a:xfrm>
            <a:off x="1169985" y="1690688"/>
            <a:ext cx="3277057" cy="3505689"/>
          </a:xfrm>
        </p:spPr>
      </p:pic>
      <p:pic>
        <p:nvPicPr>
          <p:cNvPr id="7" name="Picture 6">
            <a:extLst>
              <a:ext uri="{FF2B5EF4-FFF2-40B4-BE49-F238E27FC236}">
                <a16:creationId xmlns:a16="http://schemas.microsoft.com/office/drawing/2014/main" id="{AD7818AE-3B14-DD31-08AC-D991781DBA92}"/>
              </a:ext>
            </a:extLst>
          </p:cNvPr>
          <p:cNvPicPr>
            <a:picLocks noChangeAspect="1"/>
          </p:cNvPicPr>
          <p:nvPr/>
        </p:nvPicPr>
        <p:blipFill>
          <a:blip r:embed="rId3"/>
          <a:stretch>
            <a:fillRect/>
          </a:stretch>
        </p:blipFill>
        <p:spPr>
          <a:xfrm>
            <a:off x="6488335" y="357330"/>
            <a:ext cx="4212321" cy="6143340"/>
          </a:xfrm>
          <a:prstGeom prst="rect">
            <a:avLst/>
          </a:prstGeom>
        </p:spPr>
      </p:pic>
    </p:spTree>
    <p:extLst>
      <p:ext uri="{BB962C8B-B14F-4D97-AF65-F5344CB8AC3E}">
        <p14:creationId xmlns:p14="http://schemas.microsoft.com/office/powerpoint/2010/main" val="3470577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33FC0C-809A-E785-0A2A-7299D9D6D627}"/>
              </a:ext>
            </a:extLst>
          </p:cNvPr>
          <p:cNvSpPr>
            <a:spLocks noGrp="1"/>
          </p:cNvSpPr>
          <p:nvPr>
            <p:ph type="title"/>
          </p:nvPr>
        </p:nvSpPr>
        <p:spPr>
          <a:xfrm>
            <a:off x="630936" y="640080"/>
            <a:ext cx="4818888" cy="1481328"/>
          </a:xfrm>
        </p:spPr>
        <p:txBody>
          <a:bodyPr anchor="b">
            <a:normAutofit/>
          </a:bodyPr>
          <a:lstStyle/>
          <a:p>
            <a:r>
              <a:rPr lang="en-US" sz="5400"/>
              <a:t>List in R</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F4459D23-5354-9483-6895-2AF7B9D6C775}"/>
              </a:ext>
            </a:extLst>
          </p:cNvPr>
          <p:cNvSpPr>
            <a:spLocks noGrp="1" noChangeArrowheads="1"/>
          </p:cNvSpPr>
          <p:nvPr>
            <p:ph idx="1"/>
          </p:nvPr>
        </p:nvSpPr>
        <p:spPr bwMode="auto">
          <a:xfrm>
            <a:off x="630935" y="2372868"/>
            <a:ext cx="6586293" cy="396610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spcAft>
                <a:spcPts val="600"/>
              </a:spcAft>
              <a:buNone/>
            </a:pPr>
            <a:r>
              <a:rPr kumimoji="0" lang="en-US" altLang="en-US" sz="2200" b="0" i="0" u="none" strike="noStrike" cap="none" normalizeH="0" baseline="0" dirty="0">
                <a:ln>
                  <a:noFill/>
                </a:ln>
                <a:effectLst/>
                <a:latin typeface="-apple-system"/>
              </a:rPr>
              <a:t>Lists are a special type of vector that can contain elements of different classes. So, a list in R is a collection of objects, which can be of different data types. Lists are created using the </a:t>
            </a:r>
            <a:r>
              <a:rPr kumimoji="0" lang="en-US" altLang="en-US" sz="2200" b="0" i="0" u="none" strike="noStrike" cap="none" normalizeH="0" baseline="0" dirty="0">
                <a:ln>
                  <a:noFill/>
                </a:ln>
                <a:effectLst/>
                <a:latin typeface="Roboto Mono" panose="00000009000000000000" pitchFamily="49" charset="0"/>
              </a:rPr>
              <a:t>list()</a:t>
            </a:r>
            <a:r>
              <a:rPr kumimoji="0" lang="en-US" altLang="en-US" sz="2200" b="0" i="0" u="none" strike="noStrike" cap="none" normalizeH="0" baseline="0" dirty="0">
                <a:ln>
                  <a:noFill/>
                </a:ln>
                <a:effectLst/>
                <a:latin typeface="-apple-system"/>
              </a:rPr>
              <a:t> function and can be accessed using the double bracket </a:t>
            </a:r>
            <a:r>
              <a:rPr kumimoji="0" lang="en-US" altLang="en-US" sz="2200" b="0" i="0" u="none" strike="noStrike" cap="none" normalizeH="0" baseline="0" dirty="0">
                <a:ln>
                  <a:noFill/>
                </a:ln>
                <a:effectLst/>
                <a:latin typeface="Roboto Mono" panose="00000009000000000000" pitchFamily="49" charset="0"/>
              </a:rPr>
              <a:t>[[ ]]</a:t>
            </a:r>
            <a:r>
              <a:rPr kumimoji="0" lang="en-US" altLang="en-US" sz="2200" b="0" i="0" u="none" strike="noStrike" cap="none" normalizeH="0" baseline="0" dirty="0">
                <a:ln>
                  <a:noFill/>
                </a:ln>
                <a:effectLst/>
                <a:latin typeface="-apple-system"/>
              </a:rPr>
              <a:t> or single bracket </a:t>
            </a:r>
            <a:r>
              <a:rPr kumimoji="0" lang="en-US" altLang="en-US" sz="2200" b="0" i="0" u="none" strike="noStrike" cap="none" normalizeH="0" baseline="0" dirty="0">
                <a:ln>
                  <a:noFill/>
                </a:ln>
                <a:effectLst/>
                <a:latin typeface="Roboto Mono" panose="00000009000000000000" pitchFamily="49" charset="0"/>
              </a:rPr>
              <a:t>[ ]</a:t>
            </a:r>
            <a:r>
              <a:rPr kumimoji="0" lang="en-US" altLang="en-US" sz="2200" b="0" i="0" u="none" strike="noStrike" cap="none" normalizeH="0" baseline="0" dirty="0">
                <a:ln>
                  <a:noFill/>
                </a:ln>
                <a:effectLst/>
                <a:latin typeface="-apple-system"/>
              </a:rPr>
              <a:t> notation. Lists are useful for organizing data and creating complex data structures.</a:t>
            </a:r>
            <a:r>
              <a:rPr kumimoji="0" lang="en-US" altLang="en-US" sz="2200" b="0" i="0" u="none" strike="noStrike" cap="none" normalizeH="0" baseline="0" dirty="0">
                <a:ln>
                  <a:noFill/>
                </a:ln>
                <a:effectLst/>
              </a:rPr>
              <a:t> </a:t>
            </a:r>
            <a:endParaRPr kumimoji="0" lang="en-US" altLang="en-US" sz="2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2200" b="0" i="0" u="none" strike="noStrike" cap="none" normalizeH="0" baseline="0" dirty="0">
              <a:ln>
                <a:noFill/>
              </a:ln>
              <a:effectLst/>
              <a:latin typeface="Arial" panose="020B0604020202020204" pitchFamily="34" charset="0"/>
            </a:endParaRPr>
          </a:p>
          <a:p>
            <a:pPr marL="0" indent="0">
              <a:spcAft>
                <a:spcPts val="600"/>
              </a:spcAft>
              <a:buNone/>
            </a:pPr>
            <a:r>
              <a:rPr kumimoji="0" lang="en-US" altLang="en-US" sz="2200" b="0" i="0" u="none" strike="noStrike" cap="none" normalizeH="0" baseline="0" dirty="0">
                <a:ln>
                  <a:noFill/>
                </a:ln>
                <a:effectLst/>
                <a:latin typeface="Roboto Mono" panose="00000009000000000000" pitchFamily="49" charset="0"/>
              </a:rPr>
              <a:t>x &lt;- list("stat",5.1, TRUE, 1 + 4i) </a:t>
            </a:r>
          </a:p>
          <a:p>
            <a:pPr marL="0" indent="0">
              <a:spcAft>
                <a:spcPts val="600"/>
              </a:spcAft>
              <a:buNone/>
            </a:pPr>
            <a:r>
              <a:rPr kumimoji="0" lang="en-US" altLang="en-US" sz="2200" b="0" i="0" u="none" strike="noStrike" cap="none" normalizeH="0" baseline="0" dirty="0">
                <a:ln>
                  <a:noFill/>
                </a:ln>
                <a:effectLst/>
                <a:latin typeface="Roboto Mono" panose="00000009000000000000" pitchFamily="49" charset="0"/>
              </a:rPr>
              <a:t>x </a:t>
            </a:r>
          </a:p>
          <a:p>
            <a:pPr marL="0" indent="0">
              <a:spcAft>
                <a:spcPts val="600"/>
              </a:spcAft>
              <a:buNone/>
            </a:pPr>
            <a:r>
              <a:rPr kumimoji="0" lang="en-US" altLang="en-US" sz="2200" b="0" i="0" u="none" strike="noStrike" cap="none" normalizeH="0" baseline="0" dirty="0">
                <a:ln>
                  <a:noFill/>
                </a:ln>
                <a:effectLst/>
                <a:latin typeface="Roboto Mono" panose="00000009000000000000" pitchFamily="49" charset="0"/>
              </a:rPr>
              <a:t>class(x)</a:t>
            </a:r>
            <a:r>
              <a:rPr kumimoji="0" lang="en-US" altLang="en-US" sz="2200" b="0" i="0" u="none" strike="noStrike" cap="none" normalizeH="0" baseline="0" dirty="0">
                <a:ln>
                  <a:noFill/>
                </a:ln>
                <a:effectLst/>
              </a:rPr>
              <a:t> </a:t>
            </a:r>
            <a:endParaRPr kumimoji="0" lang="en-US" altLang="en-US" sz="2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2200" b="0" i="0" u="none" strike="noStrike" cap="none" normalizeH="0" baseline="0" dirty="0">
              <a:ln>
                <a:noFill/>
              </a:ln>
              <a:effectLst/>
              <a:latin typeface="Arial" panose="020B0604020202020204" pitchFamily="34" charset="0"/>
            </a:endParaRPr>
          </a:p>
        </p:txBody>
      </p:sp>
      <p:pic>
        <p:nvPicPr>
          <p:cNvPr id="7" name="Picture 6">
            <a:extLst>
              <a:ext uri="{FF2B5EF4-FFF2-40B4-BE49-F238E27FC236}">
                <a16:creationId xmlns:a16="http://schemas.microsoft.com/office/drawing/2014/main" id="{EB957FAA-4530-FCE0-415E-46573DDE076B}"/>
              </a:ext>
            </a:extLst>
          </p:cNvPr>
          <p:cNvPicPr>
            <a:picLocks noChangeAspect="1"/>
          </p:cNvPicPr>
          <p:nvPr/>
        </p:nvPicPr>
        <p:blipFill>
          <a:blip r:embed="rId2"/>
          <a:stretch>
            <a:fillRect/>
          </a:stretch>
        </p:blipFill>
        <p:spPr>
          <a:xfrm>
            <a:off x="7846590" y="923109"/>
            <a:ext cx="3500094" cy="5577840"/>
          </a:xfrm>
          <a:prstGeom prst="rect">
            <a:avLst/>
          </a:prstGeom>
        </p:spPr>
      </p:pic>
      <p:sp>
        <p:nvSpPr>
          <p:cNvPr id="5" name="Rectangle 2">
            <a:extLst>
              <a:ext uri="{FF2B5EF4-FFF2-40B4-BE49-F238E27FC236}">
                <a16:creationId xmlns:a16="http://schemas.microsoft.com/office/drawing/2014/main" id="{32A054D1-99D5-2E81-CC62-D14D0A402211}"/>
              </a:ext>
            </a:extLst>
          </p:cNvPr>
          <p:cNvSpPr>
            <a:spLocks noChangeArrowheads="1"/>
          </p:cNvSpPr>
          <p:nvPr/>
        </p:nvSpPr>
        <p:spPr bwMode="auto">
          <a:xfrm>
            <a:off x="0" y="43934"/>
            <a:ext cx="184731" cy="369332"/>
          </a:xfrm>
          <a:prstGeom prst="rect">
            <a:avLst/>
          </a:prstGeom>
          <a:solidFill>
            <a:srgbClr val="FC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2825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9689-4F03-2D8D-7D83-83360C11DB0F}"/>
              </a:ext>
            </a:extLst>
          </p:cNvPr>
          <p:cNvSpPr>
            <a:spLocks noGrp="1"/>
          </p:cNvSpPr>
          <p:nvPr>
            <p:ph type="title"/>
          </p:nvPr>
        </p:nvSpPr>
        <p:spPr/>
        <p:txBody>
          <a:bodyPr/>
          <a:lstStyle/>
          <a:p>
            <a:r>
              <a:rPr lang="en-US" dirty="0"/>
              <a:t>Complex Lists</a:t>
            </a:r>
          </a:p>
        </p:txBody>
      </p:sp>
      <p:pic>
        <p:nvPicPr>
          <p:cNvPr id="5" name="Picture 4">
            <a:extLst>
              <a:ext uri="{FF2B5EF4-FFF2-40B4-BE49-F238E27FC236}">
                <a16:creationId xmlns:a16="http://schemas.microsoft.com/office/drawing/2014/main" id="{C4D5F699-EA6A-E8B2-4718-66471BC8D6BF}"/>
              </a:ext>
            </a:extLst>
          </p:cNvPr>
          <p:cNvPicPr>
            <a:picLocks noChangeAspect="1"/>
          </p:cNvPicPr>
          <p:nvPr/>
        </p:nvPicPr>
        <p:blipFill>
          <a:blip r:embed="rId2"/>
          <a:stretch>
            <a:fillRect/>
          </a:stretch>
        </p:blipFill>
        <p:spPr>
          <a:xfrm>
            <a:off x="468934" y="1591113"/>
            <a:ext cx="5627066" cy="3458058"/>
          </a:xfrm>
          <a:prstGeom prst="rect">
            <a:avLst/>
          </a:prstGeom>
        </p:spPr>
      </p:pic>
      <p:pic>
        <p:nvPicPr>
          <p:cNvPr id="7" name="Picture 6">
            <a:extLst>
              <a:ext uri="{FF2B5EF4-FFF2-40B4-BE49-F238E27FC236}">
                <a16:creationId xmlns:a16="http://schemas.microsoft.com/office/drawing/2014/main" id="{83BACEA3-35D6-6B4E-A2CD-7D1747E78548}"/>
              </a:ext>
            </a:extLst>
          </p:cNvPr>
          <p:cNvPicPr>
            <a:picLocks noChangeAspect="1"/>
          </p:cNvPicPr>
          <p:nvPr/>
        </p:nvPicPr>
        <p:blipFill>
          <a:blip r:embed="rId3"/>
          <a:stretch>
            <a:fillRect/>
          </a:stretch>
        </p:blipFill>
        <p:spPr>
          <a:xfrm>
            <a:off x="6300537" y="0"/>
            <a:ext cx="5053263" cy="6858000"/>
          </a:xfrm>
          <a:prstGeom prst="rect">
            <a:avLst/>
          </a:prstGeom>
        </p:spPr>
      </p:pic>
    </p:spTree>
    <p:extLst>
      <p:ext uri="{BB962C8B-B14F-4D97-AF65-F5344CB8AC3E}">
        <p14:creationId xmlns:p14="http://schemas.microsoft.com/office/powerpoint/2010/main" val="3071585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EC2060-8E9D-AE31-E8B9-26F3565706B2}"/>
              </a:ext>
            </a:extLst>
          </p:cNvPr>
          <p:cNvSpPr>
            <a:spLocks noGrp="1"/>
          </p:cNvSpPr>
          <p:nvPr>
            <p:ph type="title"/>
          </p:nvPr>
        </p:nvSpPr>
        <p:spPr>
          <a:xfrm>
            <a:off x="643278" y="2196860"/>
            <a:ext cx="3571810" cy="3573516"/>
          </a:xfrm>
        </p:spPr>
        <p:txBody>
          <a:bodyPr vert="horz" lIns="91440" tIns="45720" rIns="91440" bIns="45720" rtlCol="0" anchor="b">
            <a:normAutofit fontScale="90000"/>
          </a:bodyPr>
          <a:lstStyle/>
          <a:p>
            <a:r>
              <a:rPr lang="en-US" sz="5100" kern="1200" dirty="0">
                <a:solidFill>
                  <a:schemeClr val="tx1"/>
                </a:solidFill>
                <a:latin typeface="+mj-lt"/>
                <a:ea typeface="+mj-ea"/>
                <a:cs typeface="+mj-cs"/>
              </a:rPr>
              <a:t>Factor to represent categorical data-</a:t>
            </a:r>
            <a:br>
              <a:rPr lang="en-US" sz="5100" kern="1200" dirty="0">
                <a:solidFill>
                  <a:schemeClr val="tx1"/>
                </a:solidFill>
                <a:latin typeface="+mj-lt"/>
                <a:ea typeface="+mj-ea"/>
                <a:cs typeface="+mj-cs"/>
              </a:rPr>
            </a:br>
            <a:r>
              <a:rPr lang="en-US" sz="5100" kern="1200" dirty="0">
                <a:solidFill>
                  <a:schemeClr val="tx1"/>
                </a:solidFill>
                <a:latin typeface="+mj-lt"/>
                <a:ea typeface="+mj-ea"/>
                <a:cs typeface="+mj-cs"/>
              </a:rPr>
              <a:t>table() function</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5BE2107-5572-92B2-F485-11602AC8B714}"/>
              </a:ext>
            </a:extLst>
          </p:cNvPr>
          <p:cNvPicPr>
            <a:picLocks noChangeAspect="1"/>
          </p:cNvPicPr>
          <p:nvPr/>
        </p:nvPicPr>
        <p:blipFill>
          <a:blip r:embed="rId2"/>
          <a:stretch>
            <a:fillRect/>
          </a:stretch>
        </p:blipFill>
        <p:spPr>
          <a:xfrm>
            <a:off x="3608975" y="918466"/>
            <a:ext cx="8354425" cy="5021068"/>
          </a:xfrm>
          <a:prstGeom prst="rect">
            <a:avLst/>
          </a:prstGeom>
        </p:spPr>
      </p:pic>
    </p:spTree>
    <p:extLst>
      <p:ext uri="{BB962C8B-B14F-4D97-AF65-F5344CB8AC3E}">
        <p14:creationId xmlns:p14="http://schemas.microsoft.com/office/powerpoint/2010/main" val="12360030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27030-E680-7873-B612-8DD648268565}"/>
              </a:ext>
            </a:extLst>
          </p:cNvPr>
          <p:cNvSpPr>
            <a:spLocks noGrp="1"/>
          </p:cNvSpPr>
          <p:nvPr>
            <p:ph type="title"/>
          </p:nvPr>
        </p:nvSpPr>
        <p:spPr/>
        <p:txBody>
          <a:bodyPr/>
          <a:lstStyle/>
          <a:p>
            <a:r>
              <a:rPr lang="en-US" b="1" i="0" dirty="0">
                <a:solidFill>
                  <a:srgbClr val="443F3F"/>
                </a:solidFill>
                <a:effectLst/>
                <a:highlight>
                  <a:srgbClr val="FFFFFF"/>
                </a:highlight>
                <a:latin typeface="-apple-system"/>
              </a:rPr>
              <a:t>Data Frames in R</a:t>
            </a:r>
            <a:endParaRPr lang="en-US" dirty="0"/>
          </a:p>
        </p:txBody>
      </p:sp>
      <p:sp>
        <p:nvSpPr>
          <p:cNvPr id="3" name="Content Placeholder 2">
            <a:extLst>
              <a:ext uri="{FF2B5EF4-FFF2-40B4-BE49-F238E27FC236}">
                <a16:creationId xmlns:a16="http://schemas.microsoft.com/office/drawing/2014/main" id="{2BB3BF97-9A6A-C6E3-FE87-54FB1840763D}"/>
              </a:ext>
            </a:extLst>
          </p:cNvPr>
          <p:cNvSpPr>
            <a:spLocks noGrp="1"/>
          </p:cNvSpPr>
          <p:nvPr>
            <p:ph idx="1"/>
          </p:nvPr>
        </p:nvSpPr>
        <p:spPr/>
        <p:txBody>
          <a:bodyPr/>
          <a:lstStyle/>
          <a:p>
            <a:r>
              <a:rPr lang="en-US" b="0" i="0" dirty="0">
                <a:solidFill>
                  <a:srgbClr val="000000"/>
                </a:solidFill>
                <a:effectLst/>
                <a:highlight>
                  <a:srgbClr val="FFFFFF"/>
                </a:highlight>
                <a:latin typeface="-apple-system"/>
              </a:rPr>
              <a:t>Data frames can be created using the </a:t>
            </a:r>
            <a:r>
              <a:rPr lang="en-US" b="0" i="0" dirty="0" err="1">
                <a:solidFill>
                  <a:srgbClr val="000000"/>
                </a:solidFill>
                <a:effectLst/>
                <a:highlight>
                  <a:srgbClr val="FFFFFF"/>
                </a:highlight>
                <a:latin typeface="-apple-system"/>
              </a:rPr>
              <a:t>data.frame</a:t>
            </a:r>
            <a:r>
              <a:rPr lang="en-US" b="0" i="0" dirty="0">
                <a:solidFill>
                  <a:srgbClr val="000000"/>
                </a:solidFill>
                <a:effectLst/>
                <a:highlight>
                  <a:srgbClr val="FFFFFF"/>
                </a:highlight>
                <a:latin typeface="-apple-system"/>
              </a:rPr>
              <a:t>() function in R. You can also read in data from external files, such as CSV or Excel files, and convert them into data frames using functions like read.csv() or </a:t>
            </a:r>
            <a:r>
              <a:rPr lang="en-US" b="0" i="0" dirty="0" err="1">
                <a:solidFill>
                  <a:srgbClr val="000000"/>
                </a:solidFill>
                <a:effectLst/>
                <a:highlight>
                  <a:srgbClr val="FFFFFF"/>
                </a:highlight>
                <a:latin typeface="-apple-system"/>
              </a:rPr>
              <a:t>read_excel</a:t>
            </a:r>
            <a:r>
              <a:rPr lang="en-US" b="0" i="0" dirty="0">
                <a:solidFill>
                  <a:srgbClr val="000000"/>
                </a:solidFill>
                <a:effectLst/>
                <a:highlight>
                  <a:srgbClr val="FFFFFF"/>
                </a:highlight>
                <a:latin typeface="-apple-system"/>
              </a:rPr>
              <a:t>() from the </a:t>
            </a:r>
            <a:r>
              <a:rPr lang="en-US" b="0" i="0" u="none" strike="noStrike" dirty="0">
                <a:solidFill>
                  <a:srgbClr val="DD2525"/>
                </a:solidFill>
                <a:effectLst/>
                <a:highlight>
                  <a:srgbClr val="FFFFFF"/>
                </a:highlight>
                <a:latin typeface="-apple-system"/>
                <a:hlinkClick r:id="rId2"/>
              </a:rPr>
              <a:t> </a:t>
            </a:r>
            <a:r>
              <a:rPr lang="en-US" b="0" i="0" u="none" strike="noStrike" dirty="0" err="1">
                <a:solidFill>
                  <a:srgbClr val="DD2525"/>
                </a:solidFill>
                <a:effectLst/>
                <a:highlight>
                  <a:srgbClr val="FFFFFF"/>
                </a:highlight>
                <a:latin typeface="-apple-system"/>
                <a:hlinkClick r:id="rId2"/>
              </a:rPr>
              <a:t>tidyverse</a:t>
            </a:r>
            <a:r>
              <a:rPr lang="en-US" b="0" i="0" dirty="0">
                <a:solidFill>
                  <a:srgbClr val="000000"/>
                </a:solidFill>
                <a:effectLst/>
                <a:highlight>
                  <a:srgbClr val="FFFFFF"/>
                </a:highlight>
                <a:latin typeface="-apple-system"/>
              </a:rPr>
              <a:t> package. Once you have a data frame, you can manipulate and analyze the data using functions like subset(), aggregate(), and merge().</a:t>
            </a:r>
            <a:endParaRPr lang="en-US" dirty="0"/>
          </a:p>
        </p:txBody>
      </p:sp>
    </p:spTree>
    <p:extLst>
      <p:ext uri="{BB962C8B-B14F-4D97-AF65-F5344CB8AC3E}">
        <p14:creationId xmlns:p14="http://schemas.microsoft.com/office/powerpoint/2010/main" val="15003459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34E509-0ADB-2A1C-FB85-0EDCC5FBC804}"/>
              </a:ext>
            </a:extLst>
          </p:cNvPr>
          <p:cNvSpPr>
            <a:spLocks noGrp="1"/>
          </p:cNvSpPr>
          <p:nvPr>
            <p:ph type="title"/>
          </p:nvPr>
        </p:nvSpPr>
        <p:spPr>
          <a:xfrm>
            <a:off x="793662" y="386930"/>
            <a:ext cx="10066122" cy="1298448"/>
          </a:xfrm>
        </p:spPr>
        <p:txBody>
          <a:bodyPr anchor="b">
            <a:normAutofit/>
          </a:bodyPr>
          <a:lstStyle/>
          <a:p>
            <a:r>
              <a:rPr lang="en-US" sz="4800"/>
              <a:t>Example</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038899BB-2BE5-F178-A99A-7872B4DB68F8}"/>
              </a:ext>
            </a:extLst>
          </p:cNvPr>
          <p:cNvSpPr>
            <a:spLocks noGrp="1" noChangeArrowheads="1"/>
          </p:cNvSpPr>
          <p:nvPr>
            <p:ph idx="1"/>
          </p:nvPr>
        </p:nvSpPr>
        <p:spPr bwMode="auto">
          <a:xfrm>
            <a:off x="793661" y="2599509"/>
            <a:ext cx="4530898" cy="363945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900" b="0" i="0" u="none" strike="noStrike" cap="none" normalizeH="0" baseline="0">
                <a:ln>
                  <a:noFill/>
                </a:ln>
                <a:effectLst/>
                <a:latin typeface="Roboto Mono" panose="00000009000000000000" pitchFamily="49" charset="0"/>
              </a:rPr>
              <a:t>employee &lt;- c('Ram','Sham','Jadu’) </a:t>
            </a:r>
          </a:p>
          <a:p>
            <a:pPr marL="0" marR="0" lvl="0" indent="0" defTabSz="914400" rtl="0" eaLnBrk="0" fontAlgn="base" latinLnBrk="0" hangingPunct="0">
              <a:spcBef>
                <a:spcPct val="0"/>
              </a:spcBef>
              <a:spcAft>
                <a:spcPts val="600"/>
              </a:spcAft>
              <a:buClrTx/>
              <a:buSzTx/>
              <a:buFontTx/>
              <a:buNone/>
              <a:tabLst/>
            </a:pPr>
            <a:r>
              <a:rPr kumimoji="0" lang="en-US" altLang="en-US" sz="1900" b="0" i="0" u="none" strike="noStrike" cap="none" normalizeH="0" baseline="0">
                <a:ln>
                  <a:noFill/>
                </a:ln>
                <a:effectLst/>
                <a:latin typeface="Roboto Mono" panose="00000009000000000000" pitchFamily="49" charset="0"/>
              </a:rPr>
              <a:t>salary &lt;- c(21000, 23400, 26800) </a:t>
            </a:r>
          </a:p>
          <a:p>
            <a:pPr marL="0" marR="0" lvl="0" indent="0" defTabSz="914400" rtl="0" eaLnBrk="0" fontAlgn="base" latinLnBrk="0" hangingPunct="0">
              <a:spcBef>
                <a:spcPct val="0"/>
              </a:spcBef>
              <a:spcAft>
                <a:spcPts val="600"/>
              </a:spcAft>
              <a:buClrTx/>
              <a:buSzTx/>
              <a:buFontTx/>
              <a:buNone/>
              <a:tabLst/>
            </a:pPr>
            <a:r>
              <a:rPr kumimoji="0" lang="en-US" altLang="en-US" sz="1900" b="0" i="0" u="none" strike="noStrike" cap="none" normalizeH="0" baseline="0">
                <a:ln>
                  <a:noFill/>
                </a:ln>
                <a:effectLst/>
                <a:latin typeface="Roboto Mono" panose="00000009000000000000" pitchFamily="49" charset="0"/>
              </a:rPr>
              <a:t>startdate &lt;- as.Date(c('2016-11-1','2015-3-25','2017-3-14’)) </a:t>
            </a:r>
          </a:p>
          <a:p>
            <a:pPr marL="0" marR="0" lvl="0" indent="0" defTabSz="914400" rtl="0" eaLnBrk="0" fontAlgn="base" latinLnBrk="0" hangingPunct="0">
              <a:spcBef>
                <a:spcPct val="0"/>
              </a:spcBef>
              <a:spcAft>
                <a:spcPts val="600"/>
              </a:spcAft>
              <a:buClrTx/>
              <a:buSzTx/>
              <a:buFontTx/>
              <a:buNone/>
              <a:tabLst/>
            </a:pPr>
            <a:r>
              <a:rPr kumimoji="0" lang="en-US" altLang="en-US" sz="1900" b="0" i="0" u="none" strike="noStrike" cap="none" normalizeH="0" baseline="0">
                <a:ln>
                  <a:noFill/>
                </a:ln>
                <a:effectLst/>
                <a:latin typeface="Roboto Mono" panose="00000009000000000000" pitchFamily="49" charset="0"/>
              </a:rPr>
              <a:t>employ_data &lt;- data.frame(employee, salary, startdate) </a:t>
            </a:r>
          </a:p>
          <a:p>
            <a:pPr marL="0" marR="0" lvl="0" indent="0" defTabSz="914400" rtl="0" eaLnBrk="0" fontAlgn="base" latinLnBrk="0" hangingPunct="0">
              <a:spcBef>
                <a:spcPct val="0"/>
              </a:spcBef>
              <a:spcAft>
                <a:spcPts val="600"/>
              </a:spcAft>
              <a:buClrTx/>
              <a:buSzTx/>
              <a:buFontTx/>
              <a:buNone/>
              <a:tabLst/>
            </a:pPr>
            <a:r>
              <a:rPr kumimoji="0" lang="en-US" altLang="en-US" sz="1900" b="0" i="0" u="none" strike="noStrike" cap="none" normalizeH="0" baseline="0">
                <a:ln>
                  <a:noFill/>
                </a:ln>
                <a:effectLst/>
                <a:latin typeface="Roboto Mono" panose="00000009000000000000" pitchFamily="49" charset="0"/>
              </a:rPr>
              <a:t>employ_data </a:t>
            </a:r>
          </a:p>
          <a:p>
            <a:pPr marL="0" marR="0" lvl="0" indent="0" defTabSz="914400" rtl="0" eaLnBrk="0" fontAlgn="base" latinLnBrk="0" hangingPunct="0">
              <a:spcBef>
                <a:spcPct val="0"/>
              </a:spcBef>
              <a:spcAft>
                <a:spcPts val="600"/>
              </a:spcAft>
              <a:buClrTx/>
              <a:buSzTx/>
              <a:buFontTx/>
              <a:buNone/>
              <a:tabLst/>
            </a:pPr>
            <a:r>
              <a:rPr kumimoji="0" lang="en-US" altLang="en-US" sz="1900" b="0" i="0" u="none" strike="noStrike" cap="none" normalizeH="0" baseline="0">
                <a:ln>
                  <a:noFill/>
                </a:ln>
                <a:effectLst/>
                <a:latin typeface="Roboto Mono" panose="00000009000000000000" pitchFamily="49" charset="0"/>
              </a:rPr>
              <a:t>View(employ_data)</a:t>
            </a:r>
            <a:r>
              <a:rPr kumimoji="0" lang="en-US" altLang="en-US" sz="1900" b="0" i="0" u="none" strike="noStrike" cap="none" normalizeH="0" baseline="0">
                <a:ln>
                  <a:noFill/>
                </a:ln>
                <a:effectLst/>
              </a:rPr>
              <a:t> </a:t>
            </a:r>
            <a:endParaRPr kumimoji="0" lang="en-US" altLang="en-US" sz="1900" b="0" i="0" u="none" strike="noStrike" cap="none" normalizeH="0" baseline="0">
              <a:ln>
                <a:noFill/>
              </a:ln>
              <a:effectLst/>
              <a:latin typeface="Arial" panose="020B0604020202020204" pitchFamily="34" charset="0"/>
            </a:endParaRPr>
          </a:p>
        </p:txBody>
      </p:sp>
      <p:pic>
        <p:nvPicPr>
          <p:cNvPr id="6" name="Picture 5">
            <a:extLst>
              <a:ext uri="{FF2B5EF4-FFF2-40B4-BE49-F238E27FC236}">
                <a16:creationId xmlns:a16="http://schemas.microsoft.com/office/drawing/2014/main" id="{F68B5459-DDBA-1248-37D7-8FF70E860ED1}"/>
              </a:ext>
            </a:extLst>
          </p:cNvPr>
          <p:cNvPicPr>
            <a:picLocks noChangeAspect="1"/>
          </p:cNvPicPr>
          <p:nvPr/>
        </p:nvPicPr>
        <p:blipFill>
          <a:blip r:embed="rId2"/>
          <a:stretch>
            <a:fillRect/>
          </a:stretch>
        </p:blipFill>
        <p:spPr>
          <a:xfrm>
            <a:off x="5911532" y="3020129"/>
            <a:ext cx="5150277" cy="2642496"/>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9859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A3D028E4-0824-68C1-1FB2-3FF3C07E1FD3}"/>
              </a:ext>
            </a:extLst>
          </p:cNvPr>
          <p:cNvPicPr>
            <a:picLocks noChangeAspect="1"/>
          </p:cNvPicPr>
          <p:nvPr/>
        </p:nvPicPr>
        <p:blipFill rotWithShape="1">
          <a:blip r:embed="rId2">
            <a:duotone>
              <a:schemeClr val="bg2">
                <a:shade val="45000"/>
                <a:satMod val="135000"/>
              </a:schemeClr>
              <a:prstClr val="white"/>
            </a:duotone>
          </a:blip>
          <a:srcRect t="6010" b="6781"/>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E5749-1AB7-8E1F-187A-F60820B91942}"/>
              </a:ext>
            </a:extLst>
          </p:cNvPr>
          <p:cNvSpPr>
            <a:spLocks noGrp="1"/>
          </p:cNvSpPr>
          <p:nvPr>
            <p:ph type="title"/>
          </p:nvPr>
        </p:nvSpPr>
        <p:spPr>
          <a:xfrm>
            <a:off x="838200" y="365125"/>
            <a:ext cx="10515600" cy="1325563"/>
          </a:xfrm>
        </p:spPr>
        <p:txBody>
          <a:bodyPr>
            <a:normAutofit/>
          </a:bodyPr>
          <a:lstStyle/>
          <a:p>
            <a:r>
              <a:rPr lang="en-US"/>
              <a:t>R Objects Contd..</a:t>
            </a:r>
          </a:p>
        </p:txBody>
      </p:sp>
      <p:graphicFrame>
        <p:nvGraphicFramePr>
          <p:cNvPr id="18" name="Content Placeholder 2">
            <a:extLst>
              <a:ext uri="{FF2B5EF4-FFF2-40B4-BE49-F238E27FC236}">
                <a16:creationId xmlns:a16="http://schemas.microsoft.com/office/drawing/2014/main" id="{EA446C79-1C94-4FD1-1449-45CBB6A8252B}"/>
              </a:ext>
            </a:extLst>
          </p:cNvPr>
          <p:cNvGraphicFramePr>
            <a:graphicFrameLocks noGrp="1"/>
          </p:cNvGraphicFramePr>
          <p:nvPr>
            <p:ph idx="1"/>
            <p:extLst>
              <p:ext uri="{D42A27DB-BD31-4B8C-83A1-F6EECF244321}">
                <p14:modId xmlns:p14="http://schemas.microsoft.com/office/powerpoint/2010/main" val="2045168613"/>
              </p:ext>
            </p:extLst>
          </p:nvPr>
        </p:nvGraphicFramePr>
        <p:xfrm>
          <a:off x="206829" y="1600199"/>
          <a:ext cx="11734799" cy="51380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944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A6FCBB-EB46-4480-0EF2-F2A081040FE1}"/>
              </a:ext>
            </a:extLst>
          </p:cNvPr>
          <p:cNvSpPr>
            <a:spLocks noGrp="1"/>
          </p:cNvSpPr>
          <p:nvPr>
            <p:ph type="title"/>
          </p:nvPr>
        </p:nvSpPr>
        <p:spPr>
          <a:xfrm>
            <a:off x="793662" y="386930"/>
            <a:ext cx="10066122" cy="1298448"/>
          </a:xfrm>
        </p:spPr>
        <p:txBody>
          <a:bodyPr anchor="b">
            <a:normAutofit/>
          </a:bodyPr>
          <a:lstStyle/>
          <a:p>
            <a:r>
              <a:rPr lang="en-US" sz="4800" dirty="0"/>
              <a:t>str Function</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0542CB-E083-2FA6-83E0-37B28A1201F1}"/>
              </a:ext>
            </a:extLst>
          </p:cNvPr>
          <p:cNvSpPr>
            <a:spLocks noGrp="1"/>
          </p:cNvSpPr>
          <p:nvPr>
            <p:ph idx="1"/>
          </p:nvPr>
        </p:nvSpPr>
        <p:spPr>
          <a:xfrm>
            <a:off x="126451" y="2203079"/>
            <a:ext cx="3038110" cy="1232262"/>
          </a:xfrm>
        </p:spPr>
        <p:txBody>
          <a:bodyPr anchor="ctr">
            <a:normAutofit/>
          </a:bodyPr>
          <a:lstStyle/>
          <a:p>
            <a:pPr marL="0" indent="0">
              <a:buNone/>
            </a:pPr>
            <a:r>
              <a:rPr lang="en-US" dirty="0"/>
              <a:t>str(</a:t>
            </a:r>
            <a:r>
              <a:rPr lang="en-US" dirty="0" err="1"/>
              <a:t>employ_data</a:t>
            </a:r>
            <a:r>
              <a:rPr lang="en-US" dirty="0"/>
              <a:t>)</a:t>
            </a:r>
          </a:p>
        </p:txBody>
      </p:sp>
      <p:pic>
        <p:nvPicPr>
          <p:cNvPr id="5" name="Picture 4">
            <a:extLst>
              <a:ext uri="{FF2B5EF4-FFF2-40B4-BE49-F238E27FC236}">
                <a16:creationId xmlns:a16="http://schemas.microsoft.com/office/drawing/2014/main" id="{3A30A1E5-BC53-BCEC-48E2-4A3CAC99DF28}"/>
              </a:ext>
            </a:extLst>
          </p:cNvPr>
          <p:cNvPicPr>
            <a:picLocks noChangeAspect="1"/>
          </p:cNvPicPr>
          <p:nvPr/>
        </p:nvPicPr>
        <p:blipFill>
          <a:blip r:embed="rId2"/>
          <a:stretch>
            <a:fillRect/>
          </a:stretch>
        </p:blipFill>
        <p:spPr>
          <a:xfrm>
            <a:off x="3164560" y="3294105"/>
            <a:ext cx="8036839" cy="2845438"/>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00902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61ED95-3EE1-8EB7-59AE-A529F009814E}"/>
              </a:ext>
            </a:extLst>
          </p:cNvPr>
          <p:cNvSpPr>
            <a:spLocks noGrp="1"/>
          </p:cNvSpPr>
          <p:nvPr>
            <p:ph type="title"/>
          </p:nvPr>
        </p:nvSpPr>
        <p:spPr>
          <a:xfrm>
            <a:off x="793662" y="386930"/>
            <a:ext cx="10066122" cy="1298448"/>
          </a:xfrm>
        </p:spPr>
        <p:txBody>
          <a:bodyPr anchor="b">
            <a:normAutofit/>
          </a:bodyPr>
          <a:lstStyle/>
          <a:p>
            <a:r>
              <a:rPr lang="en-US" sz="4800"/>
              <a:t>Reading data from .csv file</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48B8239C-1036-452C-B64C-1EF12AD0C4DB}"/>
              </a:ext>
            </a:extLst>
          </p:cNvPr>
          <p:cNvSpPr>
            <a:spLocks noGrp="1" noChangeArrowheads="1"/>
          </p:cNvSpPr>
          <p:nvPr>
            <p:ph idx="1"/>
          </p:nvPr>
        </p:nvSpPr>
        <p:spPr bwMode="auto">
          <a:xfrm>
            <a:off x="793661" y="2599509"/>
            <a:ext cx="4530898" cy="363945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Roboto Mono" panose="00000009000000000000" pitchFamily="49" charset="0"/>
              </a:rPr>
              <a:t># Read in a CSV file </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Roboto Mono" panose="00000009000000000000" pitchFamily="49" charset="0"/>
              </a:rPr>
              <a:t>mydata &lt;- read.csv("mydata.csv") </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Roboto Mono" panose="00000009000000000000" pitchFamily="49" charset="0"/>
              </a:rPr>
              <a:t># Convert the data to a data frame </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Roboto Mono" panose="00000009000000000000" pitchFamily="49" charset="0"/>
              </a:rPr>
              <a:t>df &lt;- data.frame(mydata) </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Roboto Mono" panose="00000009000000000000" pitchFamily="49" charset="0"/>
              </a:rPr>
              <a:t># Print the data frame </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Roboto Mono" panose="00000009000000000000" pitchFamily="49" charset="0"/>
              </a:rPr>
              <a:t>df</a:t>
            </a:r>
            <a:r>
              <a:rPr kumimoji="0" lang="en-US" altLang="en-US" sz="2000" b="0" i="0" u="none" strike="noStrike" cap="none" normalizeH="0" baseline="0">
                <a:ln>
                  <a:noFill/>
                </a:ln>
                <a:effectLst/>
              </a:rPr>
              <a:t> </a:t>
            </a:r>
            <a:endParaRPr kumimoji="0" lang="en-US" altLang="en-US" sz="2000" b="0" i="0" u="none" strike="noStrike" cap="none" normalizeH="0" baseline="0">
              <a:ln>
                <a:noFill/>
              </a:ln>
              <a:effectLst/>
              <a:latin typeface="Arial" panose="020B0604020202020204" pitchFamily="34" charset="0"/>
            </a:endParaRPr>
          </a:p>
        </p:txBody>
      </p:sp>
      <p:pic>
        <p:nvPicPr>
          <p:cNvPr id="6" name="Picture 5">
            <a:extLst>
              <a:ext uri="{FF2B5EF4-FFF2-40B4-BE49-F238E27FC236}">
                <a16:creationId xmlns:a16="http://schemas.microsoft.com/office/drawing/2014/main" id="{F7FD8761-9791-95C7-6FD3-0FE6139484EE}"/>
              </a:ext>
            </a:extLst>
          </p:cNvPr>
          <p:cNvPicPr>
            <a:picLocks noChangeAspect="1"/>
          </p:cNvPicPr>
          <p:nvPr/>
        </p:nvPicPr>
        <p:blipFill>
          <a:blip r:embed="rId2"/>
          <a:stretch>
            <a:fillRect/>
          </a:stretch>
        </p:blipFill>
        <p:spPr>
          <a:xfrm>
            <a:off x="5911532" y="2862585"/>
            <a:ext cx="5150277" cy="2957584"/>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84695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238D3-80D6-B8C8-9CE4-E2ED5432D52A}"/>
              </a:ext>
            </a:extLst>
          </p:cNvPr>
          <p:cNvSpPr>
            <a:spLocks noGrp="1"/>
          </p:cNvSpPr>
          <p:nvPr>
            <p:ph type="title"/>
          </p:nvPr>
        </p:nvSpPr>
        <p:spPr/>
        <p:txBody>
          <a:bodyPr/>
          <a:lstStyle/>
          <a:p>
            <a:r>
              <a:rPr lang="en-US" b="1" i="0" dirty="0" err="1">
                <a:solidFill>
                  <a:srgbClr val="443F3F"/>
                </a:solidFill>
                <a:effectLst/>
                <a:highlight>
                  <a:srgbClr val="FFFFFF"/>
                </a:highlight>
                <a:latin typeface="-apple-system"/>
              </a:rPr>
              <a:t>Subsetting</a:t>
            </a:r>
            <a:r>
              <a:rPr lang="en-US" b="1" i="0" dirty="0">
                <a:solidFill>
                  <a:srgbClr val="443F3F"/>
                </a:solidFill>
                <a:effectLst/>
                <a:highlight>
                  <a:srgbClr val="FFFFFF"/>
                </a:highlight>
                <a:latin typeface="-apple-system"/>
              </a:rPr>
              <a:t> a data frame:</a:t>
            </a:r>
            <a:endParaRPr lang="en-US" dirty="0"/>
          </a:p>
        </p:txBody>
      </p:sp>
      <p:sp>
        <p:nvSpPr>
          <p:cNvPr id="4" name="Rectangle 1">
            <a:extLst>
              <a:ext uri="{FF2B5EF4-FFF2-40B4-BE49-F238E27FC236}">
                <a16:creationId xmlns:a16="http://schemas.microsoft.com/office/drawing/2014/main" id="{0855F010-9A69-C3FB-EF29-DDF5435BD8B3}"/>
              </a:ext>
            </a:extLst>
          </p:cNvPr>
          <p:cNvSpPr>
            <a:spLocks noGrp="1" noChangeArrowheads="1"/>
          </p:cNvSpPr>
          <p:nvPr>
            <p:ph idx="1"/>
          </p:nvPr>
        </p:nvSpPr>
        <p:spPr bwMode="auto">
          <a:xfrm>
            <a:off x="457200" y="1690688"/>
            <a:ext cx="11649078" cy="2308324"/>
          </a:xfrm>
          <a:prstGeom prst="rect">
            <a:avLst/>
          </a:prstGeom>
          <a:solidFill>
            <a:srgbClr val="FC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Roboto Mono" panose="00000009000000000000" pitchFamily="49" charset="0"/>
              </a:rPr>
              <a:t># Subset the data frame to include only rows where age is greater than 25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Roboto Mono" panose="00000009000000000000" pitchFamily="49" charset="0"/>
              </a:rPr>
              <a:t>subset_df</a:t>
            </a:r>
            <a:r>
              <a:rPr kumimoji="0" lang="en-US" altLang="en-US" sz="2400" b="0" i="0" u="none" strike="noStrike" cap="none" normalizeH="0" baseline="0" dirty="0">
                <a:ln>
                  <a:noFill/>
                </a:ln>
                <a:solidFill>
                  <a:srgbClr val="000000"/>
                </a:solidFill>
                <a:effectLst/>
                <a:latin typeface="Roboto Mono" panose="00000009000000000000" pitchFamily="49" charset="0"/>
              </a:rPr>
              <a:t> &lt;- subset(</a:t>
            </a:r>
            <a:r>
              <a:rPr kumimoji="0" lang="en-US" altLang="en-US" sz="2400" b="0" i="0" u="none" strike="noStrike" cap="none" normalizeH="0" baseline="0" dirty="0" err="1">
                <a:ln>
                  <a:noFill/>
                </a:ln>
                <a:solidFill>
                  <a:srgbClr val="000000"/>
                </a:solidFill>
                <a:effectLst/>
                <a:latin typeface="Roboto Mono" panose="00000009000000000000" pitchFamily="49" charset="0"/>
              </a:rPr>
              <a:t>df</a:t>
            </a:r>
            <a:r>
              <a:rPr kumimoji="0" lang="en-US" altLang="en-US" sz="2400" b="0" i="0" u="none" strike="noStrike" cap="none" normalizeH="0" baseline="0" dirty="0">
                <a:ln>
                  <a:noFill/>
                </a:ln>
                <a:solidFill>
                  <a:srgbClr val="000000"/>
                </a:solidFill>
                <a:effectLst/>
                <a:latin typeface="Roboto Mono" panose="00000009000000000000" pitchFamily="49" charset="0"/>
              </a:rPr>
              <a:t>, age &gt; 25)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Roboto Mono" panose="00000009000000000000" pitchFamily="49" charset="0"/>
              </a:rPr>
              <a:t># Print the </a:t>
            </a:r>
            <a:r>
              <a:rPr kumimoji="0" lang="en-US" altLang="en-US" sz="2400" b="0" i="0" u="none" strike="noStrike" cap="none" normalizeH="0" baseline="0" dirty="0" err="1">
                <a:ln>
                  <a:noFill/>
                </a:ln>
                <a:solidFill>
                  <a:srgbClr val="000000"/>
                </a:solidFill>
                <a:effectLst/>
                <a:latin typeface="Roboto Mono" panose="00000009000000000000" pitchFamily="49" charset="0"/>
              </a:rPr>
              <a:t>subsetted</a:t>
            </a:r>
            <a:r>
              <a:rPr kumimoji="0" lang="en-US" altLang="en-US" sz="2400" b="0" i="0" u="none" strike="noStrike" cap="none" normalizeH="0" baseline="0" dirty="0">
                <a:ln>
                  <a:noFill/>
                </a:ln>
                <a:solidFill>
                  <a:srgbClr val="000000"/>
                </a:solidFill>
                <a:effectLst/>
                <a:latin typeface="Roboto Mono" panose="00000009000000000000" pitchFamily="49" charset="0"/>
              </a:rPr>
              <a:t> data frame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Roboto Mono" panose="00000009000000000000" pitchFamily="49" charset="0"/>
              </a:rPr>
              <a:t>subset_df</a:t>
            </a:r>
            <a:r>
              <a:rPr kumimoji="0" lang="en-US" altLang="en-US" sz="2400" b="0" i="0" u="none" strike="noStrike" cap="none" normalizeH="0" baseline="0" dirty="0">
                <a:ln>
                  <a:noFill/>
                </a:ln>
                <a:solidFill>
                  <a:srgbClr val="000000"/>
                </a:solidFill>
                <a:effectLst/>
                <a:latin typeface="Roboto Mono" panose="00000009000000000000" pitchFamily="49" charset="0"/>
              </a:rPr>
              <a:t> </a:t>
            </a:r>
            <a:br>
              <a:rPr kumimoji="0" lang="en-US" altLang="en-US" sz="2400" b="0" i="0" u="none" strike="noStrike" cap="none" normalizeH="0" baseline="0" dirty="0">
                <a:ln>
                  <a:noFill/>
                </a:ln>
                <a:solidFill>
                  <a:schemeClr val="tx1"/>
                </a:solidFill>
                <a:effectLst/>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382F26A1-85BA-1276-9898-DD71AB89512D}"/>
              </a:ext>
            </a:extLst>
          </p:cNvPr>
          <p:cNvPicPr>
            <a:picLocks noChangeAspect="1"/>
          </p:cNvPicPr>
          <p:nvPr/>
        </p:nvPicPr>
        <p:blipFill>
          <a:blip r:embed="rId2"/>
          <a:stretch>
            <a:fillRect/>
          </a:stretch>
        </p:blipFill>
        <p:spPr>
          <a:xfrm>
            <a:off x="2101983" y="4155656"/>
            <a:ext cx="6846074" cy="1761231"/>
          </a:xfrm>
          <a:prstGeom prst="rect">
            <a:avLst/>
          </a:prstGeom>
        </p:spPr>
      </p:pic>
    </p:spTree>
    <p:extLst>
      <p:ext uri="{BB962C8B-B14F-4D97-AF65-F5344CB8AC3E}">
        <p14:creationId xmlns:p14="http://schemas.microsoft.com/office/powerpoint/2010/main" val="12044690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A24AF5-8507-BF03-A221-371E5232D90A}"/>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Thank You</a:t>
            </a:r>
          </a:p>
        </p:txBody>
      </p:sp>
      <p:pic>
        <p:nvPicPr>
          <p:cNvPr id="6" name="Graphic 5" descr="Handshake">
            <a:extLst>
              <a:ext uri="{FF2B5EF4-FFF2-40B4-BE49-F238E27FC236}">
                <a16:creationId xmlns:a16="http://schemas.microsoft.com/office/drawing/2014/main" id="{35326ADA-8FD8-BDD1-034A-B35624853A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08707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6DA8D9-4F15-1626-B04E-97DC5DAC1C2F}"/>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R Objects contd..</a:t>
            </a:r>
          </a:p>
        </p:txBody>
      </p:sp>
      <p:sp>
        <p:nvSpPr>
          <p:cNvPr id="3" name="Content Placeholder 2">
            <a:extLst>
              <a:ext uri="{FF2B5EF4-FFF2-40B4-BE49-F238E27FC236}">
                <a16:creationId xmlns:a16="http://schemas.microsoft.com/office/drawing/2014/main" id="{5282868C-F98A-0F4A-14F7-A1F6A6CC80A0}"/>
              </a:ext>
            </a:extLst>
          </p:cNvPr>
          <p:cNvSpPr>
            <a:spLocks noGrp="1"/>
          </p:cNvSpPr>
          <p:nvPr>
            <p:ph idx="1"/>
          </p:nvPr>
        </p:nvSpPr>
        <p:spPr>
          <a:xfrm>
            <a:off x="361383" y="2318197"/>
            <a:ext cx="11025074" cy="4420060"/>
          </a:xfrm>
        </p:spPr>
        <p:txBody>
          <a:bodyPr anchor="ctr">
            <a:noAutofit/>
          </a:bodyPr>
          <a:lstStyle/>
          <a:p>
            <a:pPr algn="just"/>
            <a:r>
              <a:rPr lang="en-US" sz="3400" b="1" i="0" dirty="0">
                <a:solidFill>
                  <a:srgbClr val="000000"/>
                </a:solidFill>
                <a:effectLst/>
                <a:highlight>
                  <a:srgbClr val="FFFFFF"/>
                </a:highlight>
                <a:latin typeface="-apple-system"/>
              </a:rPr>
              <a:t>7. List:</a:t>
            </a:r>
            <a:r>
              <a:rPr lang="en-US" sz="3400" b="0" i="0" dirty="0">
                <a:solidFill>
                  <a:srgbClr val="000000"/>
                </a:solidFill>
                <a:effectLst/>
                <a:highlight>
                  <a:srgbClr val="FFFFFF"/>
                </a:highlight>
                <a:latin typeface="-apple-system"/>
              </a:rPr>
              <a:t> List objects are collections of objects, which can be of different types. Lists can be created using the list() function.</a:t>
            </a:r>
          </a:p>
          <a:p>
            <a:pPr algn="just"/>
            <a:r>
              <a:rPr lang="en-US" sz="3400" b="1" i="0" dirty="0">
                <a:solidFill>
                  <a:srgbClr val="000000"/>
                </a:solidFill>
                <a:effectLst/>
                <a:highlight>
                  <a:srgbClr val="FFFFFF"/>
                </a:highlight>
                <a:latin typeface="-apple-system"/>
              </a:rPr>
              <a:t>8. Matrix:</a:t>
            </a:r>
            <a:r>
              <a:rPr lang="en-US" sz="3400" b="0" i="0" dirty="0">
                <a:solidFill>
                  <a:srgbClr val="000000"/>
                </a:solidFill>
                <a:effectLst/>
                <a:highlight>
                  <a:srgbClr val="FFFFFF"/>
                </a:highlight>
                <a:latin typeface="-apple-system"/>
              </a:rPr>
              <a:t> Matrix objects are two-dimensional arrays of objects, which must be of the same type. Matrices can be created using the matrix() function.</a:t>
            </a:r>
          </a:p>
          <a:p>
            <a:pPr algn="just"/>
            <a:r>
              <a:rPr lang="en-US" sz="3400" b="1" i="0" dirty="0">
                <a:solidFill>
                  <a:srgbClr val="000000"/>
                </a:solidFill>
                <a:effectLst/>
                <a:highlight>
                  <a:srgbClr val="FFFFFF"/>
                </a:highlight>
                <a:latin typeface="-apple-system"/>
              </a:rPr>
              <a:t>9. Data frame:</a:t>
            </a:r>
            <a:r>
              <a:rPr lang="en-US" sz="3400" b="0" i="0" dirty="0">
                <a:solidFill>
                  <a:srgbClr val="000000"/>
                </a:solidFill>
                <a:effectLst/>
                <a:highlight>
                  <a:srgbClr val="FFFFFF"/>
                </a:highlight>
                <a:latin typeface="-apple-system"/>
              </a:rPr>
              <a:t> Data frame objects are similar to matrices, but can contain columns of different types. Data frames can be created using the </a:t>
            </a:r>
            <a:r>
              <a:rPr lang="en-US" sz="3400" b="0" i="0" dirty="0" err="1">
                <a:solidFill>
                  <a:srgbClr val="000000"/>
                </a:solidFill>
                <a:effectLst/>
                <a:highlight>
                  <a:srgbClr val="FFFFFF"/>
                </a:highlight>
                <a:latin typeface="-apple-system"/>
              </a:rPr>
              <a:t>data.frame</a:t>
            </a:r>
            <a:r>
              <a:rPr lang="en-US" sz="3400" b="0" i="0" dirty="0">
                <a:solidFill>
                  <a:srgbClr val="000000"/>
                </a:solidFill>
                <a:effectLst/>
                <a:highlight>
                  <a:srgbClr val="FFFFFF"/>
                </a:highlight>
                <a:latin typeface="-apple-system"/>
              </a:rPr>
              <a:t>() function.</a:t>
            </a:r>
          </a:p>
          <a:p>
            <a:endParaRPr lang="en-US" sz="3400" dirty="0"/>
          </a:p>
        </p:txBody>
      </p:sp>
    </p:spTree>
    <p:extLst>
      <p:ext uri="{BB962C8B-B14F-4D97-AF65-F5344CB8AC3E}">
        <p14:creationId xmlns:p14="http://schemas.microsoft.com/office/powerpoint/2010/main" val="2376397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6DA8D9-4F15-1626-B04E-97DC5DAC1C2F}"/>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Data Structures in R</a:t>
            </a:r>
          </a:p>
        </p:txBody>
      </p:sp>
      <p:sp>
        <p:nvSpPr>
          <p:cNvPr id="4" name="Content Placeholder 2">
            <a:extLst>
              <a:ext uri="{FF2B5EF4-FFF2-40B4-BE49-F238E27FC236}">
                <a16:creationId xmlns:a16="http://schemas.microsoft.com/office/drawing/2014/main" id="{49D180A4-963A-BD97-5683-DA3D0295607E}"/>
              </a:ext>
            </a:extLst>
          </p:cNvPr>
          <p:cNvSpPr txBox="1">
            <a:spLocks/>
          </p:cNvSpPr>
          <p:nvPr/>
        </p:nvSpPr>
        <p:spPr>
          <a:xfrm>
            <a:off x="838199" y="1690689"/>
            <a:ext cx="10765971" cy="2587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a:solidFill>
                  <a:srgbClr val="000000"/>
                </a:solidFill>
                <a:highlight>
                  <a:srgbClr val="FFFFFF"/>
                </a:highlight>
                <a:latin typeface="-apple-system"/>
              </a:rPr>
              <a:t>R is a powerful </a:t>
            </a:r>
            <a:r>
              <a:rPr lang="en-US">
                <a:solidFill>
                  <a:srgbClr val="DD2525"/>
                </a:solidFill>
                <a:highlight>
                  <a:srgbClr val="FFFFFF"/>
                </a:highlight>
                <a:latin typeface="-apple-system"/>
                <a:hlinkClick r:id="rId2"/>
              </a:rPr>
              <a:t> programming language</a:t>
            </a:r>
            <a:r>
              <a:rPr lang="en-US">
                <a:solidFill>
                  <a:srgbClr val="000000"/>
                </a:solidFill>
                <a:highlight>
                  <a:srgbClr val="FFFFFF"/>
                </a:highlight>
                <a:latin typeface="-apple-system"/>
              </a:rPr>
              <a:t> that is commonly used for </a:t>
            </a:r>
            <a:r>
              <a:rPr lang="en-US">
                <a:solidFill>
                  <a:srgbClr val="DD2525"/>
                </a:solidFill>
                <a:highlight>
                  <a:srgbClr val="FFFFFF"/>
                </a:highlight>
                <a:latin typeface="-apple-system"/>
                <a:hlinkClick r:id="rId2"/>
              </a:rPr>
              <a:t> data analysis</a:t>
            </a:r>
            <a:r>
              <a:rPr lang="en-US">
                <a:solidFill>
                  <a:srgbClr val="000000"/>
                </a:solidFill>
                <a:highlight>
                  <a:srgbClr val="FFFFFF"/>
                </a:highlight>
                <a:latin typeface="-apple-system"/>
              </a:rPr>
              <a:t> and </a:t>
            </a:r>
            <a:r>
              <a:rPr lang="en-US">
                <a:solidFill>
                  <a:srgbClr val="DD2525"/>
                </a:solidFill>
                <a:highlight>
                  <a:srgbClr val="FFFFFF"/>
                </a:highlight>
                <a:latin typeface="-apple-system"/>
                <a:hlinkClick r:id="rId2"/>
              </a:rPr>
              <a:t> statistical</a:t>
            </a:r>
            <a:r>
              <a:rPr lang="en-US">
                <a:solidFill>
                  <a:srgbClr val="000000"/>
                </a:solidFill>
                <a:highlight>
                  <a:srgbClr val="FFFFFF"/>
                </a:highlight>
                <a:latin typeface="-apple-system"/>
              </a:rPr>
              <a:t> computing. It provides a number of built-in data structures that are optimized for working with data, including vectors, matrices, arrays, lists, and data frames. A data structure is either homogeneous (all elements are of the same data type) or heterogeneous (elements can be of more than one data type).</a:t>
            </a:r>
            <a:endParaRPr lang="en-US" dirty="0"/>
          </a:p>
        </p:txBody>
      </p:sp>
      <p:pic>
        <p:nvPicPr>
          <p:cNvPr id="1026" name="Picture 2">
            <a:extLst>
              <a:ext uri="{FF2B5EF4-FFF2-40B4-BE49-F238E27FC236}">
                <a16:creationId xmlns:a16="http://schemas.microsoft.com/office/drawing/2014/main" id="{120D8F17-15BF-9EBC-FEAC-2F6F55EE05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4588" y="4366628"/>
            <a:ext cx="7030811" cy="2133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465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2846E0-860B-F673-FBB4-33FDC024ED6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Data Structure in R</a:t>
            </a:r>
          </a:p>
        </p:txBody>
      </p:sp>
      <p:sp>
        <p:nvSpPr>
          <p:cNvPr id="3" name="Content Placeholder 2">
            <a:extLst>
              <a:ext uri="{FF2B5EF4-FFF2-40B4-BE49-F238E27FC236}">
                <a16:creationId xmlns:a16="http://schemas.microsoft.com/office/drawing/2014/main" id="{BED1F976-7AAC-3401-E6BC-0910B4E52439}"/>
              </a:ext>
            </a:extLst>
          </p:cNvPr>
          <p:cNvSpPr>
            <a:spLocks noGrp="1"/>
          </p:cNvSpPr>
          <p:nvPr>
            <p:ph idx="1"/>
          </p:nvPr>
        </p:nvSpPr>
        <p:spPr>
          <a:xfrm>
            <a:off x="718457" y="1590740"/>
            <a:ext cx="10744200" cy="5267259"/>
          </a:xfrm>
        </p:spPr>
        <p:txBody>
          <a:bodyPr anchor="ctr">
            <a:normAutofit fontScale="92500"/>
          </a:bodyPr>
          <a:lstStyle/>
          <a:p>
            <a:pPr marL="0" indent="0" algn="just">
              <a:buNone/>
            </a:pPr>
            <a:r>
              <a:rPr lang="en-US" sz="2400" b="1" i="0" dirty="0">
                <a:effectLst/>
                <a:highlight>
                  <a:srgbClr val="FFFFFF"/>
                </a:highlight>
                <a:latin typeface="-apple-system"/>
              </a:rPr>
              <a:t>1. Vectors:</a:t>
            </a:r>
            <a:r>
              <a:rPr lang="en-US" sz="2400" b="0" i="0" dirty="0">
                <a:effectLst/>
                <a:highlight>
                  <a:srgbClr val="FFFFFF"/>
                </a:highlight>
                <a:latin typeface="-apple-system"/>
              </a:rPr>
              <a:t> A vector is a one-dimensional array that can hold elements of the same data type, such as numbers or characters. Vectors can be created using the c() function, which concatenates the specified values into a vector.</a:t>
            </a:r>
          </a:p>
          <a:p>
            <a:pPr marL="0" indent="0" algn="just">
              <a:buNone/>
            </a:pPr>
            <a:r>
              <a:rPr lang="en-US" sz="2400" b="1" i="0" dirty="0">
                <a:effectLst/>
                <a:highlight>
                  <a:srgbClr val="FFFFFF"/>
                </a:highlight>
                <a:latin typeface="-apple-system"/>
              </a:rPr>
              <a:t>2. Matrices:</a:t>
            </a:r>
            <a:r>
              <a:rPr lang="en-US" sz="2400" b="0" i="0" dirty="0">
                <a:effectLst/>
                <a:highlight>
                  <a:srgbClr val="FFFFFF"/>
                </a:highlight>
                <a:latin typeface="-apple-system"/>
              </a:rPr>
              <a:t> A matrix is a two-dimensional array that can hold elements of the same data type. Matrices can be created using the matrix() function, which takes the data elements and dimensions as arguments.</a:t>
            </a:r>
          </a:p>
          <a:p>
            <a:pPr marL="0" indent="0" algn="just">
              <a:buNone/>
            </a:pPr>
            <a:r>
              <a:rPr lang="en-US" sz="2400" b="1" i="0" dirty="0">
                <a:effectLst/>
                <a:highlight>
                  <a:srgbClr val="FFFFFF"/>
                </a:highlight>
                <a:latin typeface="-apple-system"/>
              </a:rPr>
              <a:t>3. Arrays:</a:t>
            </a:r>
            <a:r>
              <a:rPr lang="en-US" sz="2400" b="0" i="0" dirty="0">
                <a:effectLst/>
                <a:highlight>
                  <a:srgbClr val="FFFFFF"/>
                </a:highlight>
                <a:latin typeface="-apple-system"/>
              </a:rPr>
              <a:t> An array is a multi-dimensional version of a vector or matrix, which can hold elements of the same data type. Arrays can be created using the array() function, which takes the data elements, dimensions, and optionally the names of the dimensions as arguments.</a:t>
            </a:r>
          </a:p>
          <a:p>
            <a:pPr marL="0" indent="0" algn="just">
              <a:buNone/>
            </a:pPr>
            <a:r>
              <a:rPr lang="en-US" sz="2400" b="1" i="0" dirty="0">
                <a:effectLst/>
                <a:highlight>
                  <a:srgbClr val="FFFFFF"/>
                </a:highlight>
                <a:latin typeface="-apple-system"/>
              </a:rPr>
              <a:t>4. Lists:</a:t>
            </a:r>
            <a:r>
              <a:rPr lang="en-US" sz="2400" b="0" i="0" dirty="0">
                <a:effectLst/>
                <a:highlight>
                  <a:srgbClr val="FFFFFF"/>
                </a:highlight>
                <a:latin typeface="-apple-system"/>
              </a:rPr>
              <a:t> A list is a collection of objects that can be of different types, including vectors, matrices, arrays, or even other lists. Lists can be created using the list() function, which takes the objects to be included in the list as arguments.</a:t>
            </a:r>
          </a:p>
          <a:p>
            <a:pPr marL="0" indent="0" algn="just">
              <a:buNone/>
            </a:pPr>
            <a:r>
              <a:rPr lang="en-US" sz="2400" b="1" i="0" dirty="0">
                <a:effectLst/>
                <a:highlight>
                  <a:srgbClr val="FFFFFF"/>
                </a:highlight>
                <a:latin typeface="-apple-system"/>
              </a:rPr>
              <a:t>5. Data Frames:</a:t>
            </a:r>
            <a:r>
              <a:rPr lang="en-US" sz="2400" b="0" i="0" dirty="0">
                <a:effectLst/>
                <a:highlight>
                  <a:srgbClr val="FFFFFF"/>
                </a:highlight>
                <a:latin typeface="-apple-system"/>
              </a:rPr>
              <a:t> A data frame is a two-dimensional table-like structure, where each column can have a different data type. Data frames can be created using the </a:t>
            </a:r>
            <a:r>
              <a:rPr lang="en-US" sz="2400" b="0" i="0" dirty="0" err="1">
                <a:effectLst/>
                <a:highlight>
                  <a:srgbClr val="FFFFFF"/>
                </a:highlight>
                <a:latin typeface="-apple-system"/>
              </a:rPr>
              <a:t>data.frame</a:t>
            </a:r>
            <a:r>
              <a:rPr lang="en-US" sz="2400" b="0" i="0" dirty="0">
                <a:effectLst/>
                <a:highlight>
                  <a:srgbClr val="FFFFFF"/>
                </a:highlight>
                <a:latin typeface="-apple-system"/>
              </a:rPr>
              <a:t>() function, which takes the data elements as arguments and optionally the names of the columns</a:t>
            </a:r>
            <a:r>
              <a:rPr lang="en-US" sz="2400" dirty="0">
                <a:highlight>
                  <a:srgbClr val="FFFFFF"/>
                </a:highlight>
                <a:latin typeface="-apple-system"/>
              </a:rPr>
              <a:t>.</a:t>
            </a:r>
            <a:endParaRPr lang="en-US" sz="2400" b="0" i="0" dirty="0">
              <a:effectLst/>
              <a:highlight>
                <a:srgbClr val="FFFFFF"/>
              </a:highlight>
              <a:latin typeface="-apple-system"/>
            </a:endParaRPr>
          </a:p>
        </p:txBody>
      </p:sp>
    </p:spTree>
    <p:extLst>
      <p:ext uri="{BB962C8B-B14F-4D97-AF65-F5344CB8AC3E}">
        <p14:creationId xmlns:p14="http://schemas.microsoft.com/office/powerpoint/2010/main" val="2494055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48ECD5-5601-9CCB-A714-ABE67682125E}"/>
              </a:ext>
            </a:extLst>
          </p:cNvPr>
          <p:cNvSpPr>
            <a:spLocks noGrp="1"/>
          </p:cNvSpPr>
          <p:nvPr>
            <p:ph type="title"/>
          </p:nvPr>
        </p:nvSpPr>
        <p:spPr>
          <a:xfrm>
            <a:off x="3951350" y="189987"/>
            <a:ext cx="8414983" cy="1338696"/>
          </a:xfrm>
        </p:spPr>
        <p:txBody>
          <a:bodyPr>
            <a:normAutofit/>
          </a:bodyPr>
          <a:lstStyle/>
          <a:p>
            <a:pPr marL="0" marR="0" lvl="0" indent="0" defTabSz="914400" rtl="0" eaLnBrk="0" fontAlgn="base" latinLnBrk="0" hangingPunct="0">
              <a:spcBef>
                <a:spcPct val="0"/>
              </a:spcBef>
              <a:spcAft>
                <a:spcPct val="0"/>
              </a:spcAft>
              <a:buClrTx/>
              <a:buSzTx/>
              <a:buFontTx/>
              <a:buNone/>
              <a:tabLst/>
            </a:pPr>
            <a:r>
              <a:rPr lang="en-US" sz="2800" b="1" i="0" dirty="0">
                <a:effectLst/>
                <a:highlight>
                  <a:srgbClr val="FFFFFF"/>
                </a:highlight>
                <a:latin typeface="-apple-system"/>
              </a:rPr>
              <a:t>Creating Vector - </a:t>
            </a:r>
            <a:r>
              <a:rPr kumimoji="0" lang="en-US" altLang="en-US" sz="2800" b="0" i="0" u="none" strike="noStrike" cap="none" normalizeH="0" baseline="0" dirty="0">
                <a:ln>
                  <a:noFill/>
                </a:ln>
                <a:effectLst/>
                <a:latin typeface="-apple-system"/>
              </a:rPr>
              <a:t>In R, you can create vectors using the </a:t>
            </a:r>
            <a:r>
              <a:rPr kumimoji="0" lang="en-US" altLang="en-US" sz="2800" b="0" i="0" u="none" strike="noStrike" cap="none" normalizeH="0" baseline="0" dirty="0">
                <a:ln>
                  <a:noFill/>
                </a:ln>
                <a:effectLst/>
                <a:latin typeface="Roboto Mono" panose="020F0502020204030204" pitchFamily="49" charset="0"/>
              </a:rPr>
              <a:t>c()</a:t>
            </a:r>
            <a:r>
              <a:rPr kumimoji="0" lang="en-US" altLang="en-US" sz="2800" b="0" i="0" u="none" strike="noStrike" cap="none" normalizeH="0" baseline="0" dirty="0">
                <a:ln>
                  <a:noFill/>
                </a:ln>
                <a:effectLst/>
                <a:latin typeface="-apple-system"/>
              </a:rPr>
              <a:t> function. Here are some examples:</a:t>
            </a:r>
            <a:r>
              <a:rPr kumimoji="0" lang="en-US" altLang="en-US" sz="2800" b="0" i="0" u="none" strike="noStrike" cap="none" normalizeH="0" baseline="0" dirty="0">
                <a:ln>
                  <a:noFill/>
                </a:ln>
                <a:effectLst/>
              </a:rPr>
              <a:t> </a:t>
            </a:r>
            <a:endParaRPr lang="en-US" sz="2800" dirty="0"/>
          </a:p>
        </p:txBody>
      </p:sp>
      <p:pic>
        <p:nvPicPr>
          <p:cNvPr id="11" name="Picture 10" descr="An abstract blue pattern with numbers">
            <a:extLst>
              <a:ext uri="{FF2B5EF4-FFF2-40B4-BE49-F238E27FC236}">
                <a16:creationId xmlns:a16="http://schemas.microsoft.com/office/drawing/2014/main" id="{98D5667A-D515-FC0E-1D8D-DE068FEB0FB1}"/>
              </a:ext>
            </a:extLst>
          </p:cNvPr>
          <p:cNvPicPr>
            <a:picLocks noChangeAspect="1"/>
          </p:cNvPicPr>
          <p:nvPr/>
        </p:nvPicPr>
        <p:blipFill rotWithShape="1">
          <a:blip r:embed="rId2"/>
          <a:srcRect l="33030" r="25908"/>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6" name="Rectangle 3">
            <a:extLst>
              <a:ext uri="{FF2B5EF4-FFF2-40B4-BE49-F238E27FC236}">
                <a16:creationId xmlns:a16="http://schemas.microsoft.com/office/drawing/2014/main" id="{8A1836F9-F5B1-BD23-96CD-F4A05EF634A9}"/>
              </a:ext>
            </a:extLst>
          </p:cNvPr>
          <p:cNvSpPr>
            <a:spLocks noGrp="1" noChangeArrowheads="1"/>
          </p:cNvSpPr>
          <p:nvPr>
            <p:ph idx="1"/>
          </p:nvPr>
        </p:nvSpPr>
        <p:spPr bwMode="auto">
          <a:xfrm>
            <a:off x="4093434" y="1536537"/>
            <a:ext cx="7903029" cy="2348271"/>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buAutoNum type="arabicPeriod"/>
            </a:pPr>
            <a:r>
              <a:rPr lang="en-US" sz="2400" b="1" i="0" dirty="0">
                <a:effectLst/>
                <a:highlight>
                  <a:srgbClr val="FFFFFF"/>
                </a:highlight>
                <a:latin typeface="-apple-system"/>
              </a:rPr>
              <a:t>Numeric Vector: - </a:t>
            </a:r>
            <a:r>
              <a:rPr kumimoji="0" lang="en-US" altLang="en-US" sz="2400" b="0" i="0" u="none" strike="noStrike" cap="none" normalizeH="0" baseline="0" dirty="0">
                <a:ln>
                  <a:noFill/>
                </a:ln>
                <a:effectLst/>
                <a:latin typeface="-apple-system"/>
              </a:rPr>
              <a:t>To create a numeric vector, use the </a:t>
            </a:r>
            <a:r>
              <a:rPr kumimoji="0" lang="en-US" altLang="en-US" sz="2400" b="0" i="0" u="none" strike="noStrike" cap="none" normalizeH="0" baseline="0" dirty="0">
                <a:ln>
                  <a:noFill/>
                </a:ln>
                <a:effectLst/>
                <a:latin typeface="Roboto Mono" panose="00000009000000000000" pitchFamily="49" charset="0"/>
              </a:rPr>
              <a:t>c()</a:t>
            </a:r>
            <a:r>
              <a:rPr kumimoji="0" lang="en-US" altLang="en-US" sz="2400" b="0" i="0" u="none" strike="noStrike" cap="none" normalizeH="0" baseline="0" dirty="0">
                <a:ln>
                  <a:noFill/>
                </a:ln>
                <a:effectLst/>
                <a:latin typeface="-apple-system"/>
              </a:rPr>
              <a:t> function with a list of numbers separated by commas.</a:t>
            </a:r>
            <a:r>
              <a:rPr kumimoji="0" lang="en-US" altLang="en-US" sz="2400" b="0" i="0" u="none" strike="noStrike" cap="none" normalizeH="0" baseline="0" dirty="0">
                <a:ln>
                  <a:noFill/>
                </a:ln>
                <a:effectLst/>
              </a:rPr>
              <a:t> </a:t>
            </a:r>
            <a:endParaRPr kumimoji="0" lang="en-US" altLang="en-US" sz="2400" b="0" i="0" u="none" strike="noStrike" cap="none" normalizeH="0" baseline="0" dirty="0">
              <a:ln>
                <a:noFill/>
              </a:ln>
              <a:effectLst/>
              <a:latin typeface="Arial" panose="020B0604020202020204" pitchFamily="34" charset="0"/>
            </a:endParaRPr>
          </a:p>
          <a:p>
            <a:pPr marL="0" indent="0">
              <a:spcAft>
                <a:spcPts val="600"/>
              </a:spcAft>
              <a:buNone/>
            </a:pPr>
            <a:r>
              <a:rPr lang="en-US" sz="2400" b="1" dirty="0">
                <a:highlight>
                  <a:srgbClr val="FFFFFF"/>
                </a:highlight>
                <a:latin typeface="-apple-system"/>
              </a:rPr>
              <a:t>For example -</a:t>
            </a:r>
          </a:p>
          <a:p>
            <a:pPr marL="0" indent="0">
              <a:spcAft>
                <a:spcPts val="600"/>
              </a:spcAft>
              <a:buNone/>
            </a:pPr>
            <a:r>
              <a:rPr kumimoji="0" lang="en-US" altLang="en-US" sz="2400" b="0" i="0" u="none" strike="noStrike" cap="none" normalizeH="0" baseline="0" dirty="0">
                <a:ln>
                  <a:noFill/>
                </a:ln>
                <a:effectLst/>
                <a:latin typeface="Roboto Mono" panose="00000009000000000000" pitchFamily="49" charset="0"/>
              </a:rPr>
              <a:t># creating a numeric vector </a:t>
            </a:r>
          </a:p>
          <a:p>
            <a:pPr marL="0" indent="0">
              <a:spcAft>
                <a:spcPts val="600"/>
              </a:spcAft>
              <a:buNone/>
            </a:pPr>
            <a:r>
              <a:rPr kumimoji="0" lang="en-US" altLang="en-US" sz="2400" b="0" i="0" u="none" strike="noStrike" cap="none" normalizeH="0" baseline="0" dirty="0" err="1">
                <a:ln>
                  <a:noFill/>
                </a:ln>
                <a:effectLst/>
                <a:latin typeface="Roboto Mono" panose="00000009000000000000" pitchFamily="49" charset="0"/>
              </a:rPr>
              <a:t>my_vector</a:t>
            </a:r>
            <a:r>
              <a:rPr kumimoji="0" lang="en-US" altLang="en-US" sz="2400" b="0" i="0" u="none" strike="noStrike" cap="none" normalizeH="0" baseline="0" dirty="0">
                <a:ln>
                  <a:noFill/>
                </a:ln>
                <a:effectLst/>
                <a:latin typeface="Roboto Mono" panose="00000009000000000000" pitchFamily="49" charset="0"/>
              </a:rPr>
              <a:t> &lt;- c(1, 2, 3, 4, 5)</a:t>
            </a:r>
            <a:r>
              <a:rPr kumimoji="0" lang="en-US" altLang="en-US" sz="2400" b="0" i="0" u="none" strike="noStrike" cap="none" normalizeH="0" baseline="0" dirty="0">
                <a:ln>
                  <a:noFill/>
                </a:ln>
                <a:effectLst/>
              </a:rPr>
              <a:t> </a:t>
            </a:r>
            <a:endParaRPr kumimoji="0" lang="en-US" altLang="en-US" sz="2400" b="0" i="0" u="none" strike="noStrike" cap="none" normalizeH="0" baseline="0" dirty="0">
              <a:ln>
                <a:noFill/>
              </a:ln>
              <a:effectLst/>
              <a:latin typeface="Arial" panose="020B0604020202020204" pitchFamily="34" charset="0"/>
            </a:endParaRPr>
          </a:p>
          <a:p>
            <a:pPr>
              <a:spcAft>
                <a:spcPts val="600"/>
              </a:spcAft>
              <a:buAutoNum type="arabicPeriod"/>
            </a:pPr>
            <a:endParaRPr lang="en-US" sz="2400" b="1" dirty="0">
              <a:highlight>
                <a:srgbClr val="FFFFFF"/>
              </a:highlight>
              <a:latin typeface="-apple-system"/>
            </a:endParaRPr>
          </a:p>
          <a:p>
            <a:pPr>
              <a:spcAft>
                <a:spcPts val="600"/>
              </a:spcAft>
              <a:buAutoNum type="arabicPeriod"/>
            </a:pPr>
            <a:endParaRPr lang="en-US" sz="2400" b="1" i="0" dirty="0">
              <a:effectLst/>
              <a:highlight>
                <a:srgbClr val="FFFFFF"/>
              </a:highlight>
              <a:latin typeface="-apple-system"/>
            </a:endParaRPr>
          </a:p>
          <a:p>
            <a:pPr marL="0" marR="0" lvl="0" indent="0" defTabSz="914400" rtl="0" eaLnBrk="0" fontAlgn="base" latinLnBrk="0" hangingPunct="0">
              <a:spcBef>
                <a:spcPct val="0"/>
              </a:spcBef>
              <a:spcAft>
                <a:spcPts val="600"/>
              </a:spcAft>
              <a:buClrTx/>
              <a:buSzTx/>
              <a:buFontTx/>
              <a:buNone/>
              <a:tabLst/>
            </a:pPr>
            <a:endParaRPr kumimoji="0" lang="en-US" altLang="en-US" sz="2400" b="0" i="0" u="none" strike="noStrike" cap="none" normalizeH="0" baseline="0" dirty="0">
              <a:ln>
                <a:noFill/>
              </a:ln>
              <a:effectLst/>
              <a:latin typeface="Arial" panose="020B0604020202020204" pitchFamily="34" charset="0"/>
            </a:endParaRPr>
          </a:p>
        </p:txBody>
      </p:sp>
      <p:sp>
        <p:nvSpPr>
          <p:cNvPr id="8" name="Rectangle 5">
            <a:extLst>
              <a:ext uri="{FF2B5EF4-FFF2-40B4-BE49-F238E27FC236}">
                <a16:creationId xmlns:a16="http://schemas.microsoft.com/office/drawing/2014/main" id="{C67DF65B-F597-643A-5ACD-471D30583A0E}"/>
              </a:ext>
            </a:extLst>
          </p:cNvPr>
          <p:cNvSpPr>
            <a:spLocks noChangeArrowheads="1"/>
          </p:cNvSpPr>
          <p:nvPr/>
        </p:nvSpPr>
        <p:spPr bwMode="auto">
          <a:xfrm>
            <a:off x="0" y="-184666"/>
            <a:ext cx="184731" cy="369332"/>
          </a:xfrm>
          <a:prstGeom prst="rect">
            <a:avLst/>
          </a:prstGeom>
          <a:solidFill>
            <a:srgbClr val="FA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1F3A7E70-CB0F-3CF9-70BF-D17792F3067B}"/>
              </a:ext>
            </a:extLst>
          </p:cNvPr>
          <p:cNvSpPr>
            <a:spLocks noChangeArrowheads="1"/>
          </p:cNvSpPr>
          <p:nvPr/>
        </p:nvSpPr>
        <p:spPr bwMode="auto">
          <a:xfrm>
            <a:off x="0" y="43934"/>
            <a:ext cx="184731" cy="369332"/>
          </a:xfrm>
          <a:prstGeom prst="rect">
            <a:avLst/>
          </a:prstGeom>
          <a:solidFill>
            <a:srgbClr val="FC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107F1C50-7736-ADC5-97CD-A7E767528344}"/>
              </a:ext>
            </a:extLst>
          </p:cNvPr>
          <p:cNvSpPr>
            <a:spLocks noChangeArrowheads="1"/>
          </p:cNvSpPr>
          <p:nvPr/>
        </p:nvSpPr>
        <p:spPr bwMode="auto">
          <a:xfrm>
            <a:off x="0" y="-46112"/>
            <a:ext cx="65" cy="549424"/>
          </a:xfrm>
          <a:prstGeom prst="rect">
            <a:avLst/>
          </a:prstGeom>
          <a:solidFill>
            <a:srgbClr val="FC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7F8EBDD0-4072-8AC9-B237-0664E569C958}"/>
              </a:ext>
            </a:extLst>
          </p:cNvPr>
          <p:cNvSpPr txBox="1"/>
          <p:nvPr/>
        </p:nvSpPr>
        <p:spPr>
          <a:xfrm>
            <a:off x="3951350" y="4411355"/>
            <a:ext cx="8055593" cy="19389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443F3F"/>
                </a:solidFill>
                <a:effectLst/>
                <a:latin typeface="-apple-system"/>
              </a:rPr>
              <a:t>2. Character Vector: - </a:t>
            </a:r>
            <a:r>
              <a:rPr kumimoji="0" lang="en-US" altLang="en-US" sz="2400" b="0" i="0" u="none" strike="noStrike" cap="none" normalizeH="0" baseline="0" dirty="0">
                <a:ln>
                  <a:noFill/>
                </a:ln>
                <a:solidFill>
                  <a:srgbClr val="000000"/>
                </a:solidFill>
                <a:effectLst/>
                <a:latin typeface="-apple-system"/>
              </a:rPr>
              <a:t>To create a character vector, use the </a:t>
            </a:r>
            <a:r>
              <a:rPr kumimoji="0" lang="en-US" altLang="en-US" sz="2400" b="0" i="0" u="none" strike="noStrike" cap="none" normalizeH="0" baseline="0" dirty="0">
                <a:ln>
                  <a:noFill/>
                </a:ln>
                <a:solidFill>
                  <a:srgbClr val="000000"/>
                </a:solidFill>
                <a:effectLst/>
                <a:latin typeface="Roboto Mono" panose="00000009000000000000" pitchFamily="49" charset="0"/>
              </a:rPr>
              <a:t>c()</a:t>
            </a:r>
            <a:r>
              <a:rPr kumimoji="0" lang="en-US" altLang="en-US" sz="2400" b="0" i="0" u="none" strike="noStrike" cap="none" normalizeH="0" baseline="0" dirty="0">
                <a:ln>
                  <a:noFill/>
                </a:ln>
                <a:solidFill>
                  <a:srgbClr val="000000"/>
                </a:solidFill>
                <a:effectLst/>
                <a:latin typeface="-apple-system"/>
              </a:rPr>
              <a:t> function with a list of strings surrounded by quotes and separated by commas.</a:t>
            </a:r>
            <a:endParaRPr kumimoji="0" lang="en-US" altLang="en-US" sz="2400" b="0" i="0" u="none" strike="noStrike" cap="none" normalizeH="0" baseline="0" dirty="0">
              <a:ln>
                <a:noFill/>
              </a:ln>
              <a:solidFill>
                <a:srgbClr val="000000"/>
              </a:solidFill>
              <a:effectLst/>
              <a:latin typeface="Roboto Mono" panose="00000009000000000000"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Roboto Mono" panose="00000009000000000000" pitchFamily="49" charset="0"/>
              </a:rPr>
              <a:t># creating a character vector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Roboto Mono" panose="00000009000000000000" pitchFamily="49" charset="0"/>
              </a:rPr>
              <a:t>my_vector</a:t>
            </a:r>
            <a:r>
              <a:rPr kumimoji="0" lang="en-US" altLang="en-US" sz="2400" b="0" i="0" u="none" strike="noStrike" cap="none" normalizeH="0" baseline="0" dirty="0">
                <a:ln>
                  <a:noFill/>
                </a:ln>
                <a:solidFill>
                  <a:srgbClr val="000000"/>
                </a:solidFill>
                <a:effectLst/>
                <a:latin typeface="Roboto Mono" panose="00000009000000000000" pitchFamily="49" charset="0"/>
              </a:rPr>
              <a:t> &lt;- c("apple", "banana", "orange")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3161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n abstract blue pattern with numbers">
            <a:extLst>
              <a:ext uri="{FF2B5EF4-FFF2-40B4-BE49-F238E27FC236}">
                <a16:creationId xmlns:a16="http://schemas.microsoft.com/office/drawing/2014/main" id="{98D5667A-D515-FC0E-1D8D-DE068FEB0FB1}"/>
              </a:ext>
            </a:extLst>
          </p:cNvPr>
          <p:cNvPicPr>
            <a:picLocks noChangeAspect="1"/>
          </p:cNvPicPr>
          <p:nvPr/>
        </p:nvPicPr>
        <p:blipFill rotWithShape="1">
          <a:blip r:embed="rId2"/>
          <a:srcRect l="33030" r="25908"/>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6" name="Rectangle 3">
            <a:extLst>
              <a:ext uri="{FF2B5EF4-FFF2-40B4-BE49-F238E27FC236}">
                <a16:creationId xmlns:a16="http://schemas.microsoft.com/office/drawing/2014/main" id="{8A1836F9-F5B1-BD23-96CD-F4A05EF634A9}"/>
              </a:ext>
            </a:extLst>
          </p:cNvPr>
          <p:cNvSpPr>
            <a:spLocks noGrp="1" noChangeArrowheads="1"/>
          </p:cNvSpPr>
          <p:nvPr>
            <p:ph idx="1"/>
          </p:nvPr>
        </p:nvSpPr>
        <p:spPr bwMode="auto">
          <a:xfrm>
            <a:off x="3886605" y="503312"/>
            <a:ext cx="7903029" cy="5472945"/>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443F3F"/>
                </a:solidFill>
                <a:effectLst/>
                <a:latin typeface="-apple-system"/>
              </a:rPr>
              <a:t>3. Logical Vector: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To create a logical vector, use the </a:t>
            </a:r>
            <a:r>
              <a:rPr kumimoji="0" lang="en-US" altLang="en-US" sz="2400" b="0" i="0" u="none" strike="noStrike" cap="none" normalizeH="0" baseline="0" dirty="0">
                <a:ln>
                  <a:noFill/>
                </a:ln>
                <a:solidFill>
                  <a:srgbClr val="000000"/>
                </a:solidFill>
                <a:effectLst/>
                <a:latin typeface="Roboto Mono" panose="00000009000000000000" pitchFamily="49" charset="0"/>
              </a:rPr>
              <a:t>c()</a:t>
            </a:r>
            <a:r>
              <a:rPr kumimoji="0" lang="en-US" altLang="en-US" sz="2400" b="0" i="0" u="none" strike="noStrike" cap="none" normalizeH="0" baseline="0" dirty="0">
                <a:ln>
                  <a:noFill/>
                </a:ln>
                <a:solidFill>
                  <a:srgbClr val="000000"/>
                </a:solidFill>
                <a:effectLst/>
                <a:latin typeface="-apple-system"/>
              </a:rPr>
              <a:t> function with a list of TRUE/FALSE values separated by commas.</a:t>
            </a:r>
            <a:endParaRPr kumimoji="0" lang="en-US" altLang="en-US" sz="2400" b="0" i="0" u="none" strike="noStrike" cap="none" normalizeH="0" baseline="0" dirty="0">
              <a:ln>
                <a:noFill/>
              </a:ln>
              <a:solidFill>
                <a:srgbClr val="000000"/>
              </a:solidFill>
              <a:effectLst/>
              <a:latin typeface="Roboto Mono" panose="00000009000000000000"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Roboto Mono" panose="00000009000000000000" pitchFamily="49" charset="0"/>
              </a:rPr>
              <a:t># creating a logical vector </a:t>
            </a:r>
            <a:r>
              <a:rPr kumimoji="0" lang="en-US" altLang="en-US" sz="2400" b="0" i="0" u="none" strike="noStrike" cap="none" normalizeH="0" baseline="0" dirty="0" err="1">
                <a:ln>
                  <a:noFill/>
                </a:ln>
                <a:solidFill>
                  <a:srgbClr val="000000"/>
                </a:solidFill>
                <a:effectLst/>
                <a:latin typeface="Roboto Mono" panose="00000009000000000000" pitchFamily="49" charset="0"/>
              </a:rPr>
              <a:t>my_vector</a:t>
            </a:r>
            <a:r>
              <a:rPr kumimoji="0" lang="en-US" altLang="en-US" sz="2400" b="0" i="0" u="none" strike="noStrike" cap="none" normalizeH="0" baseline="0" dirty="0">
                <a:ln>
                  <a:noFill/>
                </a:ln>
                <a:solidFill>
                  <a:srgbClr val="000000"/>
                </a:solidFill>
                <a:effectLst/>
                <a:latin typeface="Roboto Mono" panose="00000009000000000000" pitchFamily="49" charset="0"/>
              </a:rPr>
              <a:t> &lt;- c(TRUE, FALSE, TRUE)</a:t>
            </a: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443F3F"/>
                </a:solidFill>
                <a:effectLst/>
                <a:latin typeface="-apple-system"/>
              </a:rPr>
              <a:t>4. Factor Vector: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To create a factor vector, use the </a:t>
            </a:r>
            <a:r>
              <a:rPr kumimoji="0" lang="en-US" altLang="en-US" sz="2400" b="0" i="0" u="none" strike="noStrike" cap="none" normalizeH="0" baseline="0" dirty="0">
                <a:ln>
                  <a:noFill/>
                </a:ln>
                <a:solidFill>
                  <a:srgbClr val="000000"/>
                </a:solidFill>
                <a:effectLst/>
                <a:latin typeface="Roboto Mono" panose="00000009000000000000" pitchFamily="49" charset="0"/>
              </a:rPr>
              <a:t>factor()</a:t>
            </a:r>
            <a:r>
              <a:rPr kumimoji="0" lang="en-US" altLang="en-US" sz="2400" b="0" i="0" u="none" strike="noStrike" cap="none" normalizeH="0" baseline="0" dirty="0">
                <a:ln>
                  <a:noFill/>
                </a:ln>
                <a:solidFill>
                  <a:srgbClr val="000000"/>
                </a:solidFill>
                <a:effectLst/>
                <a:latin typeface="-apple-system"/>
              </a:rPr>
              <a:t> function with a list of strings surrounded by quotes and separated by commas.</a:t>
            </a:r>
            <a:endParaRPr kumimoji="0" lang="en-US" altLang="en-US" sz="2400" b="0" i="0" u="none" strike="noStrike" cap="none" normalizeH="0" baseline="0" dirty="0">
              <a:ln>
                <a:noFill/>
              </a:ln>
              <a:solidFill>
                <a:srgbClr val="000000"/>
              </a:solidFill>
              <a:effectLst/>
              <a:latin typeface="Roboto Mono" panose="00000009000000000000"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Roboto Mono" panose="00000009000000000000" pitchFamily="49" charset="0"/>
              </a:rPr>
              <a:t># creating a factor vector </a:t>
            </a:r>
            <a:r>
              <a:rPr kumimoji="0" lang="en-US" altLang="en-US" sz="2400" b="0" i="0" u="none" strike="noStrike" cap="none" normalizeH="0" baseline="0" dirty="0" err="1">
                <a:ln>
                  <a:noFill/>
                </a:ln>
                <a:solidFill>
                  <a:srgbClr val="000000"/>
                </a:solidFill>
                <a:effectLst/>
                <a:latin typeface="Roboto Mono" panose="00000009000000000000" pitchFamily="49" charset="0"/>
              </a:rPr>
              <a:t>my_vector</a:t>
            </a:r>
            <a:r>
              <a:rPr kumimoji="0" lang="en-US" altLang="en-US" sz="2400" b="0" i="0" u="none" strike="noStrike" cap="none" normalizeH="0" baseline="0" dirty="0">
                <a:ln>
                  <a:noFill/>
                </a:ln>
                <a:solidFill>
                  <a:srgbClr val="000000"/>
                </a:solidFill>
                <a:effectLst/>
                <a:latin typeface="Roboto Mono" panose="00000009000000000000" pitchFamily="49" charset="0"/>
              </a:rPr>
              <a:t> &lt;- factor(c("small", "medium", "large"))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a:spcAft>
                <a:spcPts val="600"/>
              </a:spcAft>
              <a:buAutoNum type="arabicPeriod"/>
            </a:pPr>
            <a:endParaRPr lang="en-US" sz="2400" b="1" dirty="0">
              <a:highlight>
                <a:srgbClr val="FFFFFF"/>
              </a:highlight>
              <a:latin typeface="-apple-system"/>
            </a:endParaRPr>
          </a:p>
          <a:p>
            <a:pPr>
              <a:spcAft>
                <a:spcPts val="600"/>
              </a:spcAft>
              <a:buAutoNum type="arabicPeriod"/>
            </a:pPr>
            <a:endParaRPr lang="en-US" sz="2400" b="1" i="0" dirty="0">
              <a:effectLst/>
              <a:highlight>
                <a:srgbClr val="FFFFFF"/>
              </a:highlight>
              <a:latin typeface="-apple-system"/>
            </a:endParaRPr>
          </a:p>
          <a:p>
            <a:pPr marL="0" marR="0" lvl="0" indent="0" defTabSz="914400" rtl="0" eaLnBrk="0" fontAlgn="base" latinLnBrk="0" hangingPunct="0">
              <a:spcBef>
                <a:spcPct val="0"/>
              </a:spcBef>
              <a:spcAft>
                <a:spcPts val="600"/>
              </a:spcAft>
              <a:buClrTx/>
              <a:buSzTx/>
              <a:buFontTx/>
              <a:buNone/>
              <a:tabLst/>
            </a:pPr>
            <a:endParaRPr kumimoji="0" lang="en-US" altLang="en-US" sz="2400" b="0" i="0" u="none" strike="noStrike" cap="none" normalizeH="0" baseline="0" dirty="0">
              <a:ln>
                <a:noFill/>
              </a:ln>
              <a:effectLst/>
              <a:latin typeface="Arial" panose="020B0604020202020204" pitchFamily="34" charset="0"/>
            </a:endParaRPr>
          </a:p>
        </p:txBody>
      </p:sp>
      <p:sp>
        <p:nvSpPr>
          <p:cNvPr id="8" name="Rectangle 5">
            <a:extLst>
              <a:ext uri="{FF2B5EF4-FFF2-40B4-BE49-F238E27FC236}">
                <a16:creationId xmlns:a16="http://schemas.microsoft.com/office/drawing/2014/main" id="{C67DF65B-F597-643A-5ACD-471D30583A0E}"/>
              </a:ext>
            </a:extLst>
          </p:cNvPr>
          <p:cNvSpPr>
            <a:spLocks noChangeArrowheads="1"/>
          </p:cNvSpPr>
          <p:nvPr/>
        </p:nvSpPr>
        <p:spPr bwMode="auto">
          <a:xfrm>
            <a:off x="0" y="-184666"/>
            <a:ext cx="184731" cy="369332"/>
          </a:xfrm>
          <a:prstGeom prst="rect">
            <a:avLst/>
          </a:prstGeom>
          <a:solidFill>
            <a:srgbClr val="FA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1F3A7E70-CB0F-3CF9-70BF-D17792F3067B}"/>
              </a:ext>
            </a:extLst>
          </p:cNvPr>
          <p:cNvSpPr>
            <a:spLocks noChangeArrowheads="1"/>
          </p:cNvSpPr>
          <p:nvPr/>
        </p:nvSpPr>
        <p:spPr bwMode="auto">
          <a:xfrm>
            <a:off x="0" y="43934"/>
            <a:ext cx="184731" cy="369332"/>
          </a:xfrm>
          <a:prstGeom prst="rect">
            <a:avLst/>
          </a:prstGeom>
          <a:solidFill>
            <a:srgbClr val="FC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107F1C50-7736-ADC5-97CD-A7E767528344}"/>
              </a:ext>
            </a:extLst>
          </p:cNvPr>
          <p:cNvSpPr>
            <a:spLocks noChangeArrowheads="1"/>
          </p:cNvSpPr>
          <p:nvPr/>
        </p:nvSpPr>
        <p:spPr bwMode="auto">
          <a:xfrm>
            <a:off x="0" y="-46112"/>
            <a:ext cx="65" cy="549424"/>
          </a:xfrm>
          <a:prstGeom prst="rect">
            <a:avLst/>
          </a:prstGeom>
          <a:solidFill>
            <a:srgbClr val="FC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0879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106</TotalTime>
  <Words>2807</Words>
  <Application>Microsoft Office PowerPoint</Application>
  <PresentationFormat>Widescreen</PresentationFormat>
  <Paragraphs>214</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-apple-system</vt:lpstr>
      <vt:lpstr>Aptos</vt:lpstr>
      <vt:lpstr>Aptos Display</vt:lpstr>
      <vt:lpstr>Arial</vt:lpstr>
      <vt:lpstr>Roboto Mono</vt:lpstr>
      <vt:lpstr>Office Theme</vt:lpstr>
      <vt:lpstr>R Objects</vt:lpstr>
      <vt:lpstr>Data and Programming</vt:lpstr>
      <vt:lpstr>R Objects</vt:lpstr>
      <vt:lpstr>R Objects Contd..</vt:lpstr>
      <vt:lpstr>R Objects contd..</vt:lpstr>
      <vt:lpstr>Data Structures in R</vt:lpstr>
      <vt:lpstr>Data Structure in R</vt:lpstr>
      <vt:lpstr>Creating Vector - In R, you can create vectors using the c() function. Here are some examples: </vt:lpstr>
      <vt:lpstr>PowerPoint Presentation</vt:lpstr>
      <vt:lpstr>PowerPoint Presentation</vt:lpstr>
      <vt:lpstr>Vector Function</vt:lpstr>
      <vt:lpstr>Mixing Objects </vt:lpstr>
      <vt:lpstr>Explicit Coercion</vt:lpstr>
      <vt:lpstr>2nd method of  Explicit Coercion</vt:lpstr>
      <vt:lpstr>Vectors </vt:lpstr>
      <vt:lpstr>Vector based on a sequence of numbers</vt:lpstr>
      <vt:lpstr>Vector using rep() </vt:lpstr>
      <vt:lpstr>Subsetting</vt:lpstr>
      <vt:lpstr>PowerPoint Presentation</vt:lpstr>
      <vt:lpstr>PowerPoint Presentation</vt:lpstr>
      <vt:lpstr>Vectorization </vt:lpstr>
      <vt:lpstr>Logical Operators in R</vt:lpstr>
      <vt:lpstr>rep() function in R</vt:lpstr>
      <vt:lpstr>PowerPoint Presentation</vt:lpstr>
      <vt:lpstr>PowerPoint Presentation</vt:lpstr>
      <vt:lpstr>rev() function in R </vt:lpstr>
      <vt:lpstr>Matrices, Lists, Factors</vt:lpstr>
      <vt:lpstr>PowerPoint Presentation</vt:lpstr>
      <vt:lpstr>Example</vt:lpstr>
      <vt:lpstr>Cbind and rbind functions</vt:lpstr>
      <vt:lpstr>Matrics with constant value </vt:lpstr>
      <vt:lpstr>Another example</vt:lpstr>
      <vt:lpstr>Transpose matrix</vt:lpstr>
      <vt:lpstr>Matrix Operations</vt:lpstr>
      <vt:lpstr>List in R</vt:lpstr>
      <vt:lpstr>Complex Lists</vt:lpstr>
      <vt:lpstr>Factor to represent categorical data- table() function</vt:lpstr>
      <vt:lpstr>Data Frames in R</vt:lpstr>
      <vt:lpstr>Example</vt:lpstr>
      <vt:lpstr>str Function</vt:lpstr>
      <vt:lpstr>Reading data from .csv file</vt:lpstr>
      <vt:lpstr>Subsetting a data frame: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Rakhee Chhibber</dc:creator>
  <cp:lastModifiedBy>Rakhee Chhibber</cp:lastModifiedBy>
  <cp:revision>7</cp:revision>
  <dcterms:created xsi:type="dcterms:W3CDTF">2024-07-11T15:55:27Z</dcterms:created>
  <dcterms:modified xsi:type="dcterms:W3CDTF">2024-07-14T11:40:30Z</dcterms:modified>
</cp:coreProperties>
</file>