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64" r:id="rId9"/>
    <p:sldId id="265" r:id="rId10"/>
    <p:sldId id="268" r:id="rId11"/>
    <p:sldId id="267" r:id="rId12"/>
    <p:sldId id="266" r:id="rId13"/>
    <p:sldId id="269" r:id="rId14"/>
    <p:sldId id="270" r:id="rId15"/>
    <p:sldId id="259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9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0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7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2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7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8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8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1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34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76" r:id="rId7"/>
    <p:sldLayoutId id="2147483677" r:id="rId8"/>
    <p:sldLayoutId id="2147483684" r:id="rId9"/>
    <p:sldLayoutId id="2147483675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lear-the-console-and-the-environment-in-r-stud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eeksforgeeks.org/r-programming-language-introduc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F61CB-C6AB-9E37-6FA8-DEE885277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3342290"/>
            <a:ext cx="10637520" cy="1530419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R and R-Studio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0049F-DC02-6F08-BCAA-295437126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4958625"/>
            <a:ext cx="10637520" cy="1207083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Dr. Rakhee Chhibber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2975CA-C341-4109-A20B-D3DA06411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3046838" cy="3044952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9FF48D7-CD1B-40AB-9991-B793DA50B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" y="0"/>
            <a:ext cx="3043354" cy="3044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4EC40-6F59-1AA9-F1D2-13A9EC0BDD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0" b="-5"/>
          <a:stretch/>
        </p:blipFill>
        <p:spPr>
          <a:xfrm>
            <a:off x="3053372" y="10"/>
            <a:ext cx="3040552" cy="30449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3D4A1E-5CEC-41DD-A2B6-9FB7B748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791" y="0"/>
            <a:ext cx="3045239" cy="30449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ED6147D-8F81-4ACA-A1BB-0868D0017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8078" y="0"/>
            <a:ext cx="3044952" cy="304495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700F014-0E45-4385-977E-14A83E76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563" y="0"/>
            <a:ext cx="3048437" cy="3044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97C87AE-B946-43B1-98EE-2E8873AEC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47048" y="0"/>
            <a:ext cx="3044952" cy="30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FECDB6-3FE4-A4B5-4AAD-AFB37DD0A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34" y="300932"/>
            <a:ext cx="11268505" cy="591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2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85CF82-E0E7-9834-94C9-EF358A5C5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0"/>
          <a:stretch/>
        </p:blipFill>
        <p:spPr bwMode="auto">
          <a:xfrm>
            <a:off x="20" y="1612"/>
            <a:ext cx="12191980" cy="6856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332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B5A1-E07F-A3ED-FCFB-5FC3F98D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Create an Rstudio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1AC8-0961-C758-403C-D7E9D511E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2" y="1825625"/>
            <a:ext cx="4171948" cy="4351338"/>
          </a:xfrm>
        </p:spPr>
        <p:txBody>
          <a:bodyPr>
            <a:normAutofit/>
          </a:bodyPr>
          <a:lstStyle/>
          <a:p>
            <a:r>
              <a:rPr lang="en-US" sz="2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 </a:t>
            </a: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FILE option and select create option.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A9A67-B5FA-0A7B-BA16-7E1E3C125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158" y="1690688"/>
            <a:ext cx="5943600" cy="4697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60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F261-0EBC-F2EA-3B17-4C139253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 </a:t>
            </a:r>
            <a:r>
              <a:rPr lang="en-US" sz="5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select the New Project option.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4CE01F2-9C4A-1BA6-57E3-ED304DF10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20" y="1507172"/>
            <a:ext cx="5943600" cy="4666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41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BB43-EEA9-841E-0405-0EC6030A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 </a:t>
            </a:r>
            <a:r>
              <a:rPr lang="en-US" sz="5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choose the path and directory name.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F4755-88C2-CF58-7AB6-7429E9C1A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1823720"/>
            <a:ext cx="10001250" cy="4669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6835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AE72D5-F1E9-C633-945D-38C91CADB6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88"/>
          <a:stretch/>
        </p:blipFill>
        <p:spPr bwMode="auto">
          <a:xfrm>
            <a:off x="20" y="1612"/>
            <a:ext cx="12191980" cy="6856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182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0EC1-89C0-6229-C99E-914371E4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Navigating directories in R 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B3CE-EBB4-EEE1-23A7-53ED08C4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400" b="1" kern="0" spc="1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getwd</a:t>
            </a:r>
            <a:r>
              <a:rPr lang="en-US" sz="3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3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Returns the current working directory.</a:t>
            </a:r>
            <a:endParaRPr lang="en-US" sz="3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400" b="1" kern="0" spc="1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setwd</a:t>
            </a:r>
            <a:r>
              <a:rPr lang="en-US" sz="3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3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Set the working directory.</a:t>
            </a:r>
            <a:endParaRPr lang="en-US" sz="3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400" b="1" kern="0" spc="1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3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US" sz="3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Return the list of the directory.</a:t>
            </a:r>
            <a:endParaRPr lang="en-US" sz="3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400" b="1" kern="0" spc="1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sessionInfo</a:t>
            </a:r>
            <a:r>
              <a:rPr lang="en-US" sz="3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3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Return the session of the windows.</a:t>
            </a:r>
            <a:endParaRPr lang="en-US" sz="3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3400" b="1" kern="0" spc="10" dirty="0">
                <a:solidFill>
                  <a:srgbClr val="273239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date()</a:t>
            </a:r>
            <a:r>
              <a:rPr lang="en-US" sz="3400" kern="0" spc="10" dirty="0">
                <a:solidFill>
                  <a:srgbClr val="273239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Return the current date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7462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7B4E-D984-33C6-6F84-3762ED41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10" y="365125"/>
            <a:ext cx="11269980" cy="1325563"/>
          </a:xfrm>
        </p:spPr>
        <p:txBody>
          <a:bodyPr>
            <a:normAutofit/>
          </a:bodyPr>
          <a:lstStyle/>
          <a:p>
            <a:r>
              <a:rPr lang="en-US" sz="40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Perform Various Operations in RStudio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FE56-E6E3-33E3-F138-A107D659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6000"/>
            </a:pPr>
            <a:r>
              <a:rPr lang="en-US" sz="2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Installing R packages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6000"/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6000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spc="10" dirty="0" err="1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install.packages</a:t>
            </a:r>
            <a:r>
              <a:rPr lang="en-US" sz="2400" kern="0" spc="10" dirty="0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('</a:t>
            </a:r>
            <a:r>
              <a:rPr lang="en-US" sz="2400" kern="0" spc="10" dirty="0" err="1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package_name</a:t>
            </a:r>
            <a:r>
              <a:rPr lang="en-US" sz="2400" kern="0" spc="10" dirty="0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')</a:t>
            </a:r>
            <a:endParaRPr lang="en-US" sz="2400" kern="100" dirty="0">
              <a:effectLst/>
              <a:highlight>
                <a:srgbClr val="E0E0E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6000"/>
            </a:pPr>
            <a:r>
              <a:rPr lang="en-US" sz="2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Loading R package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6000"/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6000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spc="10" dirty="0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library(</a:t>
            </a:r>
            <a:r>
              <a:rPr lang="en-US" sz="2400" kern="0" spc="10" dirty="0" err="1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package_name</a:t>
            </a:r>
            <a:r>
              <a:rPr lang="en-US" sz="2400" kern="0" spc="10" dirty="0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400" kern="100" dirty="0">
              <a:effectLst/>
              <a:highlight>
                <a:srgbClr val="E0E0E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6000"/>
            </a:pPr>
            <a:r>
              <a:rPr lang="en-US" sz="2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 on an R package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6000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spc="10" dirty="0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help(</a:t>
            </a:r>
            <a:r>
              <a:rPr lang="en-US" sz="2400" kern="0" spc="10" dirty="0" err="1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package_name</a:t>
            </a:r>
            <a:r>
              <a:rPr lang="en-US" sz="2400" kern="0" spc="10" dirty="0">
                <a:solidFill>
                  <a:srgbClr val="000000"/>
                </a:solidFill>
                <a:effectLst/>
                <a:highlight>
                  <a:srgbClr val="E0E0E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400" kern="100" dirty="0">
              <a:effectLst/>
              <a:highlight>
                <a:srgbClr val="E0E0E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6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8264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26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9ED18-0968-0014-14AB-63893CA2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1"/>
            <a:ext cx="7059598" cy="720090"/>
          </a:xfrm>
        </p:spPr>
        <p:txBody>
          <a:bodyPr anchor="b">
            <a:normAutofit/>
          </a:bodyPr>
          <a:lstStyle/>
          <a:p>
            <a:r>
              <a:rPr lang="en-US" sz="4400" dirty="0"/>
              <a:t>Introduction to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2699-220D-7010-7D54-984FDC598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760220"/>
            <a:ext cx="7200900" cy="4416743"/>
          </a:xfrm>
        </p:spPr>
        <p:txBody>
          <a:bodyPr anchor="t">
            <a:normAutofit/>
          </a:bodyPr>
          <a:lstStyle/>
          <a:p>
            <a:pPr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Studio is an integrated development environment(IDE) for R. IDE is a GUI, where you can write your quotes, see the results and also see the variables that are generated during the course of programming. 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Studio is available as both Open source and Commercial software.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spc="10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  <a:cs typeface="Times New Roman" panose="02020603050405020304" pitchFamily="18" charset="0"/>
              </a:rPr>
              <a:t>R Studio is also available as both Desktop and Server versions.</a:t>
            </a: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spc="10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  <a:cs typeface="Times New Roman" panose="02020603050405020304" pitchFamily="18" charset="0"/>
              </a:rPr>
              <a:t>R Studio is also available for various platforms such as Windows, Linux, and macOS</a:t>
            </a: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3CB34B-2F8F-4442-91D1-923678282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3F180D0-951F-4FB1-8AC1-0CB70C61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7754" y="0"/>
            <a:ext cx="3429000" cy="3429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2AFC398-9263-43B8-98C4-6D97765B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FBEAA65-6795-4110-9B63-CC2BEE665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7754" y="34272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5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53AC7E-BE36-498F-B913-D98A4EB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80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9E7B14-27A3-4DB8-A930-FA828557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524C8-274D-47CB-976D-3DB683F96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3427200"/>
            <a:ext cx="34290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C75120-4EE5-7E67-FAA2-2B8DB17B1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" r="-2" b="21643"/>
          <a:stretch/>
        </p:blipFill>
        <p:spPr bwMode="auto">
          <a:xfrm>
            <a:off x="274320" y="182880"/>
            <a:ext cx="11795759" cy="6515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988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4FF5-1641-6C21-4D83-14EA142C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top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8059-80A8-B8F4-5255-12C7B5CF3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panel(left panel) is the place where R is waiting for you to tell it what to do, and see the results that are generated when you type in the commands.</a:t>
            </a:r>
            <a:endParaRPr lang="en-US" sz="32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823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7C0A-AAB3-964C-713C-E83C77E1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Right corner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669E-3501-30BB-584F-45003398C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2400" u="sng" kern="0" spc="1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 Environmental/History</a:t>
            </a: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panel which contains 2 tabs: 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 fontAlgn="base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  <a:buSzPct val="49000"/>
              <a:tabLst>
                <a:tab pos="914400" algn="l"/>
              </a:tabLst>
            </a:pPr>
            <a:r>
              <a:rPr lang="en-US" sz="22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 tab:</a:t>
            </a:r>
            <a:r>
              <a:rPr lang="en-US" sz="22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It shows the variables that are generated during the course of programming in a workspace that is temporary.</a:t>
            </a:r>
            <a:endParaRPr lang="en-US" sz="22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 fontAlgn="base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  <a:buSzPct val="49000"/>
              <a:tabLst>
                <a:tab pos="914400" algn="l"/>
              </a:tabLst>
            </a:pPr>
            <a:r>
              <a:rPr lang="en-US" sz="22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History tab:</a:t>
            </a:r>
            <a:r>
              <a:rPr lang="en-US" sz="22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In this tab, you’ll see all the commands that are used till now from the start of usage of R Studio.</a:t>
            </a:r>
            <a:endParaRPr lang="en-US" sz="22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9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407-C3D8-D531-7AE8-4C7D1951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Bottom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3E54-8949-99F4-3178-09A53BA63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690688"/>
            <a:ext cx="11452860" cy="4802187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right bottom, you have another panel, which contains multiple tabs, such as files, </a:t>
            </a:r>
            <a:b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plots, packages, help, and viewer. 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000"/>
              <a:tabLst>
                <a:tab pos="4572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contains multiple tabs, such as files, </a:t>
            </a:r>
            <a:b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plots, packages, help, and viewer. 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1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000"/>
              <a:tabLst>
                <a:tab pos="9144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 tab</a:t>
            </a: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shows the files and directories that are available within the default workspace of R.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1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000"/>
              <a:tabLst>
                <a:tab pos="9144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Plots tab</a:t>
            </a: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shows the plots that are generated during the course of programming.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1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000"/>
              <a:tabLst>
                <a:tab pos="9144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Packages tab</a:t>
            </a: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helps you to look at what are the packages that are already installed in the R Studio and it also gives a user interface to install new packages.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1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000"/>
              <a:tabLst>
                <a:tab pos="9144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 tab</a:t>
            </a: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the most important one where you can get help from the R Documentation on the functions that are in built-in R.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1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000"/>
              <a:tabLst>
                <a:tab pos="9144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final and last tab is that the </a:t>
            </a:r>
            <a:r>
              <a:rPr lang="en-US" sz="2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Viewer tab</a:t>
            </a: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which can be used to see the local web content that’s generated using R.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378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DC59C-3DA0-0148-CD11-5C9BE803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388620"/>
            <a:ext cx="11578590" cy="6172200"/>
          </a:xfrm>
        </p:spPr>
        <p:txBody>
          <a:bodyPr>
            <a:noAutofit/>
          </a:bodyPr>
          <a:lstStyle/>
          <a:p>
            <a:pPr marL="457200" marR="0" lvl="0" indent="-571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panel(left panel) is the place where we can see the results of the commands.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 tab</a:t>
            </a: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shows the files and directories that are available within the default workspace of R.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lvl="1" indent="1714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Plots tab</a:t>
            </a: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shows the plots that are generated during the course of programming.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Packages tab</a:t>
            </a: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helps you to look at what are the packages that are already installed in the R Studio and it also gives a user interface to install new packages.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 tab</a:t>
            </a: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the most important one where you can get help from the R Documentation on the functions that are in built-in R.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final and last tab is that the </a:t>
            </a:r>
            <a:r>
              <a:rPr lang="en-US" sz="2400" b="1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Viewer tab</a:t>
            </a: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which can be used to see the local web content that’s generated using R.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1714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526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29BA-9F37-9DEC-0AB5-84A31090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30835"/>
            <a:ext cx="10637518" cy="1325563"/>
          </a:xfrm>
        </p:spPr>
        <p:txBody>
          <a:bodyPr/>
          <a:lstStyle/>
          <a:p>
            <a:r>
              <a:rPr lang="en-US" dirty="0"/>
              <a:t>Features of R -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C79A-E3EC-396F-E6C7-07B55BAC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7000"/>
              <a:tabLst>
                <a:tab pos="4572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friendly user interface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7000"/>
              <a:tabLst>
                <a:tab pos="4572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writing and storing reusable </a:t>
            </a:r>
            <a:r>
              <a:rPr lang="en-US" sz="2400" kern="0" spc="1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programmes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7000"/>
              <a:tabLst>
                <a:tab pos="4572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imported data and newly created objects (such as variables, functions, etc.) are easily accessible.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7000"/>
              <a:tabLst>
                <a:tab pos="4572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Comprehensive assistance for any item Code autocompletion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7000"/>
              <a:tabLst>
                <a:tab pos="4572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capacity to </a:t>
            </a:r>
            <a:r>
              <a:rPr lang="en-US" sz="2400" kern="0" spc="1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organise</a:t>
            </a: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share your work with your partners more effectively through the creation of projects.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7000"/>
              <a:tabLst>
                <a:tab pos="4572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snippets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7000"/>
              <a:tabLst>
                <a:tab pos="4572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terminal and console switching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7000"/>
              <a:tabLst>
                <a:tab pos="4572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Tracking of operational history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7000"/>
              <a:tabLst>
                <a:tab pos="457200" algn="l"/>
              </a:tabLst>
            </a:pPr>
            <a:r>
              <a:rPr lang="en-US" sz="2400" kern="0" spc="1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numerous articles from RStudio Support on using the IDE.</a:t>
            </a:r>
            <a:endParaRPr lang="en-US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7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466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7CBF7-1B01-3FAD-89C8-776632C7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114800" cy="1812537"/>
          </a:xfrm>
        </p:spPr>
        <p:txBody>
          <a:bodyPr anchor="b">
            <a:normAutofit/>
          </a:bodyPr>
          <a:lstStyle/>
          <a:p>
            <a:r>
              <a:rPr lang="en-US" sz="4400"/>
              <a:t>Set the working directort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2AAD5-DA3F-A0F7-8430-938FA304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3"/>
            <a:ext cx="4114800" cy="3390220"/>
          </a:xfrm>
        </p:spPr>
        <p:txBody>
          <a:bodyPr anchor="t">
            <a:normAutofit/>
          </a:bodyPr>
          <a:lstStyle/>
          <a:p>
            <a:r>
              <a:rPr lang="en-US" u="sng" kern="0" spc="10" dirty="0"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 ways </a:t>
            </a:r>
          </a:p>
          <a:p>
            <a:pPr marL="0" indent="0">
              <a:buNone/>
            </a:pPr>
            <a:r>
              <a:rPr lang="en-US" u="sng" kern="0" spc="10" dirty="0"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1, using </a:t>
            </a:r>
            <a:r>
              <a:rPr lang="en-US" u="sng" kern="0" spc="10" dirty="0" err="1"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getwd</a:t>
            </a:r>
            <a:r>
              <a:rPr lang="en-US" u="sng" kern="0" spc="10" dirty="0"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 function on console</a:t>
            </a:r>
          </a:p>
          <a:p>
            <a:pPr marL="0" indent="0">
              <a:buNone/>
            </a:pPr>
            <a:r>
              <a:rPr lang="en-US" u="sng" kern="0" spc="10" dirty="0"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Using GUI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1DE1A-F39F-46D4-BA9A-9DAB77A4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9" y="0"/>
            <a:ext cx="6859801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105A24-81C0-4B45-99A5-311F3B74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9" y="3427200"/>
            <a:ext cx="3430800" cy="3430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C851273-7FAC-413A-B5CA-083F7AECD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3999" y="3427200"/>
            <a:ext cx="3429000" cy="3429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3B21356-601F-4761-B3FB-16E3D4A5C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04EF464-0C9E-4D7E-B8B3-865285819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7754" y="34272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25262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0F3F3"/>
      </a:lt2>
      <a:accent1>
        <a:srgbClr val="C3624D"/>
      </a:accent1>
      <a:accent2>
        <a:srgbClr val="B13B57"/>
      </a:accent2>
      <a:accent3>
        <a:srgbClr val="C34D9A"/>
      </a:accent3>
      <a:accent4>
        <a:srgbClr val="A93BB1"/>
      </a:accent4>
      <a:accent5>
        <a:srgbClr val="8A4DC3"/>
      </a:accent5>
      <a:accent6>
        <a:srgbClr val="4A3FB3"/>
      </a:accent6>
      <a:hlink>
        <a:srgbClr val="963F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721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Arial</vt:lpstr>
      <vt:lpstr>Calibri</vt:lpstr>
      <vt:lpstr>Consolas</vt:lpstr>
      <vt:lpstr>Courier New</vt:lpstr>
      <vt:lpstr>Gill Sans Nova</vt:lpstr>
      <vt:lpstr>Nunito</vt:lpstr>
      <vt:lpstr>Symbol</vt:lpstr>
      <vt:lpstr>CelebrationVTI</vt:lpstr>
      <vt:lpstr>R and R-Studio</vt:lpstr>
      <vt:lpstr>Introduction to R studio</vt:lpstr>
      <vt:lpstr>PowerPoint Presentation</vt:lpstr>
      <vt:lpstr>Left top panel</vt:lpstr>
      <vt:lpstr>Top Right corner</vt:lpstr>
      <vt:lpstr>Right Bottom </vt:lpstr>
      <vt:lpstr>PowerPoint Presentation</vt:lpstr>
      <vt:lpstr>Features of R - studio</vt:lpstr>
      <vt:lpstr>Set the working directort</vt:lpstr>
      <vt:lpstr>PowerPoint Presentation</vt:lpstr>
      <vt:lpstr>PowerPoint Presentation</vt:lpstr>
      <vt:lpstr>Create an Rstudio project</vt:lpstr>
      <vt:lpstr>Step 2: Then select the New Project option.</vt:lpstr>
      <vt:lpstr>Step 3: Then choose the path and directory name.</vt:lpstr>
      <vt:lpstr>PowerPoint Presentation</vt:lpstr>
      <vt:lpstr>Navigating directories in R studio</vt:lpstr>
      <vt:lpstr>How to Perform Various Operations in RStudio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rakhee chhibber</dc:creator>
  <cp:lastModifiedBy>rakhee chhibber</cp:lastModifiedBy>
  <cp:revision>2</cp:revision>
  <dcterms:created xsi:type="dcterms:W3CDTF">2024-07-09T12:37:04Z</dcterms:created>
  <dcterms:modified xsi:type="dcterms:W3CDTF">2024-07-09T13:06:25Z</dcterms:modified>
</cp:coreProperties>
</file>