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7" r:id="rId31"/>
    <p:sldId id="286" r:id="rId32"/>
    <p:sldId id="285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8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eal-numb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screte-random-vari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0D5AA-ADD1-5405-2A49-D3CC4C01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Random Variable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6FA39-8871-7A32-1AA2-B267EC4CF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/>
              <a:t>Dr. Rakhee Chhibber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6070E-2ACF-E06E-6389-E663E49A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8" r="60499" b="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00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FCC5-09B7-3A0A-D8FE-8379136F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6"/>
            <a:ext cx="9144000" cy="8168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Discrete Random Variables Example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EC6E-47BC-A31D-FCEC-343D74BD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47059"/>
            <a:ext cx="10668000" cy="5148942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Example: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Let S = {0, 1, 2}</a:t>
            </a:r>
          </a:p>
          <a:p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endParaRPr lang="en-US" b="1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Find the value of P (X = 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8AA9E-EF07-D491-5066-18393883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43" y="1576245"/>
            <a:ext cx="7786914" cy="23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0473-78E5-5A1C-33AD-D6CCCB64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5685"/>
            <a:ext cx="9144000" cy="126364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36A9-A59D-6955-05FE-1DA6A3F9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79335"/>
            <a:ext cx="10668000" cy="4516666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en-US" dirty="0"/>
              <a:t>We know that the sum of all probabilities is equal to 1. And P (X = 0) be P1</a:t>
            </a:r>
          </a:p>
          <a:p>
            <a:pPr marL="0" indent="0" algn="l" rtl="0" fontAlgn="base">
              <a:buNone/>
            </a:pPr>
            <a:r>
              <a:rPr lang="en-US" dirty="0"/>
              <a:t>P1 + 0.3 + 0.5 = 1</a:t>
            </a:r>
          </a:p>
          <a:p>
            <a:pPr marL="0" indent="0" algn="l" rtl="0" fontAlgn="base">
              <a:buNone/>
            </a:pPr>
            <a:r>
              <a:rPr lang="en-US" dirty="0"/>
              <a:t>P1 = 0.2</a:t>
            </a:r>
          </a:p>
          <a:p>
            <a:pPr marL="0" indent="0" algn="l" rtl="0" fontAlgn="base">
              <a:buNone/>
            </a:pPr>
            <a:r>
              <a:rPr lang="en-US" dirty="0"/>
              <a:t>Then, P (X = 0) is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A0A1-0F02-8841-3B87-6B6F6A30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10667999" cy="1263649"/>
          </a:xfrm>
        </p:spPr>
        <p:txBody>
          <a:bodyPr>
            <a:normAutofit/>
          </a:bodyPr>
          <a:lstStyle/>
          <a:p>
            <a:r>
              <a:rPr lang="en-US" sz="2000" dirty="0"/>
              <a:t>Example - Find the expected value for the example about the number of times a newborn baby’s crying wakes its mother after midnight. The expected value is the expected number of times a newborn wakes its mother after midnight.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F34D9-D4A7-722F-6018-6D9F85CA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75" y="1252310"/>
            <a:ext cx="4879111" cy="3674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0B4CD-7D92-F0B1-DFC5-CDFE7733E8F8}"/>
              </a:ext>
            </a:extLst>
          </p:cNvPr>
          <p:cNvSpPr txBox="1"/>
          <p:nvPr/>
        </p:nvSpPr>
        <p:spPr>
          <a:xfrm>
            <a:off x="446314" y="5402506"/>
            <a:ext cx="1136468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Add the last column to find the expected value. µ = Expected Value = 105 Problem 50 = 2.1</a:t>
            </a:r>
          </a:p>
          <a:p>
            <a:r>
              <a:rPr lang="en-US" sz="2200" dirty="0"/>
              <a:t>You expect a newborn to wake its mother after midnight 2.1 times, on the average.</a:t>
            </a:r>
          </a:p>
        </p:txBody>
      </p:sp>
    </p:spTree>
    <p:extLst>
      <p:ext uri="{BB962C8B-B14F-4D97-AF65-F5344CB8AC3E}">
        <p14:creationId xmlns:p14="http://schemas.microsoft.com/office/powerpoint/2010/main" val="95333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1B0DAB-4CB4-AFE0-719A-DFD3F476E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4657" y="217930"/>
            <a:ext cx="1095102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A discrete random variable X has the following  probability distribution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C2674-57DB-3660-04FC-7E08887F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85" y="1639349"/>
            <a:ext cx="6038486" cy="132922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CC44A33-C0B0-0312-5CA9-18AC77CD2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8315" y="3651331"/>
            <a:ext cx="9339942" cy="2111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75" rIns="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Compute each of the following quantities.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(80) = 0.4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&gt;80) = 0.1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≤80) = P(77) + P(78) + P(79)</a:t>
            </a:r>
            <a:r>
              <a:rPr kumimoji="0" lang="en-US" alt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 + P(80) = 0.15 + 0.15 +0.20 + 0.40 =0.9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 mean μ of X.  = 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33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0287-68DD-A877-002F-DC608AFF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326571"/>
            <a:ext cx="9144000" cy="1263649"/>
          </a:xfrm>
        </p:spPr>
        <p:txBody>
          <a:bodyPr/>
          <a:lstStyle/>
          <a:p>
            <a:r>
              <a:rPr lang="en-US" dirty="0"/>
              <a:t>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20BC-D2EA-D185-5908-C4950FD5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198"/>
            <a:ext cx="10668000" cy="3048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you play a game of chance in which you choose 5 numbers from 0, 1, 2, 3, 4, 5, 6, 7, 8, 9. You may choose a number more than once. You pay $2 to play and could profit $100,000 if you match all 5 numbers in order (you get your $2 back plus $100,000). Over the long term, what is your expected profit of playing the game?</a:t>
            </a:r>
          </a:p>
        </p:txBody>
      </p:sp>
    </p:spTree>
    <p:extLst>
      <p:ext uri="{BB962C8B-B14F-4D97-AF65-F5344CB8AC3E}">
        <p14:creationId xmlns:p14="http://schemas.microsoft.com/office/powerpoint/2010/main" val="375157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0472-9334-131F-7995-5D1B3CEA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143"/>
            <a:ext cx="9144000" cy="13192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FAC-ADB0-91C7-0FC0-11C4CFFF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055914"/>
            <a:ext cx="11332029" cy="36249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Let X =the amount of money you profit. The values of x are not 0, 1, 2, 3, 4, 5, 6, 7, 8, 9. Since you are interested in your profit (or loss), the values of x are 100,000 dollars and-2 dollars. </a:t>
            </a:r>
          </a:p>
          <a:p>
            <a:pPr marL="0" indent="0" algn="just">
              <a:buNone/>
            </a:pPr>
            <a:r>
              <a:rPr lang="en-US" dirty="0"/>
              <a:t>To win, you must get all 5 numbers correct, in order. The probability of choosing one correct number is 1/10 because there are 10 numbers. You may choose a number more than once. The probability of choosing all 5 numbers correctly and in order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44A54-2CD8-74A5-339C-14009194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34" y="4301508"/>
            <a:ext cx="6143952" cy="815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98ECC-732D-821F-11DF-7B8AB26DA45D}"/>
              </a:ext>
            </a:extLst>
          </p:cNvPr>
          <p:cNvSpPr txBox="1"/>
          <p:nvPr/>
        </p:nvSpPr>
        <p:spPr>
          <a:xfrm>
            <a:off x="762000" y="5348293"/>
            <a:ext cx="1104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Therefore, the probability of winning is 0.00001 and the probability of losing is  1 −0.00001 = 0.99999</a:t>
            </a:r>
          </a:p>
        </p:txBody>
      </p:sp>
    </p:spTree>
    <p:extLst>
      <p:ext uri="{BB962C8B-B14F-4D97-AF65-F5344CB8AC3E}">
        <p14:creationId xmlns:p14="http://schemas.microsoft.com/office/powerpoint/2010/main" val="250265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DA515-988B-D53F-E31F-AE153008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33" y="308097"/>
            <a:ext cx="8557924" cy="2277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B43DA-DB28-F30C-EFA9-51481B54B07E}"/>
              </a:ext>
            </a:extLst>
          </p:cNvPr>
          <p:cNvSpPr txBox="1"/>
          <p:nvPr/>
        </p:nvSpPr>
        <p:spPr>
          <a:xfrm>
            <a:off x="544287" y="2917371"/>
            <a:ext cx="113102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Add the last column.-1.99998 + 1 =-0.99998 </a:t>
            </a:r>
          </a:p>
          <a:p>
            <a:r>
              <a:rPr lang="en-US" sz="3200" dirty="0"/>
              <a:t>Since −0.99998 is about −1, you would, on the average, expect to lose approximately one dollar for each game you play. However, each time you play, you either lose $2 or profit $100,000. The $1 is the average or expected LOSS per game after playing this game over and over.</a:t>
            </a:r>
          </a:p>
        </p:txBody>
      </p:sp>
    </p:spTree>
    <p:extLst>
      <p:ext uri="{BB962C8B-B14F-4D97-AF65-F5344CB8AC3E}">
        <p14:creationId xmlns:p14="http://schemas.microsoft.com/office/powerpoint/2010/main" val="310761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AC3361-9779-98BA-CF20-26EE9FE6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442495"/>
            <a:ext cx="1107077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BCE5-DE54-8D1F-BC53-49B93E1E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B8C7-6975-E2E1-4623-A1777467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79715"/>
            <a:ext cx="10668000" cy="5116286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Show that k = 1/18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P1= When x= 2, 4 6 then </a:t>
            </a:r>
            <a:r>
              <a:rPr lang="en-US" dirty="0" err="1"/>
              <a:t>kx</a:t>
            </a:r>
            <a:r>
              <a:rPr lang="en-US" dirty="0"/>
              <a:t> (k is constant)</a:t>
            </a:r>
          </a:p>
          <a:p>
            <a:pPr marL="0" indent="0">
              <a:buNone/>
            </a:pPr>
            <a:r>
              <a:rPr lang="en-US" dirty="0"/>
              <a:t>So, 2(k) + 4(k) + 6(k) = 12(k)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P2 = When x=8 then k(x-2) </a:t>
            </a:r>
          </a:p>
          <a:p>
            <a:pPr marL="0" indent="0">
              <a:buNone/>
            </a:pPr>
            <a:r>
              <a:rPr lang="en-US" dirty="0"/>
              <a:t>So, k(8-2) = 6k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p=p1+p2 = 12(k) + 6(k) = 18(k)</a:t>
            </a:r>
          </a:p>
          <a:p>
            <a:pPr marL="0" indent="0">
              <a:buNone/>
            </a:pPr>
            <a:r>
              <a:rPr lang="en-US" dirty="0"/>
              <a:t>K = 1/18</a:t>
            </a:r>
          </a:p>
        </p:txBody>
      </p:sp>
    </p:spTree>
    <p:extLst>
      <p:ext uri="{BB962C8B-B14F-4D97-AF65-F5344CB8AC3E}">
        <p14:creationId xmlns:p14="http://schemas.microsoft.com/office/powerpoint/2010/main" val="306862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A881-9BB4-8617-4820-EF33316A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US" dirty="0"/>
              <a:t>b. Find the exact value of F(5).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0964-EC90-5A0C-385F-FC419314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1393824"/>
            <a:ext cx="10668000" cy="461509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For finding F(5)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The value of x should be &lt;=5 and here we have 2 and 4 which is less than 5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F(5) = p(x&lt;=5)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P(x=2) + P(x=4)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2k + 4k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6k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6 * 1/18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974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9066-DAF5-4E65-25A9-01717410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1258"/>
            <a:ext cx="9144000" cy="1263649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0E49-53A9-448E-9751-FCBA23E9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7171"/>
            <a:ext cx="10668000" cy="4778829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 Concept</a:t>
            </a: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Discrete and Continuous Random Variable</a:t>
            </a: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Probability density function</a:t>
            </a: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Mathematical Expectation and their Theorem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2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3DFD-D56E-B812-85FE-C46313B4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143"/>
            <a:ext cx="9144000" cy="1263649"/>
          </a:xfrm>
        </p:spPr>
        <p:txBody>
          <a:bodyPr/>
          <a:lstStyle/>
          <a:p>
            <a:r>
              <a:rPr lang="en-US" dirty="0"/>
              <a:t>d. Find the exact value of E(X)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4D71F-937A-CC20-70B2-2DD8261D2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35792"/>
                <a:ext cx="10668000" cy="4059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E(X)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x p(X=x)</a:t>
                </a:r>
              </a:p>
              <a:p>
                <a:pPr marL="0" indent="0">
                  <a:buNone/>
                </a:pPr>
                <a:r>
                  <a:rPr lang="en-US" dirty="0"/>
                  <a:t>	= 2(2k) + 4(4k) + 6(6k)</a:t>
                </a:r>
              </a:p>
              <a:p>
                <a:pPr marL="0" indent="0">
                  <a:buNone/>
                </a:pPr>
                <a:r>
                  <a:rPr lang="en-US" dirty="0"/>
                  <a:t>       = 104 k</a:t>
                </a:r>
              </a:p>
              <a:p>
                <a:pPr marL="0" indent="0">
                  <a:buNone/>
                </a:pPr>
                <a:r>
                  <a:rPr lang="en-US" dirty="0"/>
                  <a:t>K=1/18 </a:t>
                </a:r>
              </a:p>
              <a:p>
                <a:pPr marL="0" indent="0">
                  <a:buNone/>
                </a:pPr>
                <a:r>
                  <a:rPr lang="en-US" dirty="0"/>
                  <a:t>So  = 104 * 1/18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4D71F-937A-CC20-70B2-2DD8261D2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35792"/>
                <a:ext cx="10668000" cy="4059465"/>
              </a:xfrm>
              <a:blipFill>
                <a:blip r:embed="rId2"/>
                <a:stretch>
                  <a:fillRect l="-1143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42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3DFD-D56E-B812-85FE-C46313B4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2143"/>
            <a:ext cx="9144000" cy="1263649"/>
          </a:xfrm>
        </p:spPr>
        <p:txBody>
          <a:bodyPr/>
          <a:lstStyle/>
          <a:p>
            <a:r>
              <a:rPr lang="en-US" dirty="0"/>
              <a:t>e. Find the exact value of E(X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4D71F-937A-CC20-70B2-2DD8261D2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35792"/>
                <a:ext cx="10668000" cy="4059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E(X)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x</a:t>
                </a:r>
                <a:r>
                  <a:rPr lang="en-US" baseline="30000" dirty="0"/>
                  <a:t>2</a:t>
                </a:r>
                <a:r>
                  <a:rPr lang="en-US" dirty="0"/>
                  <a:t> p(X=x)</a:t>
                </a:r>
              </a:p>
              <a:p>
                <a:pPr marL="0" indent="0">
                  <a:buNone/>
                </a:pPr>
                <a:r>
                  <a:rPr lang="en-US" dirty="0"/>
                  <a:t>	= 2</a:t>
                </a:r>
                <a:r>
                  <a:rPr lang="en-US" baseline="30000" dirty="0"/>
                  <a:t>2</a:t>
                </a:r>
                <a:r>
                  <a:rPr lang="en-US" dirty="0"/>
                  <a:t>(2k) + 4</a:t>
                </a:r>
                <a:r>
                  <a:rPr lang="en-US" baseline="30000" dirty="0"/>
                  <a:t>2</a:t>
                </a:r>
                <a:r>
                  <a:rPr lang="en-US" dirty="0"/>
                  <a:t>(4k) + 6</a:t>
                </a:r>
                <a:r>
                  <a:rPr lang="en-US" baseline="30000" dirty="0"/>
                  <a:t>2</a:t>
                </a:r>
                <a:r>
                  <a:rPr lang="en-US" dirty="0"/>
                  <a:t>(6k)</a:t>
                </a:r>
              </a:p>
              <a:p>
                <a:pPr marL="0" indent="0">
                  <a:buNone/>
                </a:pPr>
                <a:r>
                  <a:rPr lang="en-US" dirty="0"/>
                  <a:t>       = 672 k</a:t>
                </a:r>
              </a:p>
              <a:p>
                <a:pPr marL="0" indent="0">
                  <a:buNone/>
                </a:pPr>
                <a:r>
                  <a:rPr lang="en-US" dirty="0"/>
                  <a:t>K=1/18 </a:t>
                </a:r>
              </a:p>
              <a:p>
                <a:pPr marL="0" indent="0">
                  <a:buNone/>
                </a:pPr>
                <a:r>
                  <a:rPr lang="en-US" dirty="0"/>
                  <a:t>So  = 672 * 1/18</a:t>
                </a:r>
              </a:p>
              <a:p>
                <a:pPr marL="0" indent="0">
                  <a:buNone/>
                </a:pPr>
                <a:r>
                  <a:rPr lang="en-US" dirty="0"/>
                  <a:t>  	= 112/3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4D71F-937A-CC20-70B2-2DD8261D2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35792"/>
                <a:ext cx="10668000" cy="4059465"/>
              </a:xfrm>
              <a:blipFill>
                <a:blip r:embed="rId2"/>
                <a:stretch>
                  <a:fillRect l="-1143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60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683-81AB-E948-E204-6C37152E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6"/>
            <a:ext cx="9144000" cy="762454"/>
          </a:xfrm>
        </p:spPr>
        <p:txBody>
          <a:bodyPr/>
          <a:lstStyle/>
          <a:p>
            <a:r>
              <a:rPr lang="en-US" dirty="0"/>
              <a:t>f. Calculate var(3-4x)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60E4-B5F3-CF8B-610E-AF3EE16D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23257"/>
            <a:ext cx="10668000" cy="5072743"/>
          </a:xfrm>
        </p:spPr>
        <p:txBody>
          <a:bodyPr/>
          <a:lstStyle/>
          <a:p>
            <a:r>
              <a:rPr lang="en-US" dirty="0"/>
              <a:t>Var(X) = E(X</a:t>
            </a:r>
            <a:r>
              <a:rPr lang="en-US" baseline="30000" dirty="0"/>
              <a:t>2</a:t>
            </a:r>
            <a:r>
              <a:rPr lang="en-US" dirty="0"/>
              <a:t>) – E(X)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baseline="30000" dirty="0"/>
              <a:t>    	        = </a:t>
            </a:r>
            <a:r>
              <a:rPr lang="en-US" dirty="0"/>
              <a:t>112/3 – (52/9)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dirty="0"/>
              <a:t>	      = 320/81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Var(3-4x) = (-4x) – as 3 is constant so it is 0</a:t>
            </a:r>
          </a:p>
          <a:p>
            <a:pPr marL="0" indent="0">
              <a:buNone/>
            </a:pPr>
            <a:r>
              <a:rPr lang="en-US" dirty="0"/>
              <a:t>		= 4</a:t>
            </a:r>
            <a:r>
              <a:rPr lang="en-US" baseline="30000" dirty="0"/>
              <a:t>2</a:t>
            </a:r>
            <a:r>
              <a:rPr lang="en-US" dirty="0"/>
              <a:t> Var(X)	</a:t>
            </a:r>
          </a:p>
          <a:p>
            <a:pPr marL="0" indent="0">
              <a:buNone/>
            </a:pPr>
            <a:r>
              <a:rPr lang="en-US" dirty="0"/>
              <a:t>		=16 * 320/81</a:t>
            </a:r>
          </a:p>
          <a:p>
            <a:pPr marL="0" indent="0">
              <a:buNone/>
            </a:pPr>
            <a:r>
              <a:rPr lang="en-US" dirty="0"/>
              <a:t>		= 63.2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8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D2A6-1FEC-7A8E-3A70-B5430A53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14335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Two Fair Dice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0FBFF2-5909-9741-4509-53E1B985F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743531"/>
            <a:ext cx="10439399" cy="3958770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A pair of fair dice is rolled. Let X denote the sum of the number of dots on the top 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Construct the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probability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 of XX for a paid of fair 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Find P(X≥9)P(X≥9).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Find the probability that X takes an even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975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DD4B-463D-9756-D755-F218276E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130175"/>
            <a:ext cx="9144000" cy="1263649"/>
          </a:xfrm>
        </p:spPr>
        <p:txBody>
          <a:bodyPr/>
          <a:lstStyle/>
          <a:p>
            <a:r>
              <a:rPr lang="en-US" dirty="0"/>
              <a:t>Solution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81063-1ECC-083F-C41F-D4DDCB835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503" y="932159"/>
            <a:ext cx="7134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 sample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space of equally likely outcomes 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56423-4657-42AA-0EF2-CA833846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1626666"/>
            <a:ext cx="4544361" cy="3021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F84A63-B4FD-AAF3-3AB9-DADEC43AA5CE}"/>
              </a:ext>
            </a:extLst>
          </p:cNvPr>
          <p:cNvSpPr txBox="1"/>
          <p:nvPr/>
        </p:nvSpPr>
        <p:spPr>
          <a:xfrm>
            <a:off x="822502" y="5231334"/>
            <a:ext cx="10106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1F9FE"/>
                </a:highlight>
                <a:latin typeface="Tahoma" panose="020B0604030504040204" pitchFamily="34" charset="0"/>
              </a:rPr>
              <a:t>where the first digit is die 1 and the second number is die 2.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566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B16E-784B-F390-F87D-7789AD5E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94115"/>
            <a:ext cx="11059886" cy="420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 possible values for X are the numbers 2 through 12. </a:t>
            </a:r>
          </a:p>
          <a:p>
            <a:pPr marL="0" indent="0">
              <a:buNone/>
            </a:pPr>
            <a:r>
              <a:rPr lang="en-US" altLang="en-US" dirty="0"/>
              <a:t>X=2 is the event {11}, so P(2)=1/36. </a:t>
            </a:r>
          </a:p>
          <a:p>
            <a:pPr marL="0" indent="0">
              <a:buNone/>
            </a:pPr>
            <a:r>
              <a:rPr lang="en-US" altLang="en-US" dirty="0"/>
              <a:t>X=3X=3 is the event{12,21}, so P(3)=2/36 and so on.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14CED4-87FB-4AE4-BFB1-BD7DAAAE8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9502"/>
            <a:ext cx="10820400" cy="1384995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Construct the 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probability distribution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of X for a paid of fair 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2A966-B703-8B3E-D68D-7E994E03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38" y="3995058"/>
            <a:ext cx="9986814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57EEBE-22D8-BEAB-FB3B-39DFC2155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92442"/>
            <a:ext cx="7075714" cy="584775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2. Find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≥9)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5331CC-0F5E-2B65-F55F-1B5A67FDA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456" y="1308203"/>
            <a:ext cx="112449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The event X≥9 is the union of the mutually exclusive events X=9, X=10, X=11, and X=12. Thus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A118C-F427-2476-8AC7-847F7A7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5" y="2493296"/>
            <a:ext cx="8116687" cy="36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0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BAB0-F7FC-4B86-FEA2-E0E32622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30175"/>
            <a:ext cx="10918371" cy="1263649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3. </a:t>
            </a:r>
            <a:r>
              <a:rPr lang="en-US" altLang="en-US"/>
              <a:t>Find the probability that X takes an even value.</a:t>
            </a:r>
            <a:br>
              <a:rPr lang="en-US" altLang="en-US"/>
            </a:br>
            <a:br>
              <a:rPr lang="en-US" altLang="en-US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0A6949-06E3-B007-3C70-3C1011012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998" y="1495191"/>
            <a:ext cx="112014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 probability that X takes an even value must be 0.5, note that X takes six different even values but only five different odd values. We compute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93FD0-53DB-03BB-9799-7D4C2E15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26" y="3575782"/>
            <a:ext cx="732574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7F498-C94F-88AB-38B0-79758351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5065"/>
            <a:ext cx="10701061" cy="574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4B243-39CA-2571-348F-4C50FFF7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006" y="2438401"/>
            <a:ext cx="5659479" cy="1302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61149-BDE0-59B4-4EC1-4051D1B7F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01" y="4016829"/>
            <a:ext cx="8733541" cy="2228253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325E837-8CBC-EF38-F786-A0BD7A93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2442"/>
            <a:ext cx="7075714" cy="584775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Calculate mean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2741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FB7B-A206-41F1-6A5D-72D9B62B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292738"/>
            <a:ext cx="6095999" cy="872034"/>
          </a:xfrm>
        </p:spPr>
        <p:txBody>
          <a:bodyPr anchor="b">
            <a:normAutofit/>
          </a:bodyPr>
          <a:lstStyle/>
          <a:p>
            <a:r>
              <a:rPr lang="en-US" dirty="0"/>
              <a:t>Practice Question 1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C1A2EE1F-CB47-B6A5-FBE3-CBBB33CF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90" r="27009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F09ED0-8C91-31FB-2E6E-36B2FC365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8829" y="1457511"/>
            <a:ext cx="7053942" cy="387649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 service organization in a large town organizes a raffle each month. One thousand raffle tickets are sold for $1 each. Each has an equal chance of winning. First prize is $300, second prize is $200, and third prize is $100. Let X denote the net gain from the purchase of one ticket.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Construct the probability distribution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of X.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Find the probability of winning any money in the purchase of one ticket.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Find the expected value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of X, and interpret its meaning.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482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3D9B-FE9B-8984-B0A9-B761057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598715"/>
            <a:ext cx="9144000" cy="1263649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1AB7-EF01-129D-DAE2-D8ED6463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2087"/>
            <a:ext cx="10668000" cy="4103914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sz="3200" dirty="0"/>
              <a:t>A random variable in statistics is a function that assigns a real value to an outcome in the sample space of a random experiment. For example: if you roll a die, you can assign a number to each possible outcome.</a:t>
            </a:r>
          </a:p>
          <a:p>
            <a:pPr algn="just" rtl="0" fontAlgn="base"/>
            <a:r>
              <a:rPr lang="en-US" sz="3200" dirty="0"/>
              <a:t>Random variables can have specific values or any value in a range.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605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8EC0F-D2E2-9E13-7CE9-496465AC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4"/>
            <a:ext cx="12192000" cy="64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0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CFCE-7B83-1F0B-8E7A-FA40187D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-218892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Practice Question 2</a:t>
            </a:r>
          </a:p>
        </p:txBody>
      </p:sp>
      <p:pic>
        <p:nvPicPr>
          <p:cNvPr id="6" name="Picture 5" descr="Puzzle pieces">
            <a:extLst>
              <a:ext uri="{FF2B5EF4-FFF2-40B4-BE49-F238E27FC236}">
                <a16:creationId xmlns:a16="http://schemas.microsoft.com/office/drawing/2014/main" id="{214F1E46-1297-0550-A4B7-DCDACAA2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42" r="24025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BFD178-22AF-D2C5-211A-32885E050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6543" y="1502229"/>
            <a:ext cx="6433457" cy="45937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 life insurance company will sell a $200,000 one-year term life insurance policy to an individual in a particular risk group for a premium of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$195. Find the expected value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to the company of a single policy if a person in this risk group has a 99.97% chance of surviving one year.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971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EE54A-CA6F-A8F7-465C-22D8EB6F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281"/>
            <a:ext cx="12192000" cy="42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63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A29B-B96B-0243-5109-071E86F5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9144000" cy="1263649"/>
          </a:xfrm>
        </p:spPr>
        <p:txBody>
          <a:bodyPr/>
          <a:lstStyle/>
          <a:p>
            <a:r>
              <a:rPr lang="en-US" dirty="0"/>
              <a:t>Practice Question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2FDC28-EE3E-6499-C3BE-C540D79C9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363" y="847802"/>
            <a:ext cx="11186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 discrete random variable X has the following  probability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291B1-27C9-429F-48E3-EA475AD8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95" y="1405120"/>
            <a:ext cx="5349220" cy="162740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FFE6711-7469-DFC0-3D21-763B974F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46CD6-4A80-CFFD-8591-9759556EFC29}"/>
              </a:ext>
            </a:extLst>
          </p:cNvPr>
          <p:cNvSpPr txBox="1"/>
          <p:nvPr/>
        </p:nvSpPr>
        <p:spPr>
          <a:xfrm>
            <a:off x="853419" y="3190722"/>
            <a:ext cx="98254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Compute each of the following quantities.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/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/>
              <a:t>P(0).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/>
              <a:t>P(X&gt;0).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400" dirty="0"/>
              <a:t>P(X≥0).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2400" dirty="0"/>
              <a:t>P(X≤−2).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2400" dirty="0"/>
              <a:t>The mean μ of 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en-US" sz="2400" dirty="0"/>
              <a:t>The variance σ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 of 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lang="en-US" altLang="en-US" sz="2400" dirty="0"/>
              <a:t>The standard deviation  σ of 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5869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28D6-42E7-BB62-0FB2-D4A807A9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9144000" cy="126364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8F967-6AFC-4B3F-1B10-6506DCF88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628" y="1360162"/>
            <a:ext cx="11136086" cy="4616648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Since all probabilities must add up to 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	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=1−(0.2+0.5+0.1)=0.2</a:t>
            </a:r>
            <a:endParaRPr lang="en-US" altLang="en-US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Directly from the table, P(0)=0.5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	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(0)=0.5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Table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	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&gt;0)=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(1)+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(4)=0.2+0.1=0.3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Table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	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≥0)=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(0)+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(1)+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(4)=0.5+0.2+0.1=0.8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618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4FA20A-0011-8B5A-2857-770E81900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429" y="708782"/>
            <a:ext cx="11081657" cy="2000548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Since none of the numbers listed as possible values for X is less than or equal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−2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the event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X≤−2 is impossible, so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≤−2)=0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MathJax_Main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f. 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Using the formula in the definition of 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  <a:cs typeface="Tahoma" panose="020B0604030504040204" pitchFamily="34" charset="0"/>
              </a:rPr>
              <a:t>μ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4B7F8-8A14-DB9F-DFA6-1414B8EA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84" y="2883910"/>
            <a:ext cx="8404230" cy="22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7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7E8FCD-9A19-6C8D-FF04-88EBB5A1B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6942" y="393255"/>
            <a:ext cx="10450286" cy="738664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g. Using the formula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Tahoma" panose="020B0604030504040204" pitchFamily="34" charset="0"/>
              </a:rPr>
              <a:t>σ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and the value of μ that was just computed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63A83-FCA3-7891-ED6E-6D2F3438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1302111"/>
            <a:ext cx="10450286" cy="158137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6CF35DC-AA7B-C62F-1460-00AE7848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AB5A4-CA60-AC0E-ABBB-11636A5C214E}"/>
              </a:ext>
            </a:extLst>
          </p:cNvPr>
          <p:cNvSpPr txBox="1"/>
          <p:nvPr/>
        </p:nvSpPr>
        <p:spPr>
          <a:xfrm>
            <a:off x="598713" y="3429000"/>
            <a:ext cx="10123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00000"/>
              </a:lnSpc>
            </a:pPr>
            <a:r>
              <a:rPr lang="en-US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h. Using the result of part (g), </a:t>
            </a:r>
            <a:r>
              <a:rPr lang="en-US" altLang="en-US" sz="2800" dirty="0">
                <a:latin typeface="MathJax_Math-italic"/>
                <a:cs typeface="Tahoma" panose="020B0604030504040204" pitchFamily="34" charset="0"/>
              </a:rPr>
              <a:t>σ</a:t>
            </a:r>
            <a:r>
              <a:rPr lang="en-US" altLang="en-US" sz="2800" dirty="0">
                <a:latin typeface="MathJax_Main"/>
                <a:cs typeface="Tahoma" panose="020B0604030504040204" pitchFamily="34" charset="0"/>
              </a:rPr>
              <a:t>=√1.84=1.3565</a:t>
            </a:r>
            <a:endParaRPr lang="en-US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2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A80AFAA-CFBE-4CDA-7393-50455CB65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6" y="914400"/>
            <a:ext cx="4119560" cy="41195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6512AA-C9BB-8A55-89DD-B2A903F6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452" y="790900"/>
            <a:ext cx="5289177" cy="27273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70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4ED17-CD6C-F476-D381-9C115E6C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497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Types of Random Variables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874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Random Variables: Definition, Types ...">
            <a:extLst>
              <a:ext uri="{FF2B5EF4-FFF2-40B4-BE49-F238E27FC236}">
                <a16:creationId xmlns:a16="http://schemas.microsoft.com/office/drawing/2014/main" id="{E2EDC777-062F-9339-800D-5A729D68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806" y="1744571"/>
            <a:ext cx="4369112" cy="227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8FD2-5283-36A7-AD90-C39ED8C4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495" y="2796988"/>
            <a:ext cx="4745505" cy="328077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/>
              <a:t>Discrete Random Variables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/>
              <a:t>Continuous Random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ABC1-3A3A-B9B8-7318-3E912D14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8" y="402771"/>
            <a:ext cx="9144000" cy="1263649"/>
          </a:xfrm>
        </p:spPr>
        <p:txBody>
          <a:bodyPr/>
          <a:lstStyle/>
          <a:p>
            <a:r>
              <a:rPr lang="en-US" dirty="0"/>
              <a:t>Definition of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1EE8-1A56-BF2B-29DC-52DF999D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17171"/>
            <a:ext cx="10668000" cy="4778829"/>
          </a:xfrm>
        </p:spPr>
        <p:txBody>
          <a:bodyPr>
            <a:normAutofit/>
          </a:bodyPr>
          <a:lstStyle/>
          <a:p>
            <a:r>
              <a:rPr lang="en-US" dirty="0"/>
              <a:t>We define a random variable as a function that maps from the sample space of an experiment to the real numbers. Mathematically, Random Variable is expressed as,</a:t>
            </a:r>
          </a:p>
          <a:p>
            <a:pPr marL="914400" lvl="2" indent="0">
              <a:buNone/>
            </a:pPr>
            <a:r>
              <a:rPr lang="en-US" sz="2400" dirty="0"/>
              <a:t>X: S →R</a:t>
            </a:r>
          </a:p>
          <a:p>
            <a:pPr marL="0" indent="0" algn="l" rtl="0" fontAlgn="base">
              <a:buNone/>
            </a:pPr>
            <a:r>
              <a:rPr lang="en-US" dirty="0"/>
              <a:t>where,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X is Random Variable (It is usually denoted using capital letter)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S is Sample Space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R is Set of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6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4325-445E-69DB-6FFE-FD87BA09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5" y="130175"/>
            <a:ext cx="9144000" cy="773339"/>
          </a:xfrm>
        </p:spPr>
        <p:txBody>
          <a:bodyPr/>
          <a:lstStyle/>
          <a:p>
            <a:r>
              <a:rPr lang="en-US" dirty="0"/>
              <a:t>Random Variable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5FDF-3802-1B5A-3285-4A0B5A41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1"/>
            <a:ext cx="10668000" cy="2427513"/>
          </a:xfrm>
        </p:spPr>
        <p:txBody>
          <a:bodyPr/>
          <a:lstStyle/>
          <a:p>
            <a:r>
              <a:rPr lang="en-US" dirty="0"/>
              <a:t>Random variables are generally represented by capital letters like X and Y. This is explained by the example below: </a:t>
            </a:r>
          </a:p>
          <a:p>
            <a:r>
              <a:rPr lang="en-US" dirty="0"/>
              <a:t>If two unbiased coins are tossed then find the random variable associated with that event.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92F06-D72D-561C-E612-43BECB6A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77" y="3646714"/>
            <a:ext cx="9621394" cy="26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0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13E-24C8-2355-02E6-BF023EC1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206830"/>
            <a:ext cx="9144000" cy="881742"/>
          </a:xfrm>
        </p:spPr>
        <p:txBody>
          <a:bodyPr/>
          <a:lstStyle/>
          <a:p>
            <a:r>
              <a:rPr lang="en-US" dirty="0"/>
              <a:t>Random Variable Example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6199-10BA-364F-AAD1-7E4AE1DD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088573"/>
            <a:ext cx="11049000" cy="5268684"/>
          </a:xfrm>
        </p:spPr>
        <p:txBody>
          <a:bodyPr>
            <a:noAutofit/>
          </a:bodyPr>
          <a:lstStyle/>
          <a:p>
            <a:pPr algn="l" rtl="0" fontAlgn="base"/>
            <a:r>
              <a:rPr lang="en-US" dirty="0"/>
              <a:t>Hence possible values for random variable X are 0, 1, 2.</a:t>
            </a:r>
          </a:p>
          <a:p>
            <a:pPr marL="457200" lvl="1" indent="0" fontAlgn="base">
              <a:buNone/>
            </a:pPr>
            <a:r>
              <a:rPr lang="en-US" dirty="0"/>
              <a:t>X = {0, 1, 2} where m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 = 0) = (Probability that number of heads is 0) = P(TT) = 1/2×1/2 = 1/4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 = 1) = (Probability that number of heads is 1) = P(HT | TH) = 1/2×1/2 + 1/2×1/2 = 1/2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 = 2) = (Probability that number of heads is 2) = P(HH) = 1/2×1/2 = 1/4</a:t>
            </a:r>
          </a:p>
          <a:p>
            <a:pPr algn="l" rtl="0" fontAlgn="base"/>
            <a:r>
              <a:rPr lang="en-US" dirty="0"/>
              <a:t>Here, you can observe that, (0 ≤ p1, p2, p3 ≤ 1/2)</a:t>
            </a:r>
          </a:p>
          <a:p>
            <a:pPr algn="l" rtl="0" fontAlgn="base"/>
            <a:r>
              <a:rPr lang="en-US" dirty="0"/>
              <a:t>p1 + p2 + p3 = 1/4 + 2/4 + 1/4 = 1</a:t>
            </a:r>
          </a:p>
        </p:txBody>
      </p:sp>
    </p:spTree>
    <p:extLst>
      <p:ext uri="{BB962C8B-B14F-4D97-AF65-F5344CB8AC3E}">
        <p14:creationId xmlns:p14="http://schemas.microsoft.com/office/powerpoint/2010/main" val="184617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D5D-E08C-A3EA-6B06-5C38D65D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US" dirty="0"/>
              <a:t>Rolling a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2115-3F75-683D-654F-582E447F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3825"/>
            <a:ext cx="10668000" cy="4702176"/>
          </a:xfrm>
        </p:spPr>
        <p:txBody>
          <a:bodyPr>
            <a:normAutofit/>
          </a:bodyPr>
          <a:lstStyle/>
          <a:p>
            <a:pPr algn="l" rtl="0" fontAlgn="base"/>
            <a:r>
              <a:rPr lang="en-US" dirty="0"/>
              <a:t>Suppose a dice is thrown (X = outcome of the dice). Here, the sample space S = {1, 2, 3, 4, 5, 6}. The output of the function will be: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P(X=1) = 1/6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P(X=2) = 1/6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P(X=3) = 1/6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P(X=4) = 1/6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P(X=5) = 1/6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P(X=6) = 1/6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7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6B2-67AA-21E8-CDFB-16DEE1AE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130175"/>
            <a:ext cx="9144000" cy="77333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Discrete Random Variable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A738-7AFF-D36C-C5CB-378E8E9E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055913"/>
            <a:ext cx="11691257" cy="5671912"/>
          </a:xfrm>
        </p:spPr>
        <p:txBody>
          <a:bodyPr>
            <a:normAutofit lnSpcReduction="10000"/>
          </a:bodyPr>
          <a:lstStyle/>
          <a:p>
            <a:pPr algn="just" rtl="0" fontAlgn="base"/>
            <a:r>
              <a:rPr lang="en-US" dirty="0"/>
              <a:t>A </a:t>
            </a:r>
            <a:r>
              <a:rPr lang="en-US" dirty="0">
                <a:hlinkClick r:id="rId2"/>
              </a:rPr>
              <a:t>Discrete Random Variable</a:t>
            </a:r>
            <a:r>
              <a:rPr lang="en-US" dirty="0"/>
              <a:t> takes on a finite number of values. The probability function associated with it is said to be PMF.</a:t>
            </a:r>
          </a:p>
          <a:p>
            <a:pPr algn="just" rtl="0" fontAlgn="base"/>
            <a:endParaRPr lang="en-US" dirty="0"/>
          </a:p>
          <a:p>
            <a:pPr marL="0" indent="0" algn="l" fontAlgn="base">
              <a:buNone/>
            </a:pPr>
            <a:r>
              <a:rPr lang="en-US" dirty="0"/>
              <a:t>PMF(Probability Mass Function)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If X is a discrete random variable and the PMF of X is P(xi), then 0 ≤ pi ≤ 1 or Each probability is non-negative.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just" rtl="0" fontAlgn="base"/>
            <a:endParaRPr lang="en-US" dirty="0"/>
          </a:p>
          <a:p>
            <a:pPr fontAlgn="base"/>
            <a:r>
              <a:rPr lang="en-US" dirty="0"/>
              <a:t>∑pi = 1 where the sum is taken over all possible values of x or The sum of all probabilities is equal to 1.</a:t>
            </a:r>
          </a:p>
          <a:p>
            <a:pPr fontAlgn="base"/>
            <a:r>
              <a:rPr lang="en-US" dirty="0"/>
              <a:t>Common examples of discrete probability distributions include the binomial distribution, Poisson distribution, and geometric distribution.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2108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2A2441"/>
      </a:dk2>
      <a:lt2>
        <a:srgbClr val="E2E7E8"/>
      </a:lt2>
      <a:accent1>
        <a:srgbClr val="CD6543"/>
      </a:accent1>
      <a:accent2>
        <a:srgbClr val="BB8C31"/>
      </a:accent2>
      <a:accent3>
        <a:srgbClr val="A1AA38"/>
      </a:accent3>
      <a:accent4>
        <a:srgbClr val="71B22F"/>
      </a:accent4>
      <a:accent5>
        <a:srgbClr val="48BA3D"/>
      </a:accent5>
      <a:accent6>
        <a:srgbClr val="30B65C"/>
      </a:accent6>
      <a:hlink>
        <a:srgbClr val="388CA8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1990</Words>
  <Application>Microsoft Office PowerPoint</Application>
  <PresentationFormat>Widescreen</PresentationFormat>
  <Paragraphs>179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Cambria Math</vt:lpstr>
      <vt:lpstr>MathJax_Main</vt:lpstr>
      <vt:lpstr>MathJax_Math-italic</vt:lpstr>
      <vt:lpstr>Nunito</vt:lpstr>
      <vt:lpstr>Symbol</vt:lpstr>
      <vt:lpstr>Tahoma</vt:lpstr>
      <vt:lpstr>Times New Roman</vt:lpstr>
      <vt:lpstr>Verdana Pro</vt:lpstr>
      <vt:lpstr>Verdana Pro Cond Semibold</vt:lpstr>
      <vt:lpstr>TornVTI</vt:lpstr>
      <vt:lpstr>Random Variable </vt:lpstr>
      <vt:lpstr>Agenda </vt:lpstr>
      <vt:lpstr>Introduction </vt:lpstr>
      <vt:lpstr>Types of Random Variables</vt:lpstr>
      <vt:lpstr>Definition of Random Variable</vt:lpstr>
      <vt:lpstr>Random Variable Example</vt:lpstr>
      <vt:lpstr>Random Variable Example Contd..</vt:lpstr>
      <vt:lpstr>Rolling a Dice</vt:lpstr>
      <vt:lpstr>Discrete Random Variable </vt:lpstr>
      <vt:lpstr>Discrete Random Variables Example </vt:lpstr>
      <vt:lpstr>Solution</vt:lpstr>
      <vt:lpstr>Example - Find the expected value for the example about the number of times a newborn baby’s crying wakes its mother after midnight. The expected value is the expected number of times a newborn wakes its mother after midnight.</vt:lpstr>
      <vt:lpstr>A discrete random variable X has the following  probability distribution</vt:lpstr>
      <vt:lpstr>Example </vt:lpstr>
      <vt:lpstr>Solution</vt:lpstr>
      <vt:lpstr>PowerPoint Presentation</vt:lpstr>
      <vt:lpstr>PowerPoint Presentation</vt:lpstr>
      <vt:lpstr>Solution</vt:lpstr>
      <vt:lpstr>b. Find the exact value of F(5).</vt:lpstr>
      <vt:lpstr>d. Find the exact value of E(X)</vt:lpstr>
      <vt:lpstr>e. Find the exact value of E(X2)</vt:lpstr>
      <vt:lpstr>f. Calculate var(3-4x) </vt:lpstr>
      <vt:lpstr>Two Fair Dice </vt:lpstr>
      <vt:lpstr>Solution </vt:lpstr>
      <vt:lpstr> Construct the  probability distribution of X for a paid of fair dice. </vt:lpstr>
      <vt:lpstr>2. Find P(X≥9).</vt:lpstr>
      <vt:lpstr>3. Find the probability that X takes an even value.  </vt:lpstr>
      <vt:lpstr>PowerPoint Presentation</vt:lpstr>
      <vt:lpstr>Practice Question 1</vt:lpstr>
      <vt:lpstr>PowerPoint Presentation</vt:lpstr>
      <vt:lpstr>Practice Question 2</vt:lpstr>
      <vt:lpstr>PowerPoint Presentation</vt:lpstr>
      <vt:lpstr>Practice Question 3</vt:lpstr>
      <vt:lpstr>Solution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rakhee chhibber</dc:creator>
  <cp:lastModifiedBy>rakhee chhibber</cp:lastModifiedBy>
  <cp:revision>6</cp:revision>
  <dcterms:created xsi:type="dcterms:W3CDTF">2024-08-06T11:28:48Z</dcterms:created>
  <dcterms:modified xsi:type="dcterms:W3CDTF">2024-08-06T15:13:42Z</dcterms:modified>
</cp:coreProperties>
</file>