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72" r:id="rId14"/>
    <p:sldId id="274" r:id="rId15"/>
    <p:sldId id="275" r:id="rId16"/>
    <p:sldId id="277" r:id="rId17"/>
    <p:sldId id="276" r:id="rId18"/>
    <p:sldId id="278" r:id="rId19"/>
    <p:sldId id="279" r:id="rId20"/>
    <p:sldId id="268" r:id="rId21"/>
    <p:sldId id="269" r:id="rId22"/>
    <p:sldId id="280" r:id="rId23"/>
    <p:sldId id="270" r:id="rId24"/>
    <p:sldId id="271"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B76A9-10FB-4EAA-940D-40E8038585DF}"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A41A0632-EB0D-4D31-B313-41D69630EBCC}">
      <dgm:prSet/>
      <dgm:spPr/>
      <dgm:t>
        <a:bodyPr/>
        <a:lstStyle/>
        <a:p>
          <a:r>
            <a:rPr lang="en-US" b="0" i="0" baseline="0"/>
            <a:t>Basic Plotting, 	</a:t>
          </a:r>
          <a:endParaRPr lang="en-US"/>
        </a:p>
      </dgm:t>
    </dgm:pt>
    <dgm:pt modelId="{327BB535-E7F1-41C4-ADB8-6654027EC9CE}" type="parTrans" cxnId="{658ACF3D-5EFC-49F1-8140-B9986D7A3313}">
      <dgm:prSet/>
      <dgm:spPr/>
      <dgm:t>
        <a:bodyPr/>
        <a:lstStyle/>
        <a:p>
          <a:endParaRPr lang="en-US"/>
        </a:p>
      </dgm:t>
    </dgm:pt>
    <dgm:pt modelId="{70A95472-1DE7-4123-908B-0D830D99B900}" type="sibTrans" cxnId="{658ACF3D-5EFC-49F1-8140-B9986D7A3313}">
      <dgm:prSet/>
      <dgm:spPr/>
      <dgm:t>
        <a:bodyPr/>
        <a:lstStyle/>
        <a:p>
          <a:endParaRPr lang="en-US"/>
        </a:p>
      </dgm:t>
    </dgm:pt>
    <dgm:pt modelId="{ADBB280C-F111-4542-B8CA-0630D1663E4A}">
      <dgm:prSet/>
      <dgm:spPr/>
      <dgm:t>
        <a:bodyPr/>
        <a:lstStyle/>
        <a:p>
          <a:r>
            <a:rPr lang="en-US" b="0" i="0" baseline="0"/>
            <a:t>Manipulating the plotting window</a:t>
          </a:r>
          <a:endParaRPr lang="en-US"/>
        </a:p>
      </dgm:t>
    </dgm:pt>
    <dgm:pt modelId="{892EEFEF-901E-4256-843E-DEDC18FB9202}" type="parTrans" cxnId="{F990E948-20AD-497F-A94C-79334C369BE3}">
      <dgm:prSet/>
      <dgm:spPr/>
      <dgm:t>
        <a:bodyPr/>
        <a:lstStyle/>
        <a:p>
          <a:endParaRPr lang="en-US"/>
        </a:p>
      </dgm:t>
    </dgm:pt>
    <dgm:pt modelId="{49CE1EE2-C1DC-4CC6-B931-2234CC944BA7}" type="sibTrans" cxnId="{F990E948-20AD-497F-A94C-79334C369BE3}">
      <dgm:prSet/>
      <dgm:spPr/>
      <dgm:t>
        <a:bodyPr/>
        <a:lstStyle/>
        <a:p>
          <a:endParaRPr lang="en-US"/>
        </a:p>
      </dgm:t>
    </dgm:pt>
    <dgm:pt modelId="{112CAA5A-3174-454F-A6F8-15255671F72A}">
      <dgm:prSet/>
      <dgm:spPr/>
      <dgm:t>
        <a:bodyPr/>
        <a:lstStyle/>
        <a:p>
          <a:r>
            <a:rPr lang="en-US" b="0" i="0" baseline="0"/>
            <a:t>Box Whisker Plots</a:t>
          </a:r>
          <a:endParaRPr lang="en-US"/>
        </a:p>
      </dgm:t>
    </dgm:pt>
    <dgm:pt modelId="{CA18316E-787A-4102-880E-813E26EA3ACA}" type="parTrans" cxnId="{B82E68F2-0265-4E94-AD77-55177ECF6818}">
      <dgm:prSet/>
      <dgm:spPr/>
      <dgm:t>
        <a:bodyPr/>
        <a:lstStyle/>
        <a:p>
          <a:endParaRPr lang="en-US"/>
        </a:p>
      </dgm:t>
    </dgm:pt>
    <dgm:pt modelId="{DDE1A299-66BB-4C86-AD8B-3B0DE693FE84}" type="sibTrans" cxnId="{B82E68F2-0265-4E94-AD77-55177ECF6818}">
      <dgm:prSet/>
      <dgm:spPr/>
      <dgm:t>
        <a:bodyPr/>
        <a:lstStyle/>
        <a:p>
          <a:endParaRPr lang="en-US"/>
        </a:p>
      </dgm:t>
    </dgm:pt>
    <dgm:pt modelId="{6B3A5103-38F4-4433-9983-A4539B87B48F}">
      <dgm:prSet/>
      <dgm:spPr/>
      <dgm:t>
        <a:bodyPr/>
        <a:lstStyle/>
        <a:p>
          <a:r>
            <a:rPr lang="en-US" b="0" i="0" baseline="0"/>
            <a:t>Scatter Plots</a:t>
          </a:r>
          <a:endParaRPr lang="en-US"/>
        </a:p>
      </dgm:t>
    </dgm:pt>
    <dgm:pt modelId="{52877B36-0E85-4A1A-A318-CA6D42972C06}" type="parTrans" cxnId="{ED2AE0F1-A0CE-4DAB-BA05-5E8193AB9A3B}">
      <dgm:prSet/>
      <dgm:spPr/>
      <dgm:t>
        <a:bodyPr/>
        <a:lstStyle/>
        <a:p>
          <a:endParaRPr lang="en-US"/>
        </a:p>
      </dgm:t>
    </dgm:pt>
    <dgm:pt modelId="{68A78FAB-A1C6-4C14-B357-F20D509E8772}" type="sibTrans" cxnId="{ED2AE0F1-A0CE-4DAB-BA05-5E8193AB9A3B}">
      <dgm:prSet/>
      <dgm:spPr/>
      <dgm:t>
        <a:bodyPr/>
        <a:lstStyle/>
        <a:p>
          <a:endParaRPr lang="en-US"/>
        </a:p>
      </dgm:t>
    </dgm:pt>
    <dgm:pt modelId="{C965733B-3D5C-41BE-8EA2-7FFFC754B029}">
      <dgm:prSet/>
      <dgm:spPr/>
      <dgm:t>
        <a:bodyPr/>
        <a:lstStyle/>
        <a:p>
          <a:r>
            <a:rPr lang="en-US" b="0" i="0" baseline="0"/>
            <a:t>Pair Plots</a:t>
          </a:r>
          <a:endParaRPr lang="en-US"/>
        </a:p>
      </dgm:t>
    </dgm:pt>
    <dgm:pt modelId="{EB329AE0-C5A0-443D-B08D-D887340CB808}" type="parTrans" cxnId="{98901F41-96E8-4272-92E6-B00A5D72085B}">
      <dgm:prSet/>
      <dgm:spPr/>
      <dgm:t>
        <a:bodyPr/>
        <a:lstStyle/>
        <a:p>
          <a:endParaRPr lang="en-US"/>
        </a:p>
      </dgm:t>
    </dgm:pt>
    <dgm:pt modelId="{01A00FDF-6E25-456F-80D6-56390C6BAA4F}" type="sibTrans" cxnId="{98901F41-96E8-4272-92E6-B00A5D72085B}">
      <dgm:prSet/>
      <dgm:spPr/>
      <dgm:t>
        <a:bodyPr/>
        <a:lstStyle/>
        <a:p>
          <a:endParaRPr lang="en-US"/>
        </a:p>
      </dgm:t>
    </dgm:pt>
    <dgm:pt modelId="{3D8DB93A-E197-4C01-BBAE-9B0C8DE730DF}">
      <dgm:prSet/>
      <dgm:spPr/>
      <dgm:t>
        <a:bodyPr/>
        <a:lstStyle/>
        <a:p>
          <a:r>
            <a:rPr lang="en-US" b="0" i="0" baseline="0"/>
            <a:t>Pie Charts</a:t>
          </a:r>
          <a:endParaRPr lang="en-US"/>
        </a:p>
      </dgm:t>
    </dgm:pt>
    <dgm:pt modelId="{432A193B-248F-4C9D-B535-446768B921C4}" type="parTrans" cxnId="{5156FAA1-211E-4999-B6D4-59FEBBD70278}">
      <dgm:prSet/>
      <dgm:spPr/>
      <dgm:t>
        <a:bodyPr/>
        <a:lstStyle/>
        <a:p>
          <a:endParaRPr lang="en-US"/>
        </a:p>
      </dgm:t>
    </dgm:pt>
    <dgm:pt modelId="{24818A03-2348-4CFB-8378-A5D597E8F430}" type="sibTrans" cxnId="{5156FAA1-211E-4999-B6D4-59FEBBD70278}">
      <dgm:prSet/>
      <dgm:spPr/>
      <dgm:t>
        <a:bodyPr/>
        <a:lstStyle/>
        <a:p>
          <a:endParaRPr lang="en-US"/>
        </a:p>
      </dgm:t>
    </dgm:pt>
    <dgm:pt modelId="{FF39E681-9923-44DA-886B-B2418779E079}">
      <dgm:prSet/>
      <dgm:spPr/>
      <dgm:t>
        <a:bodyPr/>
        <a:lstStyle/>
        <a:p>
          <a:r>
            <a:rPr lang="en-US" b="0" i="0" baseline="0"/>
            <a:t>Bar Charts. 	</a:t>
          </a:r>
          <a:endParaRPr lang="en-US"/>
        </a:p>
      </dgm:t>
    </dgm:pt>
    <dgm:pt modelId="{9D628FCF-E291-4216-A29A-8B01CB52F1CB}" type="parTrans" cxnId="{C6940B74-093D-41B2-AFB1-4443B49D15D1}">
      <dgm:prSet/>
      <dgm:spPr/>
      <dgm:t>
        <a:bodyPr/>
        <a:lstStyle/>
        <a:p>
          <a:endParaRPr lang="en-US"/>
        </a:p>
      </dgm:t>
    </dgm:pt>
    <dgm:pt modelId="{0D9F3C5C-3F75-4832-A269-F8F2202D56E1}" type="sibTrans" cxnId="{C6940B74-093D-41B2-AFB1-4443B49D15D1}">
      <dgm:prSet/>
      <dgm:spPr/>
      <dgm:t>
        <a:bodyPr/>
        <a:lstStyle/>
        <a:p>
          <a:endParaRPr lang="en-US"/>
        </a:p>
      </dgm:t>
    </dgm:pt>
    <dgm:pt modelId="{4BDF779B-E115-424A-9A08-0915F7B5326C}" type="pres">
      <dgm:prSet presAssocID="{A55B76A9-10FB-4EAA-940D-40E8038585DF}" presName="linear" presStyleCnt="0">
        <dgm:presLayoutVars>
          <dgm:animLvl val="lvl"/>
          <dgm:resizeHandles val="exact"/>
        </dgm:presLayoutVars>
      </dgm:prSet>
      <dgm:spPr/>
    </dgm:pt>
    <dgm:pt modelId="{752CE33C-EF16-4415-836D-01C16A0ED802}" type="pres">
      <dgm:prSet presAssocID="{A41A0632-EB0D-4D31-B313-41D69630EBCC}" presName="parentText" presStyleLbl="node1" presStyleIdx="0" presStyleCnt="7">
        <dgm:presLayoutVars>
          <dgm:chMax val="0"/>
          <dgm:bulletEnabled val="1"/>
        </dgm:presLayoutVars>
      </dgm:prSet>
      <dgm:spPr/>
    </dgm:pt>
    <dgm:pt modelId="{05C789B0-067E-4C05-9E26-47D1E660896E}" type="pres">
      <dgm:prSet presAssocID="{70A95472-1DE7-4123-908B-0D830D99B900}" presName="spacer" presStyleCnt="0"/>
      <dgm:spPr/>
    </dgm:pt>
    <dgm:pt modelId="{A7F68AA7-D80C-4CA6-80F9-75F14CC2412A}" type="pres">
      <dgm:prSet presAssocID="{ADBB280C-F111-4542-B8CA-0630D1663E4A}" presName="parentText" presStyleLbl="node1" presStyleIdx="1" presStyleCnt="7">
        <dgm:presLayoutVars>
          <dgm:chMax val="0"/>
          <dgm:bulletEnabled val="1"/>
        </dgm:presLayoutVars>
      </dgm:prSet>
      <dgm:spPr/>
    </dgm:pt>
    <dgm:pt modelId="{C69B0ED5-4A0C-48DC-90AC-EA0091A389AB}" type="pres">
      <dgm:prSet presAssocID="{49CE1EE2-C1DC-4CC6-B931-2234CC944BA7}" presName="spacer" presStyleCnt="0"/>
      <dgm:spPr/>
    </dgm:pt>
    <dgm:pt modelId="{330E5415-E678-4585-9090-AB9BE8C112DB}" type="pres">
      <dgm:prSet presAssocID="{112CAA5A-3174-454F-A6F8-15255671F72A}" presName="parentText" presStyleLbl="node1" presStyleIdx="2" presStyleCnt="7">
        <dgm:presLayoutVars>
          <dgm:chMax val="0"/>
          <dgm:bulletEnabled val="1"/>
        </dgm:presLayoutVars>
      </dgm:prSet>
      <dgm:spPr/>
    </dgm:pt>
    <dgm:pt modelId="{BD0926A2-38C0-4C9C-B939-E83527A5EECC}" type="pres">
      <dgm:prSet presAssocID="{DDE1A299-66BB-4C86-AD8B-3B0DE693FE84}" presName="spacer" presStyleCnt="0"/>
      <dgm:spPr/>
    </dgm:pt>
    <dgm:pt modelId="{321F95AB-CF84-40B9-9744-91CCB6E4F244}" type="pres">
      <dgm:prSet presAssocID="{6B3A5103-38F4-4433-9983-A4539B87B48F}" presName="parentText" presStyleLbl="node1" presStyleIdx="3" presStyleCnt="7">
        <dgm:presLayoutVars>
          <dgm:chMax val="0"/>
          <dgm:bulletEnabled val="1"/>
        </dgm:presLayoutVars>
      </dgm:prSet>
      <dgm:spPr/>
    </dgm:pt>
    <dgm:pt modelId="{80D3CF27-2253-4053-B06C-8E3C472AA38A}" type="pres">
      <dgm:prSet presAssocID="{68A78FAB-A1C6-4C14-B357-F20D509E8772}" presName="spacer" presStyleCnt="0"/>
      <dgm:spPr/>
    </dgm:pt>
    <dgm:pt modelId="{CB46D077-E7D9-4C6D-8A8E-6EF7B2F2CC9B}" type="pres">
      <dgm:prSet presAssocID="{C965733B-3D5C-41BE-8EA2-7FFFC754B029}" presName="parentText" presStyleLbl="node1" presStyleIdx="4" presStyleCnt="7">
        <dgm:presLayoutVars>
          <dgm:chMax val="0"/>
          <dgm:bulletEnabled val="1"/>
        </dgm:presLayoutVars>
      </dgm:prSet>
      <dgm:spPr/>
    </dgm:pt>
    <dgm:pt modelId="{1FD36C09-49F3-4C97-81A7-95C888C7F62C}" type="pres">
      <dgm:prSet presAssocID="{01A00FDF-6E25-456F-80D6-56390C6BAA4F}" presName="spacer" presStyleCnt="0"/>
      <dgm:spPr/>
    </dgm:pt>
    <dgm:pt modelId="{435B1FE6-4725-4CEB-8EB1-1A20616F7A58}" type="pres">
      <dgm:prSet presAssocID="{3D8DB93A-E197-4C01-BBAE-9B0C8DE730DF}" presName="parentText" presStyleLbl="node1" presStyleIdx="5" presStyleCnt="7">
        <dgm:presLayoutVars>
          <dgm:chMax val="0"/>
          <dgm:bulletEnabled val="1"/>
        </dgm:presLayoutVars>
      </dgm:prSet>
      <dgm:spPr/>
    </dgm:pt>
    <dgm:pt modelId="{1DC6B792-159B-41CB-90BF-E77CFD8E26DE}" type="pres">
      <dgm:prSet presAssocID="{24818A03-2348-4CFB-8378-A5D597E8F430}" presName="spacer" presStyleCnt="0"/>
      <dgm:spPr/>
    </dgm:pt>
    <dgm:pt modelId="{18B64E58-1A83-4096-AA04-1A5883550000}" type="pres">
      <dgm:prSet presAssocID="{FF39E681-9923-44DA-886B-B2418779E079}" presName="parentText" presStyleLbl="node1" presStyleIdx="6" presStyleCnt="7">
        <dgm:presLayoutVars>
          <dgm:chMax val="0"/>
          <dgm:bulletEnabled val="1"/>
        </dgm:presLayoutVars>
      </dgm:prSet>
      <dgm:spPr/>
    </dgm:pt>
  </dgm:ptLst>
  <dgm:cxnLst>
    <dgm:cxn modelId="{880DA10A-2D7E-4B04-8F99-374B22FC4190}" type="presOf" srcId="{ADBB280C-F111-4542-B8CA-0630D1663E4A}" destId="{A7F68AA7-D80C-4CA6-80F9-75F14CC2412A}" srcOrd="0" destOrd="0" presId="urn:microsoft.com/office/officeart/2005/8/layout/vList2"/>
    <dgm:cxn modelId="{DDE3BE19-EFD4-4614-9236-50E905C807D0}" type="presOf" srcId="{FF39E681-9923-44DA-886B-B2418779E079}" destId="{18B64E58-1A83-4096-AA04-1A5883550000}" srcOrd="0" destOrd="0" presId="urn:microsoft.com/office/officeart/2005/8/layout/vList2"/>
    <dgm:cxn modelId="{658ACF3D-5EFC-49F1-8140-B9986D7A3313}" srcId="{A55B76A9-10FB-4EAA-940D-40E8038585DF}" destId="{A41A0632-EB0D-4D31-B313-41D69630EBCC}" srcOrd="0" destOrd="0" parTransId="{327BB535-E7F1-41C4-ADB8-6654027EC9CE}" sibTransId="{70A95472-1DE7-4123-908B-0D830D99B900}"/>
    <dgm:cxn modelId="{98901F41-96E8-4272-92E6-B00A5D72085B}" srcId="{A55B76A9-10FB-4EAA-940D-40E8038585DF}" destId="{C965733B-3D5C-41BE-8EA2-7FFFC754B029}" srcOrd="4" destOrd="0" parTransId="{EB329AE0-C5A0-443D-B08D-D887340CB808}" sibTransId="{01A00FDF-6E25-456F-80D6-56390C6BAA4F}"/>
    <dgm:cxn modelId="{F990E948-20AD-497F-A94C-79334C369BE3}" srcId="{A55B76A9-10FB-4EAA-940D-40E8038585DF}" destId="{ADBB280C-F111-4542-B8CA-0630D1663E4A}" srcOrd="1" destOrd="0" parTransId="{892EEFEF-901E-4256-843E-DEDC18FB9202}" sibTransId="{49CE1EE2-C1DC-4CC6-B931-2234CC944BA7}"/>
    <dgm:cxn modelId="{C6940B74-093D-41B2-AFB1-4443B49D15D1}" srcId="{A55B76A9-10FB-4EAA-940D-40E8038585DF}" destId="{FF39E681-9923-44DA-886B-B2418779E079}" srcOrd="6" destOrd="0" parTransId="{9D628FCF-E291-4216-A29A-8B01CB52F1CB}" sibTransId="{0D9F3C5C-3F75-4832-A269-F8F2202D56E1}"/>
    <dgm:cxn modelId="{632B1880-F4B4-4FBC-9AC2-2E1E04E6629B}" type="presOf" srcId="{3D8DB93A-E197-4C01-BBAE-9B0C8DE730DF}" destId="{435B1FE6-4725-4CEB-8EB1-1A20616F7A58}" srcOrd="0" destOrd="0" presId="urn:microsoft.com/office/officeart/2005/8/layout/vList2"/>
    <dgm:cxn modelId="{1749799D-F3DA-461C-84CC-185A878DB608}" type="presOf" srcId="{6B3A5103-38F4-4433-9983-A4539B87B48F}" destId="{321F95AB-CF84-40B9-9744-91CCB6E4F244}" srcOrd="0" destOrd="0" presId="urn:microsoft.com/office/officeart/2005/8/layout/vList2"/>
    <dgm:cxn modelId="{5156FAA1-211E-4999-B6D4-59FEBBD70278}" srcId="{A55B76A9-10FB-4EAA-940D-40E8038585DF}" destId="{3D8DB93A-E197-4C01-BBAE-9B0C8DE730DF}" srcOrd="5" destOrd="0" parTransId="{432A193B-248F-4C9D-B535-446768B921C4}" sibTransId="{24818A03-2348-4CFB-8378-A5D597E8F430}"/>
    <dgm:cxn modelId="{88B71EA7-812E-44A6-9C2A-97E51E2B7031}" type="presOf" srcId="{A55B76A9-10FB-4EAA-940D-40E8038585DF}" destId="{4BDF779B-E115-424A-9A08-0915F7B5326C}" srcOrd="0" destOrd="0" presId="urn:microsoft.com/office/officeart/2005/8/layout/vList2"/>
    <dgm:cxn modelId="{FE3F65B6-D2B6-407F-9858-A0F67C7A9A0D}" type="presOf" srcId="{C965733B-3D5C-41BE-8EA2-7FFFC754B029}" destId="{CB46D077-E7D9-4C6D-8A8E-6EF7B2F2CC9B}" srcOrd="0" destOrd="0" presId="urn:microsoft.com/office/officeart/2005/8/layout/vList2"/>
    <dgm:cxn modelId="{55ACB6BA-393D-4673-9013-C9F25E7E9CAE}" type="presOf" srcId="{A41A0632-EB0D-4D31-B313-41D69630EBCC}" destId="{752CE33C-EF16-4415-836D-01C16A0ED802}" srcOrd="0" destOrd="0" presId="urn:microsoft.com/office/officeart/2005/8/layout/vList2"/>
    <dgm:cxn modelId="{ED2AE0F1-A0CE-4DAB-BA05-5E8193AB9A3B}" srcId="{A55B76A9-10FB-4EAA-940D-40E8038585DF}" destId="{6B3A5103-38F4-4433-9983-A4539B87B48F}" srcOrd="3" destOrd="0" parTransId="{52877B36-0E85-4A1A-A318-CA6D42972C06}" sibTransId="{68A78FAB-A1C6-4C14-B357-F20D509E8772}"/>
    <dgm:cxn modelId="{B82E68F2-0265-4E94-AD77-55177ECF6818}" srcId="{A55B76A9-10FB-4EAA-940D-40E8038585DF}" destId="{112CAA5A-3174-454F-A6F8-15255671F72A}" srcOrd="2" destOrd="0" parTransId="{CA18316E-787A-4102-880E-813E26EA3ACA}" sibTransId="{DDE1A299-66BB-4C86-AD8B-3B0DE693FE84}"/>
    <dgm:cxn modelId="{F29BE7F9-F513-4FB3-ADC3-723EAF538D4B}" type="presOf" srcId="{112CAA5A-3174-454F-A6F8-15255671F72A}" destId="{330E5415-E678-4585-9090-AB9BE8C112DB}" srcOrd="0" destOrd="0" presId="urn:microsoft.com/office/officeart/2005/8/layout/vList2"/>
    <dgm:cxn modelId="{344892DE-3C98-4AFA-A1D0-79352EDB15F8}" type="presParOf" srcId="{4BDF779B-E115-424A-9A08-0915F7B5326C}" destId="{752CE33C-EF16-4415-836D-01C16A0ED802}" srcOrd="0" destOrd="0" presId="urn:microsoft.com/office/officeart/2005/8/layout/vList2"/>
    <dgm:cxn modelId="{9E83C198-FFE3-468B-AD21-E06AC856C688}" type="presParOf" srcId="{4BDF779B-E115-424A-9A08-0915F7B5326C}" destId="{05C789B0-067E-4C05-9E26-47D1E660896E}" srcOrd="1" destOrd="0" presId="urn:microsoft.com/office/officeart/2005/8/layout/vList2"/>
    <dgm:cxn modelId="{A174BF1A-0D43-481E-B941-9F76D0D3DA8D}" type="presParOf" srcId="{4BDF779B-E115-424A-9A08-0915F7B5326C}" destId="{A7F68AA7-D80C-4CA6-80F9-75F14CC2412A}" srcOrd="2" destOrd="0" presId="urn:microsoft.com/office/officeart/2005/8/layout/vList2"/>
    <dgm:cxn modelId="{5B008950-66B5-42E0-9F0F-A322569131C8}" type="presParOf" srcId="{4BDF779B-E115-424A-9A08-0915F7B5326C}" destId="{C69B0ED5-4A0C-48DC-90AC-EA0091A389AB}" srcOrd="3" destOrd="0" presId="urn:microsoft.com/office/officeart/2005/8/layout/vList2"/>
    <dgm:cxn modelId="{0ED59FA9-B809-4954-840D-5D15B8605832}" type="presParOf" srcId="{4BDF779B-E115-424A-9A08-0915F7B5326C}" destId="{330E5415-E678-4585-9090-AB9BE8C112DB}" srcOrd="4" destOrd="0" presId="urn:microsoft.com/office/officeart/2005/8/layout/vList2"/>
    <dgm:cxn modelId="{8E5DDA47-8951-4629-A3CE-BC3DD6388B40}" type="presParOf" srcId="{4BDF779B-E115-424A-9A08-0915F7B5326C}" destId="{BD0926A2-38C0-4C9C-B939-E83527A5EECC}" srcOrd="5" destOrd="0" presId="urn:microsoft.com/office/officeart/2005/8/layout/vList2"/>
    <dgm:cxn modelId="{B4C2D31A-65C6-4112-9438-A61AFD681DFA}" type="presParOf" srcId="{4BDF779B-E115-424A-9A08-0915F7B5326C}" destId="{321F95AB-CF84-40B9-9744-91CCB6E4F244}" srcOrd="6" destOrd="0" presId="urn:microsoft.com/office/officeart/2005/8/layout/vList2"/>
    <dgm:cxn modelId="{C20CA131-92DB-4625-B952-4EDCFB87B442}" type="presParOf" srcId="{4BDF779B-E115-424A-9A08-0915F7B5326C}" destId="{80D3CF27-2253-4053-B06C-8E3C472AA38A}" srcOrd="7" destOrd="0" presId="urn:microsoft.com/office/officeart/2005/8/layout/vList2"/>
    <dgm:cxn modelId="{0FF1F2ED-ECF5-4A2B-ACBA-A1267FD5F0A0}" type="presParOf" srcId="{4BDF779B-E115-424A-9A08-0915F7B5326C}" destId="{CB46D077-E7D9-4C6D-8A8E-6EF7B2F2CC9B}" srcOrd="8" destOrd="0" presId="urn:microsoft.com/office/officeart/2005/8/layout/vList2"/>
    <dgm:cxn modelId="{1548FD86-DADD-4B38-B752-7C8A955B64D5}" type="presParOf" srcId="{4BDF779B-E115-424A-9A08-0915F7B5326C}" destId="{1FD36C09-49F3-4C97-81A7-95C888C7F62C}" srcOrd="9" destOrd="0" presId="urn:microsoft.com/office/officeart/2005/8/layout/vList2"/>
    <dgm:cxn modelId="{B341FCCB-AC40-4903-B052-FD3692B5DEC3}" type="presParOf" srcId="{4BDF779B-E115-424A-9A08-0915F7B5326C}" destId="{435B1FE6-4725-4CEB-8EB1-1A20616F7A58}" srcOrd="10" destOrd="0" presId="urn:microsoft.com/office/officeart/2005/8/layout/vList2"/>
    <dgm:cxn modelId="{0DC2C769-5CC5-44B4-9E0B-3A42D38AEB15}" type="presParOf" srcId="{4BDF779B-E115-424A-9A08-0915F7B5326C}" destId="{1DC6B792-159B-41CB-90BF-E77CFD8E26DE}" srcOrd="11" destOrd="0" presId="urn:microsoft.com/office/officeart/2005/8/layout/vList2"/>
    <dgm:cxn modelId="{805C1ADA-15CD-4CE5-BEBA-C2EC973140E1}" type="presParOf" srcId="{4BDF779B-E115-424A-9A08-0915F7B5326C}" destId="{18B64E58-1A83-4096-AA04-1A588355000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EC831-9770-45F3-BF37-F65A3E6891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E16F387-CB41-441B-B35B-B742F8A03D86}">
      <dgm:prSet/>
      <dgm:spPr/>
      <dgm:t>
        <a:bodyPr/>
        <a:lstStyle/>
        <a:p>
          <a:r>
            <a:rPr lang="en-US" b="1"/>
            <a:t>Plots with Single Variable –</a:t>
          </a:r>
          <a:r>
            <a:rPr lang="en-US"/>
            <a:t> You can plot a graph for a single variable.</a:t>
          </a:r>
        </a:p>
      </dgm:t>
    </dgm:pt>
    <dgm:pt modelId="{90DE8C67-8F0F-4A6D-A554-5E4C6E5427B8}" type="parTrans" cxnId="{4CF1C043-631C-4EA2-A2BE-00C9D084C3D8}">
      <dgm:prSet/>
      <dgm:spPr/>
      <dgm:t>
        <a:bodyPr/>
        <a:lstStyle/>
        <a:p>
          <a:endParaRPr lang="en-US"/>
        </a:p>
      </dgm:t>
    </dgm:pt>
    <dgm:pt modelId="{9EC489ED-6861-4D33-84F6-A96138F201CF}" type="sibTrans" cxnId="{4CF1C043-631C-4EA2-A2BE-00C9D084C3D8}">
      <dgm:prSet/>
      <dgm:spPr/>
      <dgm:t>
        <a:bodyPr/>
        <a:lstStyle/>
        <a:p>
          <a:endParaRPr lang="en-US"/>
        </a:p>
      </dgm:t>
    </dgm:pt>
    <dgm:pt modelId="{3D9ED8A4-29C5-4318-B882-10750D30BC8F}">
      <dgm:prSet/>
      <dgm:spPr/>
      <dgm:t>
        <a:bodyPr/>
        <a:lstStyle/>
        <a:p>
          <a:r>
            <a:rPr lang="en-US" b="1"/>
            <a:t>Plots with Two Variables –</a:t>
          </a:r>
          <a:r>
            <a:rPr lang="en-US"/>
            <a:t> You can plot a graph with two variables.</a:t>
          </a:r>
        </a:p>
      </dgm:t>
    </dgm:pt>
    <dgm:pt modelId="{8D13197D-629E-46A3-ABC0-2A6D0B248AA6}" type="parTrans" cxnId="{27667F8E-AF66-4D84-BC84-BA83CDD1745B}">
      <dgm:prSet/>
      <dgm:spPr/>
      <dgm:t>
        <a:bodyPr/>
        <a:lstStyle/>
        <a:p>
          <a:endParaRPr lang="en-US"/>
        </a:p>
      </dgm:t>
    </dgm:pt>
    <dgm:pt modelId="{6235700F-CBD5-484B-BD59-611B2403FEC7}" type="sibTrans" cxnId="{27667F8E-AF66-4D84-BC84-BA83CDD1745B}">
      <dgm:prSet/>
      <dgm:spPr/>
      <dgm:t>
        <a:bodyPr/>
        <a:lstStyle/>
        <a:p>
          <a:endParaRPr lang="en-US"/>
        </a:p>
      </dgm:t>
    </dgm:pt>
    <dgm:pt modelId="{7FD858B2-4A01-455E-81B7-604D1F0AEDCB}">
      <dgm:prSet/>
      <dgm:spPr/>
      <dgm:t>
        <a:bodyPr/>
        <a:lstStyle/>
        <a:p>
          <a:r>
            <a:rPr lang="en-US" b="1"/>
            <a:t>Plots with Multiple Variables –</a:t>
          </a:r>
          <a:r>
            <a:rPr lang="en-US"/>
            <a:t> You can plot a graph with multiple variables.</a:t>
          </a:r>
        </a:p>
      </dgm:t>
    </dgm:pt>
    <dgm:pt modelId="{442F89BE-B96B-4AE7-8792-71E27FE40708}" type="parTrans" cxnId="{855E83E4-2405-41BE-9935-149F5C374BD9}">
      <dgm:prSet/>
      <dgm:spPr/>
      <dgm:t>
        <a:bodyPr/>
        <a:lstStyle/>
        <a:p>
          <a:endParaRPr lang="en-US"/>
        </a:p>
      </dgm:t>
    </dgm:pt>
    <dgm:pt modelId="{61B83988-D64D-4895-9B03-CF81F22CB102}" type="sibTrans" cxnId="{855E83E4-2405-41BE-9935-149F5C374BD9}">
      <dgm:prSet/>
      <dgm:spPr/>
      <dgm:t>
        <a:bodyPr/>
        <a:lstStyle/>
        <a:p>
          <a:endParaRPr lang="en-US"/>
        </a:p>
      </dgm:t>
    </dgm:pt>
    <dgm:pt modelId="{D78132E5-996D-41AE-8EF0-00BF59A117D3}">
      <dgm:prSet/>
      <dgm:spPr/>
      <dgm:t>
        <a:bodyPr/>
        <a:lstStyle/>
        <a:p>
          <a:r>
            <a:rPr lang="en-US" b="1"/>
            <a:t>Special Plots –</a:t>
          </a:r>
          <a:r>
            <a:rPr lang="en-US"/>
            <a:t> R has low and high-level graphics facilities.</a:t>
          </a:r>
        </a:p>
      </dgm:t>
    </dgm:pt>
    <dgm:pt modelId="{0243C669-EF47-4C2D-9E60-74CB63C6BA3A}" type="parTrans" cxnId="{FCCC0025-9E70-4EEA-B5A6-FAA0ABD03104}">
      <dgm:prSet/>
      <dgm:spPr/>
      <dgm:t>
        <a:bodyPr/>
        <a:lstStyle/>
        <a:p>
          <a:endParaRPr lang="en-US"/>
        </a:p>
      </dgm:t>
    </dgm:pt>
    <dgm:pt modelId="{95B7D88A-1E58-42B0-89FF-F48E8D95DF45}" type="sibTrans" cxnId="{FCCC0025-9E70-4EEA-B5A6-FAA0ABD03104}">
      <dgm:prSet/>
      <dgm:spPr/>
      <dgm:t>
        <a:bodyPr/>
        <a:lstStyle/>
        <a:p>
          <a:endParaRPr lang="en-US"/>
        </a:p>
      </dgm:t>
    </dgm:pt>
    <dgm:pt modelId="{E6AD4240-4743-4BA7-BBD7-6709B29CEB50}" type="pres">
      <dgm:prSet presAssocID="{613EC831-9770-45F3-BF37-F65A3E689138}" presName="linear" presStyleCnt="0">
        <dgm:presLayoutVars>
          <dgm:animLvl val="lvl"/>
          <dgm:resizeHandles val="exact"/>
        </dgm:presLayoutVars>
      </dgm:prSet>
      <dgm:spPr/>
    </dgm:pt>
    <dgm:pt modelId="{28CA88E2-D9D1-4BA8-96E8-27CE30EC5049}" type="pres">
      <dgm:prSet presAssocID="{1E16F387-CB41-441B-B35B-B742F8A03D86}" presName="parentText" presStyleLbl="node1" presStyleIdx="0" presStyleCnt="4">
        <dgm:presLayoutVars>
          <dgm:chMax val="0"/>
          <dgm:bulletEnabled val="1"/>
        </dgm:presLayoutVars>
      </dgm:prSet>
      <dgm:spPr/>
    </dgm:pt>
    <dgm:pt modelId="{DAD80CE2-8DAC-4D2D-9893-C992D828C91E}" type="pres">
      <dgm:prSet presAssocID="{9EC489ED-6861-4D33-84F6-A96138F201CF}" presName="spacer" presStyleCnt="0"/>
      <dgm:spPr/>
    </dgm:pt>
    <dgm:pt modelId="{0354917D-83DE-4F9C-BACA-F99BE8ADEE57}" type="pres">
      <dgm:prSet presAssocID="{3D9ED8A4-29C5-4318-B882-10750D30BC8F}" presName="parentText" presStyleLbl="node1" presStyleIdx="1" presStyleCnt="4">
        <dgm:presLayoutVars>
          <dgm:chMax val="0"/>
          <dgm:bulletEnabled val="1"/>
        </dgm:presLayoutVars>
      </dgm:prSet>
      <dgm:spPr/>
    </dgm:pt>
    <dgm:pt modelId="{30A971F0-9F90-4379-9FD0-9A7242C8B042}" type="pres">
      <dgm:prSet presAssocID="{6235700F-CBD5-484B-BD59-611B2403FEC7}" presName="spacer" presStyleCnt="0"/>
      <dgm:spPr/>
    </dgm:pt>
    <dgm:pt modelId="{71E1BDFF-E918-456C-886A-BC3AA9CE9365}" type="pres">
      <dgm:prSet presAssocID="{7FD858B2-4A01-455E-81B7-604D1F0AEDCB}" presName="parentText" presStyleLbl="node1" presStyleIdx="2" presStyleCnt="4">
        <dgm:presLayoutVars>
          <dgm:chMax val="0"/>
          <dgm:bulletEnabled val="1"/>
        </dgm:presLayoutVars>
      </dgm:prSet>
      <dgm:spPr/>
    </dgm:pt>
    <dgm:pt modelId="{3988F068-2487-47FE-8B08-B7A549CFEA81}" type="pres">
      <dgm:prSet presAssocID="{61B83988-D64D-4895-9B03-CF81F22CB102}" presName="spacer" presStyleCnt="0"/>
      <dgm:spPr/>
    </dgm:pt>
    <dgm:pt modelId="{45FB4014-D9C9-4AB9-9E08-5BDF49F58F26}" type="pres">
      <dgm:prSet presAssocID="{D78132E5-996D-41AE-8EF0-00BF59A117D3}" presName="parentText" presStyleLbl="node1" presStyleIdx="3" presStyleCnt="4">
        <dgm:presLayoutVars>
          <dgm:chMax val="0"/>
          <dgm:bulletEnabled val="1"/>
        </dgm:presLayoutVars>
      </dgm:prSet>
      <dgm:spPr/>
    </dgm:pt>
  </dgm:ptLst>
  <dgm:cxnLst>
    <dgm:cxn modelId="{B5E6FA11-5597-4FC6-A76E-A2925A9AB847}" type="presOf" srcId="{3D9ED8A4-29C5-4318-B882-10750D30BC8F}" destId="{0354917D-83DE-4F9C-BACA-F99BE8ADEE57}" srcOrd="0" destOrd="0" presId="urn:microsoft.com/office/officeart/2005/8/layout/vList2"/>
    <dgm:cxn modelId="{FCCC0025-9E70-4EEA-B5A6-FAA0ABD03104}" srcId="{613EC831-9770-45F3-BF37-F65A3E689138}" destId="{D78132E5-996D-41AE-8EF0-00BF59A117D3}" srcOrd="3" destOrd="0" parTransId="{0243C669-EF47-4C2D-9E60-74CB63C6BA3A}" sibTransId="{95B7D88A-1E58-42B0-89FF-F48E8D95DF45}"/>
    <dgm:cxn modelId="{4CF1C043-631C-4EA2-A2BE-00C9D084C3D8}" srcId="{613EC831-9770-45F3-BF37-F65A3E689138}" destId="{1E16F387-CB41-441B-B35B-B742F8A03D86}" srcOrd="0" destOrd="0" parTransId="{90DE8C67-8F0F-4A6D-A554-5E4C6E5427B8}" sibTransId="{9EC489ED-6861-4D33-84F6-A96138F201CF}"/>
    <dgm:cxn modelId="{72192056-CE2C-4D14-A846-A010916E7743}" type="presOf" srcId="{1E16F387-CB41-441B-B35B-B742F8A03D86}" destId="{28CA88E2-D9D1-4BA8-96E8-27CE30EC5049}" srcOrd="0" destOrd="0" presId="urn:microsoft.com/office/officeart/2005/8/layout/vList2"/>
    <dgm:cxn modelId="{27667F8E-AF66-4D84-BC84-BA83CDD1745B}" srcId="{613EC831-9770-45F3-BF37-F65A3E689138}" destId="{3D9ED8A4-29C5-4318-B882-10750D30BC8F}" srcOrd="1" destOrd="0" parTransId="{8D13197D-629E-46A3-ABC0-2A6D0B248AA6}" sibTransId="{6235700F-CBD5-484B-BD59-611B2403FEC7}"/>
    <dgm:cxn modelId="{573276B0-374F-4B64-918C-C7C25B688083}" type="presOf" srcId="{7FD858B2-4A01-455E-81B7-604D1F0AEDCB}" destId="{71E1BDFF-E918-456C-886A-BC3AA9CE9365}" srcOrd="0" destOrd="0" presId="urn:microsoft.com/office/officeart/2005/8/layout/vList2"/>
    <dgm:cxn modelId="{27BBE4C3-007E-4B59-BE09-EB04E9B96B4C}" type="presOf" srcId="{D78132E5-996D-41AE-8EF0-00BF59A117D3}" destId="{45FB4014-D9C9-4AB9-9E08-5BDF49F58F26}" srcOrd="0" destOrd="0" presId="urn:microsoft.com/office/officeart/2005/8/layout/vList2"/>
    <dgm:cxn modelId="{6CF007D3-A801-417F-9DB0-F65AD67C9BEF}" type="presOf" srcId="{613EC831-9770-45F3-BF37-F65A3E689138}" destId="{E6AD4240-4743-4BA7-BBD7-6709B29CEB50}" srcOrd="0" destOrd="0" presId="urn:microsoft.com/office/officeart/2005/8/layout/vList2"/>
    <dgm:cxn modelId="{855E83E4-2405-41BE-9935-149F5C374BD9}" srcId="{613EC831-9770-45F3-BF37-F65A3E689138}" destId="{7FD858B2-4A01-455E-81B7-604D1F0AEDCB}" srcOrd="2" destOrd="0" parTransId="{442F89BE-B96B-4AE7-8792-71E27FE40708}" sibTransId="{61B83988-D64D-4895-9B03-CF81F22CB102}"/>
    <dgm:cxn modelId="{B7C31AB4-B66F-4C62-9896-E321F21754FE}" type="presParOf" srcId="{E6AD4240-4743-4BA7-BBD7-6709B29CEB50}" destId="{28CA88E2-D9D1-4BA8-96E8-27CE30EC5049}" srcOrd="0" destOrd="0" presId="urn:microsoft.com/office/officeart/2005/8/layout/vList2"/>
    <dgm:cxn modelId="{92F64E87-F142-404C-A021-0852859EF3B6}" type="presParOf" srcId="{E6AD4240-4743-4BA7-BBD7-6709B29CEB50}" destId="{DAD80CE2-8DAC-4D2D-9893-C992D828C91E}" srcOrd="1" destOrd="0" presId="urn:microsoft.com/office/officeart/2005/8/layout/vList2"/>
    <dgm:cxn modelId="{FFDB7368-5EE6-4A9D-911D-CF4F0041F647}" type="presParOf" srcId="{E6AD4240-4743-4BA7-BBD7-6709B29CEB50}" destId="{0354917D-83DE-4F9C-BACA-F99BE8ADEE57}" srcOrd="2" destOrd="0" presId="urn:microsoft.com/office/officeart/2005/8/layout/vList2"/>
    <dgm:cxn modelId="{1C8BDCF6-4489-4C80-A04D-00FF79E81BB9}" type="presParOf" srcId="{E6AD4240-4743-4BA7-BBD7-6709B29CEB50}" destId="{30A971F0-9F90-4379-9FD0-9A7242C8B042}" srcOrd="3" destOrd="0" presId="urn:microsoft.com/office/officeart/2005/8/layout/vList2"/>
    <dgm:cxn modelId="{CDB00FB3-D949-40A3-8256-8EEF43E0C4B0}" type="presParOf" srcId="{E6AD4240-4743-4BA7-BBD7-6709B29CEB50}" destId="{71E1BDFF-E918-456C-886A-BC3AA9CE9365}" srcOrd="4" destOrd="0" presId="urn:microsoft.com/office/officeart/2005/8/layout/vList2"/>
    <dgm:cxn modelId="{FFA418F7-58C4-4BC0-9E4F-AFF8F0B67571}" type="presParOf" srcId="{E6AD4240-4743-4BA7-BBD7-6709B29CEB50}" destId="{3988F068-2487-47FE-8B08-B7A549CFEA81}" srcOrd="5" destOrd="0" presId="urn:microsoft.com/office/officeart/2005/8/layout/vList2"/>
    <dgm:cxn modelId="{B5D04A17-FA57-4533-B9D0-90111705BB33}" type="presParOf" srcId="{E6AD4240-4743-4BA7-BBD7-6709B29CEB50}" destId="{45FB4014-D9C9-4AB9-9E08-5BDF49F58F2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6BC961-40DC-4313-A362-AB97302CDB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750400-9095-4713-B14A-B223FE3625DF}">
      <dgm:prSet/>
      <dgm:spPr/>
      <dgm:t>
        <a:bodyPr/>
        <a:lstStyle/>
        <a:p>
          <a:r>
            <a:rPr lang="en-US" b="1" dirty="0"/>
            <a:t>Histograms</a:t>
          </a:r>
          <a:r>
            <a:rPr lang="en-US" dirty="0"/>
            <a:t> – Used to display the mode, spread, and symmetry of a set of data.</a:t>
          </a:r>
        </a:p>
      </dgm:t>
    </dgm:pt>
    <dgm:pt modelId="{1594B3F8-F6B1-47D6-9B24-DA18275BA310}" type="parTrans" cxnId="{2C94A71C-FCB8-40C8-8600-7B23D8C933AF}">
      <dgm:prSet/>
      <dgm:spPr/>
      <dgm:t>
        <a:bodyPr/>
        <a:lstStyle/>
        <a:p>
          <a:endParaRPr lang="en-US"/>
        </a:p>
      </dgm:t>
    </dgm:pt>
    <dgm:pt modelId="{EEBFA2C8-BF22-4964-A7EA-25ED1DEA9C40}" type="sibTrans" cxnId="{2C94A71C-FCB8-40C8-8600-7B23D8C933AF}">
      <dgm:prSet/>
      <dgm:spPr/>
      <dgm:t>
        <a:bodyPr/>
        <a:lstStyle/>
        <a:p>
          <a:endParaRPr lang="en-US"/>
        </a:p>
      </dgm:t>
    </dgm:pt>
    <dgm:pt modelId="{0F4D3810-2496-421F-B3D8-D5CE586B4BCB}">
      <dgm:prSet/>
      <dgm:spPr/>
      <dgm:t>
        <a:bodyPr/>
        <a:lstStyle/>
        <a:p>
          <a:r>
            <a:rPr lang="en-US" b="1"/>
            <a:t>Index Plots –</a:t>
          </a:r>
          <a:r>
            <a:rPr lang="en-US"/>
            <a:t> Here, the plot takes a single argument. This kind of plot is especially useful for error checking.</a:t>
          </a:r>
        </a:p>
      </dgm:t>
    </dgm:pt>
    <dgm:pt modelId="{02E7E8EE-5F9A-4A68-A2B0-D1C9AFFA2AF8}" type="parTrans" cxnId="{BBBF14B0-A3A8-401D-A646-5791BA5FFC50}">
      <dgm:prSet/>
      <dgm:spPr/>
      <dgm:t>
        <a:bodyPr/>
        <a:lstStyle/>
        <a:p>
          <a:endParaRPr lang="en-US"/>
        </a:p>
      </dgm:t>
    </dgm:pt>
    <dgm:pt modelId="{0AA0D175-E5F9-47F9-8A5B-5D012C419344}" type="sibTrans" cxnId="{BBBF14B0-A3A8-401D-A646-5791BA5FFC50}">
      <dgm:prSet/>
      <dgm:spPr/>
      <dgm:t>
        <a:bodyPr/>
        <a:lstStyle/>
        <a:p>
          <a:endParaRPr lang="en-US"/>
        </a:p>
      </dgm:t>
    </dgm:pt>
    <dgm:pt modelId="{DB484A79-C17B-4200-BA63-B35592BEF7B8}">
      <dgm:prSet/>
      <dgm:spPr/>
      <dgm:t>
        <a:bodyPr/>
        <a:lstStyle/>
        <a:p>
          <a:r>
            <a:rPr lang="en-US" b="1"/>
            <a:t>Time Series Plots</a:t>
          </a:r>
          <a:r>
            <a:rPr lang="en-US"/>
            <a:t> – When a period of time is complete, the time series plot can be used to join the dots in an ordered set of y values.</a:t>
          </a:r>
        </a:p>
      </dgm:t>
    </dgm:pt>
    <dgm:pt modelId="{6A7964B6-D77E-4F64-BEC4-20AAA0320C88}" type="parTrans" cxnId="{8F580F99-BFE6-40C9-B0D0-AB7AA98C7719}">
      <dgm:prSet/>
      <dgm:spPr/>
      <dgm:t>
        <a:bodyPr/>
        <a:lstStyle/>
        <a:p>
          <a:endParaRPr lang="en-US"/>
        </a:p>
      </dgm:t>
    </dgm:pt>
    <dgm:pt modelId="{1373CAD1-BA8E-4F44-8CBE-439079B5C2FB}" type="sibTrans" cxnId="{8F580F99-BFE6-40C9-B0D0-AB7AA98C7719}">
      <dgm:prSet/>
      <dgm:spPr/>
      <dgm:t>
        <a:bodyPr/>
        <a:lstStyle/>
        <a:p>
          <a:endParaRPr lang="en-US"/>
        </a:p>
      </dgm:t>
    </dgm:pt>
    <dgm:pt modelId="{CFEC31CD-7AE4-4916-8FF8-2E0F57C125C9}">
      <dgm:prSet/>
      <dgm:spPr/>
      <dgm:t>
        <a:bodyPr/>
        <a:lstStyle/>
        <a:p>
          <a:r>
            <a:rPr lang="en-US" b="1"/>
            <a:t>Pie Charts –</a:t>
          </a:r>
          <a:r>
            <a:rPr lang="en-US"/>
            <a:t> Useful to illustrate the proportional makeup of a sample in presentations.</a:t>
          </a:r>
        </a:p>
      </dgm:t>
    </dgm:pt>
    <dgm:pt modelId="{65D84AE7-0B9C-4A1F-88F7-2287465D7B55}" type="parTrans" cxnId="{49292C75-645F-47A7-8441-8AA3050DC1E9}">
      <dgm:prSet/>
      <dgm:spPr/>
      <dgm:t>
        <a:bodyPr/>
        <a:lstStyle/>
        <a:p>
          <a:endParaRPr lang="en-US"/>
        </a:p>
      </dgm:t>
    </dgm:pt>
    <dgm:pt modelId="{59DA7782-4605-41CB-A682-32D920663CCD}" type="sibTrans" cxnId="{49292C75-645F-47A7-8441-8AA3050DC1E9}">
      <dgm:prSet/>
      <dgm:spPr/>
      <dgm:t>
        <a:bodyPr/>
        <a:lstStyle/>
        <a:p>
          <a:endParaRPr lang="en-US"/>
        </a:p>
      </dgm:t>
    </dgm:pt>
    <dgm:pt modelId="{C4CB9DCF-6209-45B0-9037-A698699E44FE}" type="pres">
      <dgm:prSet presAssocID="{836BC961-40DC-4313-A362-AB97302CDB2F}" presName="linear" presStyleCnt="0">
        <dgm:presLayoutVars>
          <dgm:animLvl val="lvl"/>
          <dgm:resizeHandles val="exact"/>
        </dgm:presLayoutVars>
      </dgm:prSet>
      <dgm:spPr/>
    </dgm:pt>
    <dgm:pt modelId="{0D56DBE4-A5D3-4C31-A0BA-248A6A5026C2}" type="pres">
      <dgm:prSet presAssocID="{2E750400-9095-4713-B14A-B223FE3625DF}" presName="parentText" presStyleLbl="node1" presStyleIdx="0" presStyleCnt="4">
        <dgm:presLayoutVars>
          <dgm:chMax val="0"/>
          <dgm:bulletEnabled val="1"/>
        </dgm:presLayoutVars>
      </dgm:prSet>
      <dgm:spPr/>
    </dgm:pt>
    <dgm:pt modelId="{26BF7CA8-40F8-4F7B-8760-3CBBCCFE4638}" type="pres">
      <dgm:prSet presAssocID="{EEBFA2C8-BF22-4964-A7EA-25ED1DEA9C40}" presName="spacer" presStyleCnt="0"/>
      <dgm:spPr/>
    </dgm:pt>
    <dgm:pt modelId="{707C9FCC-C84A-4700-B05A-4828BC29B3D0}" type="pres">
      <dgm:prSet presAssocID="{0F4D3810-2496-421F-B3D8-D5CE586B4BCB}" presName="parentText" presStyleLbl="node1" presStyleIdx="1" presStyleCnt="4">
        <dgm:presLayoutVars>
          <dgm:chMax val="0"/>
          <dgm:bulletEnabled val="1"/>
        </dgm:presLayoutVars>
      </dgm:prSet>
      <dgm:spPr/>
    </dgm:pt>
    <dgm:pt modelId="{60AE6C97-7D45-4B32-8131-1E910A70643C}" type="pres">
      <dgm:prSet presAssocID="{0AA0D175-E5F9-47F9-8A5B-5D012C419344}" presName="spacer" presStyleCnt="0"/>
      <dgm:spPr/>
    </dgm:pt>
    <dgm:pt modelId="{4CCA82B8-E76B-479A-ADF3-2B575A12254C}" type="pres">
      <dgm:prSet presAssocID="{DB484A79-C17B-4200-BA63-B35592BEF7B8}" presName="parentText" presStyleLbl="node1" presStyleIdx="2" presStyleCnt="4">
        <dgm:presLayoutVars>
          <dgm:chMax val="0"/>
          <dgm:bulletEnabled val="1"/>
        </dgm:presLayoutVars>
      </dgm:prSet>
      <dgm:spPr/>
    </dgm:pt>
    <dgm:pt modelId="{45ADBEBE-8AD6-4F0B-AAC2-AA419EBACA1A}" type="pres">
      <dgm:prSet presAssocID="{1373CAD1-BA8E-4F44-8CBE-439079B5C2FB}" presName="spacer" presStyleCnt="0"/>
      <dgm:spPr/>
    </dgm:pt>
    <dgm:pt modelId="{1064AEE1-BE82-4E53-9762-D93CDD211733}" type="pres">
      <dgm:prSet presAssocID="{CFEC31CD-7AE4-4916-8FF8-2E0F57C125C9}" presName="parentText" presStyleLbl="node1" presStyleIdx="3" presStyleCnt="4">
        <dgm:presLayoutVars>
          <dgm:chMax val="0"/>
          <dgm:bulletEnabled val="1"/>
        </dgm:presLayoutVars>
      </dgm:prSet>
      <dgm:spPr/>
    </dgm:pt>
  </dgm:ptLst>
  <dgm:cxnLst>
    <dgm:cxn modelId="{058AB414-1066-4713-9630-4BB9ECB5F6FA}" type="presOf" srcId="{0F4D3810-2496-421F-B3D8-D5CE586B4BCB}" destId="{707C9FCC-C84A-4700-B05A-4828BC29B3D0}" srcOrd="0" destOrd="0" presId="urn:microsoft.com/office/officeart/2005/8/layout/vList2"/>
    <dgm:cxn modelId="{6B5D041B-25E7-488D-A54E-E2BD0D8F19C2}" type="presOf" srcId="{CFEC31CD-7AE4-4916-8FF8-2E0F57C125C9}" destId="{1064AEE1-BE82-4E53-9762-D93CDD211733}" srcOrd="0" destOrd="0" presId="urn:microsoft.com/office/officeart/2005/8/layout/vList2"/>
    <dgm:cxn modelId="{2C94A71C-FCB8-40C8-8600-7B23D8C933AF}" srcId="{836BC961-40DC-4313-A362-AB97302CDB2F}" destId="{2E750400-9095-4713-B14A-B223FE3625DF}" srcOrd="0" destOrd="0" parTransId="{1594B3F8-F6B1-47D6-9B24-DA18275BA310}" sibTransId="{EEBFA2C8-BF22-4964-A7EA-25ED1DEA9C40}"/>
    <dgm:cxn modelId="{887BDF29-355A-4DEF-A034-0D1FC935A88B}" type="presOf" srcId="{2E750400-9095-4713-B14A-B223FE3625DF}" destId="{0D56DBE4-A5D3-4C31-A0BA-248A6A5026C2}" srcOrd="0" destOrd="0" presId="urn:microsoft.com/office/officeart/2005/8/layout/vList2"/>
    <dgm:cxn modelId="{E8653D47-9B8C-4C09-AFA6-F557EBAD5060}" type="presOf" srcId="{DB484A79-C17B-4200-BA63-B35592BEF7B8}" destId="{4CCA82B8-E76B-479A-ADF3-2B575A12254C}" srcOrd="0" destOrd="0" presId="urn:microsoft.com/office/officeart/2005/8/layout/vList2"/>
    <dgm:cxn modelId="{49292C75-645F-47A7-8441-8AA3050DC1E9}" srcId="{836BC961-40DC-4313-A362-AB97302CDB2F}" destId="{CFEC31CD-7AE4-4916-8FF8-2E0F57C125C9}" srcOrd="3" destOrd="0" parTransId="{65D84AE7-0B9C-4A1F-88F7-2287465D7B55}" sibTransId="{59DA7782-4605-41CB-A682-32D920663CCD}"/>
    <dgm:cxn modelId="{8F580F99-BFE6-40C9-B0D0-AB7AA98C7719}" srcId="{836BC961-40DC-4313-A362-AB97302CDB2F}" destId="{DB484A79-C17B-4200-BA63-B35592BEF7B8}" srcOrd="2" destOrd="0" parTransId="{6A7964B6-D77E-4F64-BEC4-20AAA0320C88}" sibTransId="{1373CAD1-BA8E-4F44-8CBE-439079B5C2FB}"/>
    <dgm:cxn modelId="{BBBF14B0-A3A8-401D-A646-5791BA5FFC50}" srcId="{836BC961-40DC-4313-A362-AB97302CDB2F}" destId="{0F4D3810-2496-421F-B3D8-D5CE586B4BCB}" srcOrd="1" destOrd="0" parTransId="{02E7E8EE-5F9A-4A68-A2B0-D1C9AFFA2AF8}" sibTransId="{0AA0D175-E5F9-47F9-8A5B-5D012C419344}"/>
    <dgm:cxn modelId="{B047A3FA-131F-45A8-878F-75FA59E7865E}" type="presOf" srcId="{836BC961-40DC-4313-A362-AB97302CDB2F}" destId="{C4CB9DCF-6209-45B0-9037-A698699E44FE}" srcOrd="0" destOrd="0" presId="urn:microsoft.com/office/officeart/2005/8/layout/vList2"/>
    <dgm:cxn modelId="{6AF195B3-33EC-49DB-8FFA-1474ABA5656B}" type="presParOf" srcId="{C4CB9DCF-6209-45B0-9037-A698699E44FE}" destId="{0D56DBE4-A5D3-4C31-A0BA-248A6A5026C2}" srcOrd="0" destOrd="0" presId="urn:microsoft.com/office/officeart/2005/8/layout/vList2"/>
    <dgm:cxn modelId="{62026B69-1CCB-422A-873A-B0195839B805}" type="presParOf" srcId="{C4CB9DCF-6209-45B0-9037-A698699E44FE}" destId="{26BF7CA8-40F8-4F7B-8760-3CBBCCFE4638}" srcOrd="1" destOrd="0" presId="urn:microsoft.com/office/officeart/2005/8/layout/vList2"/>
    <dgm:cxn modelId="{EA7E8CFF-FCF6-4841-85A2-6EC4341A3012}" type="presParOf" srcId="{C4CB9DCF-6209-45B0-9037-A698699E44FE}" destId="{707C9FCC-C84A-4700-B05A-4828BC29B3D0}" srcOrd="2" destOrd="0" presId="urn:microsoft.com/office/officeart/2005/8/layout/vList2"/>
    <dgm:cxn modelId="{4ABC3E38-2599-4A4B-A58B-0B9E6EDEC85E}" type="presParOf" srcId="{C4CB9DCF-6209-45B0-9037-A698699E44FE}" destId="{60AE6C97-7D45-4B32-8131-1E910A70643C}" srcOrd="3" destOrd="0" presId="urn:microsoft.com/office/officeart/2005/8/layout/vList2"/>
    <dgm:cxn modelId="{8C6CB89A-6736-4885-9687-F44DFAF0CCFA}" type="presParOf" srcId="{C4CB9DCF-6209-45B0-9037-A698699E44FE}" destId="{4CCA82B8-E76B-479A-ADF3-2B575A12254C}" srcOrd="4" destOrd="0" presId="urn:microsoft.com/office/officeart/2005/8/layout/vList2"/>
    <dgm:cxn modelId="{BBBE4429-524D-48A4-9D8E-A0C4B7A76BE0}" type="presParOf" srcId="{C4CB9DCF-6209-45B0-9037-A698699E44FE}" destId="{45ADBEBE-8AD6-4F0B-AAC2-AA419EBACA1A}" srcOrd="5" destOrd="0" presId="urn:microsoft.com/office/officeart/2005/8/layout/vList2"/>
    <dgm:cxn modelId="{29E34807-3E3C-42F0-BE0F-4F5F1B74FDE4}" type="presParOf" srcId="{C4CB9DCF-6209-45B0-9037-A698699E44FE}" destId="{1064AEE1-BE82-4E53-9762-D93CDD21173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E33C-EF16-4415-836D-01C16A0ED802}">
      <dsp:nvSpPr>
        <dsp:cNvPr id="0" name=""/>
        <dsp:cNvSpPr/>
      </dsp:nvSpPr>
      <dsp:spPr>
        <a:xfrm>
          <a:off x="0" y="21579"/>
          <a:ext cx="4977578" cy="4668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Basic Plotting, 	</a:t>
          </a:r>
          <a:endParaRPr lang="en-US" sz="1900" kern="1200"/>
        </a:p>
      </dsp:txBody>
      <dsp:txXfrm>
        <a:off x="22789" y="44368"/>
        <a:ext cx="4932000" cy="421252"/>
      </dsp:txXfrm>
    </dsp:sp>
    <dsp:sp modelId="{A7F68AA7-D80C-4CA6-80F9-75F14CC2412A}">
      <dsp:nvSpPr>
        <dsp:cNvPr id="0" name=""/>
        <dsp:cNvSpPr/>
      </dsp:nvSpPr>
      <dsp:spPr>
        <a:xfrm>
          <a:off x="0" y="543129"/>
          <a:ext cx="4977578" cy="4668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Manipulating the plotting window</a:t>
          </a:r>
          <a:endParaRPr lang="en-US" sz="1900" kern="1200"/>
        </a:p>
      </dsp:txBody>
      <dsp:txXfrm>
        <a:off x="22789" y="565918"/>
        <a:ext cx="4932000" cy="421252"/>
      </dsp:txXfrm>
    </dsp:sp>
    <dsp:sp modelId="{330E5415-E678-4585-9090-AB9BE8C112DB}">
      <dsp:nvSpPr>
        <dsp:cNvPr id="0" name=""/>
        <dsp:cNvSpPr/>
      </dsp:nvSpPr>
      <dsp:spPr>
        <a:xfrm>
          <a:off x="0" y="1064679"/>
          <a:ext cx="4977578" cy="46683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Box Whisker Plots</a:t>
          </a:r>
          <a:endParaRPr lang="en-US" sz="1900" kern="1200"/>
        </a:p>
      </dsp:txBody>
      <dsp:txXfrm>
        <a:off x="22789" y="1087468"/>
        <a:ext cx="4932000" cy="421252"/>
      </dsp:txXfrm>
    </dsp:sp>
    <dsp:sp modelId="{321F95AB-CF84-40B9-9744-91CCB6E4F244}">
      <dsp:nvSpPr>
        <dsp:cNvPr id="0" name=""/>
        <dsp:cNvSpPr/>
      </dsp:nvSpPr>
      <dsp:spPr>
        <a:xfrm>
          <a:off x="0" y="1586229"/>
          <a:ext cx="4977578" cy="4668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Scatter Plots</a:t>
          </a:r>
          <a:endParaRPr lang="en-US" sz="1900" kern="1200"/>
        </a:p>
      </dsp:txBody>
      <dsp:txXfrm>
        <a:off x="22789" y="1609018"/>
        <a:ext cx="4932000" cy="421252"/>
      </dsp:txXfrm>
    </dsp:sp>
    <dsp:sp modelId="{CB46D077-E7D9-4C6D-8A8E-6EF7B2F2CC9B}">
      <dsp:nvSpPr>
        <dsp:cNvPr id="0" name=""/>
        <dsp:cNvSpPr/>
      </dsp:nvSpPr>
      <dsp:spPr>
        <a:xfrm>
          <a:off x="0" y="2107779"/>
          <a:ext cx="4977578" cy="4668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Pair Plots</a:t>
          </a:r>
          <a:endParaRPr lang="en-US" sz="1900" kern="1200"/>
        </a:p>
      </dsp:txBody>
      <dsp:txXfrm>
        <a:off x="22789" y="2130568"/>
        <a:ext cx="4932000" cy="421252"/>
      </dsp:txXfrm>
    </dsp:sp>
    <dsp:sp modelId="{435B1FE6-4725-4CEB-8EB1-1A20616F7A58}">
      <dsp:nvSpPr>
        <dsp:cNvPr id="0" name=""/>
        <dsp:cNvSpPr/>
      </dsp:nvSpPr>
      <dsp:spPr>
        <a:xfrm>
          <a:off x="0" y="2629329"/>
          <a:ext cx="4977578" cy="4668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Pie Charts</a:t>
          </a:r>
          <a:endParaRPr lang="en-US" sz="1900" kern="1200"/>
        </a:p>
      </dsp:txBody>
      <dsp:txXfrm>
        <a:off x="22789" y="2652118"/>
        <a:ext cx="4932000" cy="421252"/>
      </dsp:txXfrm>
    </dsp:sp>
    <dsp:sp modelId="{18B64E58-1A83-4096-AA04-1A5883550000}">
      <dsp:nvSpPr>
        <dsp:cNvPr id="0" name=""/>
        <dsp:cNvSpPr/>
      </dsp:nvSpPr>
      <dsp:spPr>
        <a:xfrm>
          <a:off x="0" y="3150879"/>
          <a:ext cx="4977578" cy="4668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Bar Charts. 	</a:t>
          </a:r>
          <a:endParaRPr lang="en-US" sz="1900" kern="1200"/>
        </a:p>
      </dsp:txBody>
      <dsp:txXfrm>
        <a:off x="22789" y="3173668"/>
        <a:ext cx="4932000" cy="421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A88E2-D9D1-4BA8-96E8-27CE30EC5049}">
      <dsp:nvSpPr>
        <dsp:cNvPr id="0" name=""/>
        <dsp:cNvSpPr/>
      </dsp:nvSpPr>
      <dsp:spPr>
        <a:xfrm>
          <a:off x="0" y="58164"/>
          <a:ext cx="4977578" cy="8353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Plots with Single Variable –</a:t>
          </a:r>
          <a:r>
            <a:rPr lang="en-US" sz="2100" kern="1200"/>
            <a:t> You can plot a graph for a single variable.</a:t>
          </a:r>
        </a:p>
      </dsp:txBody>
      <dsp:txXfrm>
        <a:off x="40780" y="98944"/>
        <a:ext cx="4896018" cy="753819"/>
      </dsp:txXfrm>
    </dsp:sp>
    <dsp:sp modelId="{0354917D-83DE-4F9C-BACA-F99BE8ADEE57}">
      <dsp:nvSpPr>
        <dsp:cNvPr id="0" name=""/>
        <dsp:cNvSpPr/>
      </dsp:nvSpPr>
      <dsp:spPr>
        <a:xfrm>
          <a:off x="0" y="954024"/>
          <a:ext cx="4977578" cy="835379"/>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Plots with Two Variables –</a:t>
          </a:r>
          <a:r>
            <a:rPr lang="en-US" sz="2100" kern="1200"/>
            <a:t> You can plot a graph with two variables.</a:t>
          </a:r>
        </a:p>
      </dsp:txBody>
      <dsp:txXfrm>
        <a:off x="40780" y="994804"/>
        <a:ext cx="4896018" cy="753819"/>
      </dsp:txXfrm>
    </dsp:sp>
    <dsp:sp modelId="{71E1BDFF-E918-456C-886A-BC3AA9CE9365}">
      <dsp:nvSpPr>
        <dsp:cNvPr id="0" name=""/>
        <dsp:cNvSpPr/>
      </dsp:nvSpPr>
      <dsp:spPr>
        <a:xfrm>
          <a:off x="0" y="1849884"/>
          <a:ext cx="4977578" cy="835379"/>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Plots with Multiple Variables –</a:t>
          </a:r>
          <a:r>
            <a:rPr lang="en-US" sz="2100" kern="1200"/>
            <a:t> You can plot a graph with multiple variables.</a:t>
          </a:r>
        </a:p>
      </dsp:txBody>
      <dsp:txXfrm>
        <a:off x="40780" y="1890664"/>
        <a:ext cx="4896018" cy="753819"/>
      </dsp:txXfrm>
    </dsp:sp>
    <dsp:sp modelId="{45FB4014-D9C9-4AB9-9E08-5BDF49F58F26}">
      <dsp:nvSpPr>
        <dsp:cNvPr id="0" name=""/>
        <dsp:cNvSpPr/>
      </dsp:nvSpPr>
      <dsp:spPr>
        <a:xfrm>
          <a:off x="0" y="2745744"/>
          <a:ext cx="4977578" cy="8353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Special Plots –</a:t>
          </a:r>
          <a:r>
            <a:rPr lang="en-US" sz="2100" kern="1200"/>
            <a:t> R has low and high-level graphics facilities.</a:t>
          </a:r>
        </a:p>
      </dsp:txBody>
      <dsp:txXfrm>
        <a:off x="40780" y="2786524"/>
        <a:ext cx="4896018"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6DBE4-A5D3-4C31-A0BA-248A6A5026C2}">
      <dsp:nvSpPr>
        <dsp:cNvPr id="0" name=""/>
        <dsp:cNvSpPr/>
      </dsp:nvSpPr>
      <dsp:spPr>
        <a:xfrm>
          <a:off x="0" y="224871"/>
          <a:ext cx="5633339" cy="123069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Histograms</a:t>
          </a:r>
          <a:r>
            <a:rPr lang="en-US" sz="2200" kern="1200" dirty="0"/>
            <a:t> – Used to display the mode, spread, and symmetry of a set of data.</a:t>
          </a:r>
        </a:p>
      </dsp:txBody>
      <dsp:txXfrm>
        <a:off x="60077" y="284948"/>
        <a:ext cx="5513185" cy="1110539"/>
      </dsp:txXfrm>
    </dsp:sp>
    <dsp:sp modelId="{707C9FCC-C84A-4700-B05A-4828BC29B3D0}">
      <dsp:nvSpPr>
        <dsp:cNvPr id="0" name=""/>
        <dsp:cNvSpPr/>
      </dsp:nvSpPr>
      <dsp:spPr>
        <a:xfrm>
          <a:off x="0" y="1518925"/>
          <a:ext cx="5633339" cy="1230693"/>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Index Plots –</a:t>
          </a:r>
          <a:r>
            <a:rPr lang="en-US" sz="2200" kern="1200"/>
            <a:t> Here, the plot takes a single argument. This kind of plot is especially useful for error checking.</a:t>
          </a:r>
        </a:p>
      </dsp:txBody>
      <dsp:txXfrm>
        <a:off x="60077" y="1579002"/>
        <a:ext cx="5513185" cy="1110539"/>
      </dsp:txXfrm>
    </dsp:sp>
    <dsp:sp modelId="{4CCA82B8-E76B-479A-ADF3-2B575A12254C}">
      <dsp:nvSpPr>
        <dsp:cNvPr id="0" name=""/>
        <dsp:cNvSpPr/>
      </dsp:nvSpPr>
      <dsp:spPr>
        <a:xfrm>
          <a:off x="0" y="2812979"/>
          <a:ext cx="5633339" cy="1230693"/>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Time Series Plots</a:t>
          </a:r>
          <a:r>
            <a:rPr lang="en-US" sz="2200" kern="1200"/>
            <a:t> – When a period of time is complete, the time series plot can be used to join the dots in an ordered set of y values.</a:t>
          </a:r>
        </a:p>
      </dsp:txBody>
      <dsp:txXfrm>
        <a:off x="60077" y="2873056"/>
        <a:ext cx="5513185" cy="1110539"/>
      </dsp:txXfrm>
    </dsp:sp>
    <dsp:sp modelId="{1064AEE1-BE82-4E53-9762-D93CDD211733}">
      <dsp:nvSpPr>
        <dsp:cNvPr id="0" name=""/>
        <dsp:cNvSpPr/>
      </dsp:nvSpPr>
      <dsp:spPr>
        <a:xfrm>
          <a:off x="0" y="4107033"/>
          <a:ext cx="5633339" cy="123069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Pie Charts –</a:t>
          </a:r>
          <a:r>
            <a:rPr lang="en-US" sz="2200" kern="1200"/>
            <a:t> Useful to illustrate the proportional makeup of a sample in presentations.</a:t>
          </a:r>
        </a:p>
      </dsp:txBody>
      <dsp:txXfrm>
        <a:off x="60077" y="4167110"/>
        <a:ext cx="5513185" cy="1110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D984-FE77-2945-BB66-9855098FD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D766F0-7373-9967-61D8-23FB85C2B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EF35F3-B5AE-544D-DFC6-03C091A97989}"/>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5" name="Footer Placeholder 4">
            <a:extLst>
              <a:ext uri="{FF2B5EF4-FFF2-40B4-BE49-F238E27FC236}">
                <a16:creationId xmlns:a16="http://schemas.microsoft.com/office/drawing/2014/main" id="{EBB06845-14B5-B194-4DAB-60A14D235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45563-B8BA-0AAF-B84B-E038AE1771F3}"/>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154823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B982-4690-1979-4993-E2D90116CB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D7425-3814-852D-053E-388FFB65F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1BDE0-0287-76CB-A4DD-87742F420345}"/>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5" name="Footer Placeholder 4">
            <a:extLst>
              <a:ext uri="{FF2B5EF4-FFF2-40B4-BE49-F238E27FC236}">
                <a16:creationId xmlns:a16="http://schemas.microsoft.com/office/drawing/2014/main" id="{4C710453-BD7B-F46E-2FD3-F5220509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958ED-2343-8DBA-F516-8615B392FA76}"/>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160543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35E36-616A-7BFE-4B67-AD36BB4BE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E66CC-8450-83CC-803B-A5E317000A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78082-5A3C-9A31-5494-F7586D3AF7FC}"/>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5" name="Footer Placeholder 4">
            <a:extLst>
              <a:ext uri="{FF2B5EF4-FFF2-40B4-BE49-F238E27FC236}">
                <a16:creationId xmlns:a16="http://schemas.microsoft.com/office/drawing/2014/main" id="{2C6624F4-C78E-C664-2CD0-953600E88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4BA3-EBED-FECD-F1CB-F445B722AF28}"/>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42836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418D-EB03-4D14-9ED3-EF5B5839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0AE03-FFF8-CC99-1852-B19C14161C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8EC1C-C833-C974-187B-446E6ED4C17A}"/>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5" name="Footer Placeholder 4">
            <a:extLst>
              <a:ext uri="{FF2B5EF4-FFF2-40B4-BE49-F238E27FC236}">
                <a16:creationId xmlns:a16="http://schemas.microsoft.com/office/drawing/2014/main" id="{2C5460B7-FC18-CFB5-2A6F-7695A661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40EC8-9E6B-DB42-08D5-240A8F6A1B9C}"/>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38954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3B89-BB08-7006-CF6C-500F6B3FF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CC02B-DDC0-9269-6321-680328BAA2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258C7-B5D3-771C-766C-7508715BB75E}"/>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5" name="Footer Placeholder 4">
            <a:extLst>
              <a:ext uri="{FF2B5EF4-FFF2-40B4-BE49-F238E27FC236}">
                <a16:creationId xmlns:a16="http://schemas.microsoft.com/office/drawing/2014/main" id="{5A00F463-AAC0-A2EA-D9B3-D02BC306E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61923-F5C6-C3BA-6E27-63A20B39BF11}"/>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361113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844D-7685-8803-328B-0A7786054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5FD46-7D7E-A02A-8FEA-7F8C0A491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07B605-60F0-6A68-0159-17D4689BC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E43461-3C1E-244A-F5B7-841DFC71982B}"/>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6" name="Footer Placeholder 5">
            <a:extLst>
              <a:ext uri="{FF2B5EF4-FFF2-40B4-BE49-F238E27FC236}">
                <a16:creationId xmlns:a16="http://schemas.microsoft.com/office/drawing/2014/main" id="{157D1F3E-8668-B826-9893-1B8A0BD40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61F6D-E2BC-2A04-8228-3746B068F016}"/>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30505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31A9-1AFC-308C-E4B2-28069B0701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E269A2-A2CF-5B1B-53F2-D0BC60E41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96D25-0721-948C-052C-9FBB106E42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8998F-119C-D193-9A59-0EB706CF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C9789-436E-F42B-AF9B-7E161DD19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150DC8-B91D-EDF7-77F5-737B316D859E}"/>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8" name="Footer Placeholder 7">
            <a:extLst>
              <a:ext uri="{FF2B5EF4-FFF2-40B4-BE49-F238E27FC236}">
                <a16:creationId xmlns:a16="http://schemas.microsoft.com/office/drawing/2014/main" id="{F4D71E55-6011-1827-83E4-A6756746D2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073F27-0B1C-A31D-D977-F8195CCA3183}"/>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251417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2BB2-6039-A325-E397-EAA031B8C3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5F3C90-41B8-E582-85E2-0FE751564E4B}"/>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4" name="Footer Placeholder 3">
            <a:extLst>
              <a:ext uri="{FF2B5EF4-FFF2-40B4-BE49-F238E27FC236}">
                <a16:creationId xmlns:a16="http://schemas.microsoft.com/office/drawing/2014/main" id="{9D43D7F6-87FD-D343-17B8-FB69844D3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396C8-CB1C-302E-0E3F-ADD14F4EFF2B}"/>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15097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2E45D-9B50-F56E-423D-3D51A2CD8271}"/>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3" name="Footer Placeholder 2">
            <a:extLst>
              <a:ext uri="{FF2B5EF4-FFF2-40B4-BE49-F238E27FC236}">
                <a16:creationId xmlns:a16="http://schemas.microsoft.com/office/drawing/2014/main" id="{F4D17770-D0D8-226A-5E5D-92204655D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DFDFB0-9141-5A54-C65C-AE2120B03FA1}"/>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352512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0C89-BD25-12E3-26D5-09CCB616D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E663E8-B34D-DCC4-D213-FF5FE0FBA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24BF7-E39E-25E1-0154-AFF4C1245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47D9B-EEB5-3921-56D0-3F7DCCD852D5}"/>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6" name="Footer Placeholder 5">
            <a:extLst>
              <a:ext uri="{FF2B5EF4-FFF2-40B4-BE49-F238E27FC236}">
                <a16:creationId xmlns:a16="http://schemas.microsoft.com/office/drawing/2014/main" id="{63C24C4C-47FB-3AFE-AA0B-259ED1C3E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51E78-8B36-BEA8-A92F-AF6B33394016}"/>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108261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6813-2288-D78B-D4A9-C402FBD7D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1C8449-EC03-764D-582F-AC9CC9176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52C75-0D52-AC3A-D26E-05BA7765E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F4100-1B7F-E8F6-DC63-0D9D6A4B9885}"/>
              </a:ext>
            </a:extLst>
          </p:cNvPr>
          <p:cNvSpPr>
            <a:spLocks noGrp="1"/>
          </p:cNvSpPr>
          <p:nvPr>
            <p:ph type="dt" sz="half" idx="10"/>
          </p:nvPr>
        </p:nvSpPr>
        <p:spPr/>
        <p:txBody>
          <a:bodyPr/>
          <a:lstStyle/>
          <a:p>
            <a:fld id="{F4C64220-A5B7-4FE8-801B-8A2C61763A64}" type="datetimeFigureOut">
              <a:rPr lang="en-US" smtClean="0"/>
              <a:t>10/4/2024</a:t>
            </a:fld>
            <a:endParaRPr lang="en-US"/>
          </a:p>
        </p:txBody>
      </p:sp>
      <p:sp>
        <p:nvSpPr>
          <p:cNvPr id="6" name="Footer Placeholder 5">
            <a:extLst>
              <a:ext uri="{FF2B5EF4-FFF2-40B4-BE49-F238E27FC236}">
                <a16:creationId xmlns:a16="http://schemas.microsoft.com/office/drawing/2014/main" id="{E13316D7-1C5C-BC12-0B33-3D8FCF62D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A4BA1-1E20-3D26-711C-EBFB1754258E}"/>
              </a:ext>
            </a:extLst>
          </p:cNvPr>
          <p:cNvSpPr>
            <a:spLocks noGrp="1"/>
          </p:cNvSpPr>
          <p:nvPr>
            <p:ph type="sldNum" sz="quarter" idx="12"/>
          </p:nvPr>
        </p:nvSpPr>
        <p:spPr/>
        <p:txBody>
          <a:bodyPr/>
          <a:lstStyle/>
          <a:p>
            <a:fld id="{74B93BC4-FD83-49CB-AC37-8BC96D0557D6}" type="slidenum">
              <a:rPr lang="en-US" smtClean="0"/>
              <a:t>‹#›</a:t>
            </a:fld>
            <a:endParaRPr lang="en-US"/>
          </a:p>
        </p:txBody>
      </p:sp>
    </p:spTree>
    <p:extLst>
      <p:ext uri="{BB962C8B-B14F-4D97-AF65-F5344CB8AC3E}">
        <p14:creationId xmlns:p14="http://schemas.microsoft.com/office/powerpoint/2010/main" val="4585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C56C3-6785-D5B6-B060-594B21148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7B582-B216-6402-15E3-605C3E074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C61DC-4550-1E62-B930-430ABE0A5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C64220-A5B7-4FE8-801B-8A2C61763A64}" type="datetimeFigureOut">
              <a:rPr lang="en-US" smtClean="0"/>
              <a:t>10/4/2024</a:t>
            </a:fld>
            <a:endParaRPr lang="en-US"/>
          </a:p>
        </p:txBody>
      </p:sp>
      <p:sp>
        <p:nvSpPr>
          <p:cNvPr id="5" name="Footer Placeholder 4">
            <a:extLst>
              <a:ext uri="{FF2B5EF4-FFF2-40B4-BE49-F238E27FC236}">
                <a16:creationId xmlns:a16="http://schemas.microsoft.com/office/drawing/2014/main" id="{34183893-7D7F-351C-EDD5-40C0E1C78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9E3A75-92B5-DC4D-1F65-67E20DF03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B93BC4-FD83-49CB-AC37-8BC96D0557D6}" type="slidenum">
              <a:rPr lang="en-US" smtClean="0"/>
              <a:t>‹#›</a:t>
            </a:fld>
            <a:endParaRPr lang="en-US"/>
          </a:p>
        </p:txBody>
      </p:sp>
    </p:spTree>
    <p:extLst>
      <p:ext uri="{BB962C8B-B14F-4D97-AF65-F5344CB8AC3E}">
        <p14:creationId xmlns:p14="http://schemas.microsoft.com/office/powerpoint/2010/main" val="199722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r-programming-language-introdu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C7262-9BEC-909C-322D-7B1BBCE22756}"/>
              </a:ext>
            </a:extLst>
          </p:cNvPr>
          <p:cNvSpPr>
            <a:spLocks noGrp="1"/>
          </p:cNvSpPr>
          <p:nvPr>
            <p:ph type="ctrTitle"/>
          </p:nvPr>
        </p:nvSpPr>
        <p:spPr>
          <a:xfrm>
            <a:off x="6590662" y="4267832"/>
            <a:ext cx="4805996" cy="1297115"/>
          </a:xfrm>
        </p:spPr>
        <p:txBody>
          <a:bodyPr anchor="t">
            <a:normAutofit/>
          </a:bodyPr>
          <a:lstStyle/>
          <a:p>
            <a:pPr algn="l"/>
            <a:r>
              <a:rPr lang="en-US" sz="4000" b="1" i="0" u="none" strike="noStrike" baseline="0">
                <a:solidFill>
                  <a:schemeClr val="tx2"/>
                </a:solidFill>
                <a:latin typeface="Times New Roman" panose="02020603050405020304" pitchFamily="18" charset="0"/>
              </a:rPr>
              <a:t>Graphical Analysis using R</a:t>
            </a:r>
            <a:endParaRPr lang="en-US" sz="4000">
              <a:solidFill>
                <a:schemeClr val="tx2"/>
              </a:solidFill>
            </a:endParaRPr>
          </a:p>
        </p:txBody>
      </p:sp>
      <p:sp>
        <p:nvSpPr>
          <p:cNvPr id="3" name="Subtitle 2">
            <a:extLst>
              <a:ext uri="{FF2B5EF4-FFF2-40B4-BE49-F238E27FC236}">
                <a16:creationId xmlns:a16="http://schemas.microsoft.com/office/drawing/2014/main" id="{314C6E24-5DF0-7597-FDA8-7BCF6A7D4D67}"/>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Dr. Rakhee Chhibber</a:t>
            </a:r>
          </a:p>
        </p:txBody>
      </p:sp>
      <p:pic>
        <p:nvPicPr>
          <p:cNvPr id="7" name="Graphic 6" descr="Bar chart">
            <a:extLst>
              <a:ext uri="{FF2B5EF4-FFF2-40B4-BE49-F238E27FC236}">
                <a16:creationId xmlns:a16="http://schemas.microsoft.com/office/drawing/2014/main" id="{C859E41C-BE29-2457-0A11-12FCBE8F8E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2764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ghtbox">
            <a:extLst>
              <a:ext uri="{FF2B5EF4-FFF2-40B4-BE49-F238E27FC236}">
                <a16:creationId xmlns:a16="http://schemas.microsoft.com/office/drawing/2014/main" id="{BD1E4424-1D1F-E1B5-8E5F-FD05ED1848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6661" y="288485"/>
            <a:ext cx="7416195" cy="669471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8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6F6-EB73-2AEE-E429-8429868DD423}"/>
              </a:ext>
            </a:extLst>
          </p:cNvPr>
          <p:cNvSpPr>
            <a:spLocks noGrp="1"/>
          </p:cNvSpPr>
          <p:nvPr>
            <p:ph type="title"/>
          </p:nvPr>
        </p:nvSpPr>
        <p:spPr>
          <a:xfrm>
            <a:off x="838200" y="58050"/>
            <a:ext cx="10515600" cy="1325563"/>
          </a:xfrm>
        </p:spPr>
        <p:txBody>
          <a:bodyPr/>
          <a:lstStyle/>
          <a:p>
            <a:r>
              <a:rPr lang="en-US" b="1" i="0" dirty="0">
                <a:solidFill>
                  <a:srgbClr val="273239"/>
                </a:solidFill>
                <a:effectLst/>
                <a:highlight>
                  <a:srgbClr val="FFFFFF"/>
                </a:highlight>
                <a:latin typeface="Nunito" pitchFamily="2" charset="0"/>
              </a:rPr>
              <a:t>Pie Diagram or Pie Chart</a:t>
            </a:r>
            <a:endParaRPr lang="en-US" dirty="0"/>
          </a:p>
        </p:txBody>
      </p:sp>
      <p:sp>
        <p:nvSpPr>
          <p:cNvPr id="3" name="Content Placeholder 2">
            <a:extLst>
              <a:ext uri="{FF2B5EF4-FFF2-40B4-BE49-F238E27FC236}">
                <a16:creationId xmlns:a16="http://schemas.microsoft.com/office/drawing/2014/main" id="{1443FFAE-EF87-CD66-2E8C-3C7E32C534CB}"/>
              </a:ext>
            </a:extLst>
          </p:cNvPr>
          <p:cNvSpPr>
            <a:spLocks noGrp="1"/>
          </p:cNvSpPr>
          <p:nvPr>
            <p:ph idx="1"/>
          </p:nvPr>
        </p:nvSpPr>
        <p:spPr>
          <a:xfrm>
            <a:off x="947057" y="1383613"/>
            <a:ext cx="10515600" cy="4870677"/>
          </a:xfrm>
        </p:spPr>
        <p:txBody>
          <a:bodyPr>
            <a:normAutofit fontScale="77500" lnSpcReduction="20000"/>
          </a:bodyPr>
          <a:lstStyle/>
          <a:p>
            <a:pPr marL="0" indent="0" algn="just" fontAlgn="base">
              <a:buNone/>
            </a:pPr>
            <a:r>
              <a:rPr lang="en-US" b="0" i="0" dirty="0">
                <a:solidFill>
                  <a:srgbClr val="273239"/>
                </a:solidFill>
                <a:effectLst/>
                <a:highlight>
                  <a:srgbClr val="FFFFFF"/>
                </a:highlight>
                <a:latin typeface="Nunito" pitchFamily="2" charset="0"/>
              </a:rPr>
              <a:t>Pie chart is a circular chart divided into different segments according to the ratio of data provided. The total value of the pie is 100 and the segments tell the fraction of the whole pie. It is another method to represent statistical data in graphical form and </a:t>
            </a:r>
            <a:r>
              <a:rPr lang="en-US" b="1" i="0" dirty="0">
                <a:solidFill>
                  <a:srgbClr val="273239"/>
                </a:solidFill>
                <a:effectLst/>
                <a:highlight>
                  <a:srgbClr val="FFFFFF"/>
                </a:highlight>
                <a:latin typeface="Nunito" pitchFamily="2" charset="0"/>
              </a:rPr>
              <a:t>pie()</a:t>
            </a:r>
            <a:r>
              <a:rPr lang="en-US" b="0" i="0" dirty="0">
                <a:solidFill>
                  <a:srgbClr val="273239"/>
                </a:solidFill>
                <a:effectLst/>
                <a:highlight>
                  <a:srgbClr val="FFFFFF"/>
                </a:highlight>
                <a:latin typeface="Nunito" pitchFamily="2" charset="0"/>
              </a:rPr>
              <a:t> function is used to perform the same.</a:t>
            </a:r>
          </a:p>
          <a:p>
            <a:pPr marL="0" indent="0" algn="just" fontAlgn="base">
              <a:buNone/>
            </a:pPr>
            <a:r>
              <a:rPr lang="en-US" b="1" i="1" dirty="0">
                <a:solidFill>
                  <a:srgbClr val="273239"/>
                </a:solidFill>
                <a:effectLst/>
                <a:latin typeface="Nunito" pitchFamily="2" charset="0"/>
              </a:rPr>
              <a:t>Syntax:</a:t>
            </a:r>
            <a:r>
              <a:rPr lang="en-US" b="0" i="1" dirty="0">
                <a:solidFill>
                  <a:srgbClr val="273239"/>
                </a:solidFill>
                <a:effectLst/>
                <a:latin typeface="Nunito" pitchFamily="2" charset="0"/>
              </a:rPr>
              <a:t> pie(x, labels, col, main, radius)</a:t>
            </a:r>
          </a:p>
          <a:p>
            <a:pPr marL="0" indent="0" algn="just" fontAlgn="base">
              <a:buNone/>
            </a:pPr>
            <a:r>
              <a:rPr lang="en-US" b="1" i="1" dirty="0">
                <a:solidFill>
                  <a:srgbClr val="273239"/>
                </a:solidFill>
                <a:effectLst/>
                <a:latin typeface="Nunito" pitchFamily="2" charset="0"/>
              </a:rPr>
              <a:t>where, </a:t>
            </a:r>
            <a:endParaRPr lang="en-US" b="0" i="1" dirty="0">
              <a:solidFill>
                <a:srgbClr val="273239"/>
              </a:solidFill>
              <a:effectLst/>
              <a:latin typeface="Nunito" pitchFamily="2" charset="0"/>
            </a:endParaRPr>
          </a:p>
          <a:p>
            <a:pPr algn="just" fontAlgn="base">
              <a:buFont typeface="Arial" panose="020B0604020202020204" pitchFamily="34" charset="0"/>
              <a:buChar char="•"/>
            </a:pPr>
            <a:r>
              <a:rPr lang="en-US" b="1" i="1" dirty="0">
                <a:solidFill>
                  <a:srgbClr val="273239"/>
                </a:solidFill>
                <a:effectLst/>
                <a:latin typeface="Nunito" pitchFamily="2" charset="0"/>
              </a:rPr>
              <a:t>x</a:t>
            </a:r>
            <a:r>
              <a:rPr lang="en-US" b="0" i="1" dirty="0">
                <a:solidFill>
                  <a:srgbClr val="273239"/>
                </a:solidFill>
                <a:effectLst/>
                <a:latin typeface="Nunito" pitchFamily="2" charset="0"/>
              </a:rPr>
              <a:t> is data vector</a:t>
            </a:r>
          </a:p>
          <a:p>
            <a:pPr algn="just" fontAlgn="base">
              <a:buFont typeface="Arial" panose="020B0604020202020204" pitchFamily="34" charset="0"/>
              <a:buChar char="•"/>
            </a:pPr>
            <a:r>
              <a:rPr lang="en-US" b="1" i="1" dirty="0">
                <a:solidFill>
                  <a:srgbClr val="273239"/>
                </a:solidFill>
                <a:effectLst/>
                <a:latin typeface="Nunito" pitchFamily="2" charset="0"/>
              </a:rPr>
              <a:t>labels</a:t>
            </a:r>
            <a:r>
              <a:rPr lang="en-US" b="0" i="1" dirty="0">
                <a:solidFill>
                  <a:srgbClr val="273239"/>
                </a:solidFill>
                <a:effectLst/>
                <a:latin typeface="Nunito" pitchFamily="2" charset="0"/>
              </a:rPr>
              <a:t> shows names given to slices</a:t>
            </a:r>
          </a:p>
          <a:p>
            <a:pPr algn="just" fontAlgn="base">
              <a:buFont typeface="Arial" panose="020B0604020202020204" pitchFamily="34" charset="0"/>
              <a:buChar char="•"/>
            </a:pPr>
            <a:r>
              <a:rPr lang="en-US" b="1" i="1" dirty="0">
                <a:solidFill>
                  <a:srgbClr val="273239"/>
                </a:solidFill>
                <a:effectLst/>
                <a:latin typeface="Nunito" pitchFamily="2" charset="0"/>
              </a:rPr>
              <a:t>col</a:t>
            </a:r>
            <a:r>
              <a:rPr lang="en-US" b="0" i="1" dirty="0">
                <a:solidFill>
                  <a:srgbClr val="273239"/>
                </a:solidFill>
                <a:effectLst/>
                <a:latin typeface="Nunito" pitchFamily="2" charset="0"/>
              </a:rPr>
              <a:t> fills the color in the slices as given parameter</a:t>
            </a:r>
          </a:p>
          <a:p>
            <a:pPr algn="just" fontAlgn="base">
              <a:buFont typeface="Arial" panose="020B0604020202020204" pitchFamily="34" charset="0"/>
              <a:buChar char="•"/>
            </a:pPr>
            <a:r>
              <a:rPr lang="en-US" b="1" i="1" dirty="0">
                <a:solidFill>
                  <a:srgbClr val="273239"/>
                </a:solidFill>
                <a:effectLst/>
                <a:latin typeface="Nunito" pitchFamily="2" charset="0"/>
              </a:rPr>
              <a:t>main</a:t>
            </a:r>
            <a:r>
              <a:rPr lang="en-US" b="0" i="1" dirty="0">
                <a:solidFill>
                  <a:srgbClr val="273239"/>
                </a:solidFill>
                <a:effectLst/>
                <a:latin typeface="Nunito" pitchFamily="2" charset="0"/>
              </a:rPr>
              <a:t> shows title name of the pie chart</a:t>
            </a:r>
          </a:p>
          <a:p>
            <a:pPr algn="just" fontAlgn="base">
              <a:buFont typeface="Arial" panose="020B0604020202020204" pitchFamily="34" charset="0"/>
              <a:buChar char="•"/>
            </a:pPr>
            <a:r>
              <a:rPr lang="en-US" b="1" i="1" dirty="0">
                <a:solidFill>
                  <a:srgbClr val="273239"/>
                </a:solidFill>
                <a:effectLst/>
                <a:latin typeface="Nunito" pitchFamily="2" charset="0"/>
              </a:rPr>
              <a:t>radius</a:t>
            </a:r>
            <a:r>
              <a:rPr lang="en-US" b="0" i="1" dirty="0">
                <a:solidFill>
                  <a:srgbClr val="273239"/>
                </a:solidFill>
                <a:effectLst/>
                <a:latin typeface="Nunito" pitchFamily="2" charset="0"/>
              </a:rPr>
              <a:t> indicates radius of the pie chart. It can be between -1 to +1</a:t>
            </a:r>
          </a:p>
          <a:p>
            <a:pPr marL="0" indent="0" algn="just" fontAlgn="base">
              <a:buNone/>
            </a:pPr>
            <a:r>
              <a:rPr lang="en-US" b="1" i="0" dirty="0">
                <a:solidFill>
                  <a:srgbClr val="273239"/>
                </a:solidFill>
                <a:effectLst/>
                <a:highlight>
                  <a:srgbClr val="FFFFFF"/>
                </a:highlight>
                <a:latin typeface="Nunito" pitchFamily="2" charset="0"/>
              </a:rPr>
              <a:t>Note:</a:t>
            </a:r>
            <a:r>
              <a:rPr lang="en-US" b="0" i="0" dirty="0">
                <a:solidFill>
                  <a:srgbClr val="273239"/>
                </a:solidFill>
                <a:effectLst/>
                <a:highlight>
                  <a:srgbClr val="FFFFFF"/>
                </a:highlight>
                <a:latin typeface="Nunito" pitchFamily="2" charset="0"/>
              </a:rPr>
              <a:t> To know about more optional parameters in </a:t>
            </a:r>
            <a:r>
              <a:rPr lang="en-US" b="1" i="0" dirty="0">
                <a:solidFill>
                  <a:srgbClr val="273239"/>
                </a:solidFill>
                <a:effectLst/>
                <a:highlight>
                  <a:srgbClr val="FFFFFF"/>
                </a:highlight>
                <a:latin typeface="Nunito" pitchFamily="2" charset="0"/>
              </a:rPr>
              <a:t>pie()</a:t>
            </a:r>
            <a:r>
              <a:rPr lang="en-US" b="0" i="0" dirty="0">
                <a:solidFill>
                  <a:srgbClr val="273239"/>
                </a:solidFill>
                <a:effectLst/>
                <a:highlight>
                  <a:srgbClr val="FFFFFF"/>
                </a:highlight>
                <a:latin typeface="Nunito" pitchFamily="2" charset="0"/>
              </a:rPr>
              <a:t> function, use the below command in the R console: </a:t>
            </a:r>
          </a:p>
          <a:p>
            <a:pPr marL="0" indent="0" algn="just" fontAlgn="base">
              <a:buNone/>
            </a:pPr>
            <a:r>
              <a:rPr kumimoji="0" lang="en-US" altLang="en-US" sz="2800" b="0" i="0" u="none" strike="noStrike" cap="none" normalizeH="0" baseline="0" dirty="0">
                <a:ln>
                  <a:noFill/>
                </a:ln>
                <a:solidFill>
                  <a:schemeClr val="tx1"/>
                </a:solidFill>
                <a:effectLst/>
                <a:latin typeface="Consolas" panose="020B0609020204030204" pitchFamily="49" charset="0"/>
              </a:rPr>
              <a:t>help("pie")</a:t>
            </a:r>
            <a:r>
              <a:rPr kumimoji="0" lang="en-US" altLang="en-US" sz="1400" b="0" i="0" u="none" strike="noStrike" cap="none" normalizeH="0" baseline="0" dirty="0">
                <a:ln>
                  <a:noFill/>
                </a:ln>
                <a:solidFill>
                  <a:schemeClr val="tx1"/>
                </a:solidFill>
                <a:effectLst/>
              </a:rPr>
              <a:t> </a:t>
            </a:r>
            <a:r>
              <a:rPr lang="en-US" b="0" i="0" dirty="0">
                <a:solidFill>
                  <a:srgbClr val="273239"/>
                </a:solidFill>
                <a:effectLst/>
                <a:highlight>
                  <a:srgbClr val="FFFFFF"/>
                </a:highlight>
                <a:latin typeface="Nunito" pitchFamily="2" charset="0"/>
              </a:rPr>
              <a:t> </a:t>
            </a:r>
          </a:p>
          <a:p>
            <a:pPr algn="just"/>
            <a:endParaRPr lang="en-US" dirty="0"/>
          </a:p>
        </p:txBody>
      </p:sp>
      <p:sp>
        <p:nvSpPr>
          <p:cNvPr id="4" name="Rectangle 1">
            <a:extLst>
              <a:ext uri="{FF2B5EF4-FFF2-40B4-BE49-F238E27FC236}">
                <a16:creationId xmlns:a16="http://schemas.microsoft.com/office/drawing/2014/main" id="{2EBD7C01-E0DD-6D39-F660-60DE3BD194D9}"/>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9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77D5F-A82D-70E1-2405-4B869B317934}"/>
              </a:ext>
            </a:extLst>
          </p:cNvPr>
          <p:cNvSpPr>
            <a:spLocks noGrp="1"/>
          </p:cNvSpPr>
          <p:nvPr>
            <p:ph idx="1"/>
          </p:nvPr>
        </p:nvSpPr>
        <p:spPr>
          <a:xfrm>
            <a:off x="838200" y="348343"/>
            <a:ext cx="10515600" cy="5828620"/>
          </a:xfrm>
        </p:spPr>
        <p:txBody>
          <a:bodyPr>
            <a:normAutofit fontScale="77500" lnSpcReduction="20000"/>
          </a:bodyPr>
          <a:lstStyle/>
          <a:p>
            <a:pPr marL="0" indent="0">
              <a:buNone/>
            </a:pPr>
            <a:r>
              <a:rPr lang="en-US" dirty="0"/>
              <a:t># defining vector x with number of articles</a:t>
            </a:r>
          </a:p>
          <a:p>
            <a:pPr marL="0" indent="0">
              <a:buNone/>
            </a:pPr>
            <a:r>
              <a:rPr lang="en-US" dirty="0"/>
              <a:t>x &lt;- c(210, 450, 250, 100, 50, 90)</a:t>
            </a:r>
          </a:p>
          <a:p>
            <a:pPr marL="0" indent="0">
              <a:buNone/>
            </a:pPr>
            <a:endParaRPr lang="en-US" dirty="0"/>
          </a:p>
          <a:p>
            <a:pPr marL="0" indent="0">
              <a:buNone/>
            </a:pPr>
            <a:r>
              <a:rPr lang="en-US" dirty="0"/>
              <a:t># defining labels for each value in x</a:t>
            </a:r>
          </a:p>
          <a:p>
            <a:pPr marL="0" indent="0">
              <a:buNone/>
            </a:pPr>
            <a:r>
              <a:rPr lang="en-US" dirty="0"/>
              <a:t>names(x) &lt;- c("Algo", "DS", "Java", "C", "C++", "Python")</a:t>
            </a:r>
          </a:p>
          <a:p>
            <a:pPr marL="0" indent="0">
              <a:buNone/>
            </a:pPr>
            <a:endParaRPr lang="en-US" dirty="0"/>
          </a:p>
          <a:p>
            <a:pPr marL="0" indent="0">
              <a:buNone/>
            </a:pPr>
            <a:r>
              <a:rPr lang="en-US" dirty="0"/>
              <a:t># output to be present as PNG file</a:t>
            </a:r>
          </a:p>
          <a:p>
            <a:pPr marL="0" indent="0">
              <a:buNone/>
            </a:pPr>
            <a:r>
              <a:rPr lang="en-US" dirty="0" err="1"/>
              <a:t>png</a:t>
            </a:r>
            <a:r>
              <a:rPr lang="en-US" dirty="0"/>
              <a:t>(file = "piechart.png")</a:t>
            </a:r>
          </a:p>
          <a:p>
            <a:pPr marL="0" indent="0">
              <a:buNone/>
            </a:pPr>
            <a:endParaRPr lang="en-US" dirty="0"/>
          </a:p>
          <a:p>
            <a:pPr marL="0" indent="0">
              <a:buNone/>
            </a:pPr>
            <a:r>
              <a:rPr lang="en-US" dirty="0"/>
              <a:t># creating pie chart</a:t>
            </a:r>
          </a:p>
          <a:p>
            <a:pPr marL="0" indent="0">
              <a:buNone/>
            </a:pPr>
            <a:r>
              <a:rPr lang="en-US" dirty="0"/>
              <a:t>pie(x, labels = names(x), col = "white", main = "Articles on </a:t>
            </a:r>
            <a:r>
              <a:rPr lang="en-US" dirty="0" err="1"/>
              <a:t>GeeksforGeeks</a:t>
            </a:r>
            <a:r>
              <a:rPr lang="en-US" dirty="0"/>
              <a:t>", radius = -1,</a:t>
            </a:r>
          </a:p>
          <a:p>
            <a:pPr marL="0" indent="0">
              <a:buNone/>
            </a:pPr>
            <a:r>
              <a:rPr lang="en-US" dirty="0" err="1"/>
              <a:t>col.main</a:t>
            </a:r>
            <a:r>
              <a:rPr lang="en-US" dirty="0"/>
              <a:t> = "</a:t>
            </a:r>
            <a:r>
              <a:rPr lang="en-US" dirty="0" err="1"/>
              <a:t>darkgreen</a:t>
            </a:r>
            <a:r>
              <a:rPr lang="en-US" dirty="0"/>
              <a:t>")</a:t>
            </a:r>
          </a:p>
          <a:p>
            <a:pPr marL="0" indent="0">
              <a:buNone/>
            </a:pPr>
            <a:endParaRPr lang="en-US" dirty="0"/>
          </a:p>
          <a:p>
            <a:pPr marL="0" indent="0">
              <a:buNone/>
            </a:pPr>
            <a:r>
              <a:rPr lang="en-US" dirty="0"/>
              <a:t># saving the file</a:t>
            </a:r>
          </a:p>
          <a:p>
            <a:pPr marL="0" indent="0">
              <a:buNone/>
            </a:pPr>
            <a:r>
              <a:rPr lang="en-US" dirty="0" err="1"/>
              <a:t>dev.off</a:t>
            </a:r>
            <a:r>
              <a:rPr lang="en-US" dirty="0"/>
              <a:t>()</a:t>
            </a:r>
          </a:p>
          <a:p>
            <a:pPr marL="0" indent="0">
              <a:buNone/>
            </a:pPr>
            <a:endParaRPr lang="en-US" dirty="0"/>
          </a:p>
        </p:txBody>
      </p:sp>
    </p:spTree>
    <p:extLst>
      <p:ext uri="{BB962C8B-B14F-4D97-AF65-F5344CB8AC3E}">
        <p14:creationId xmlns:p14="http://schemas.microsoft.com/office/powerpoint/2010/main" val="137384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53FE8CFF-744E-CF35-FAAA-660EF261C1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61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64DC-1836-1929-028B-07135DB55A67}"/>
              </a:ext>
            </a:extLst>
          </p:cNvPr>
          <p:cNvSpPr>
            <a:spLocks noGrp="1"/>
          </p:cNvSpPr>
          <p:nvPr>
            <p:ph type="title"/>
          </p:nvPr>
        </p:nvSpPr>
        <p:spPr/>
        <p:txBody>
          <a:bodyPr/>
          <a:lstStyle/>
          <a:p>
            <a:r>
              <a:rPr lang="en-US" dirty="0"/>
              <a:t>Pie chart – 3D</a:t>
            </a:r>
          </a:p>
        </p:txBody>
      </p:sp>
      <p:sp>
        <p:nvSpPr>
          <p:cNvPr id="3" name="Content Placeholder 2">
            <a:extLst>
              <a:ext uri="{FF2B5EF4-FFF2-40B4-BE49-F238E27FC236}">
                <a16:creationId xmlns:a16="http://schemas.microsoft.com/office/drawing/2014/main" id="{7AAD7190-0FB3-2166-1DD7-A5955F934802}"/>
              </a:ext>
            </a:extLst>
          </p:cNvPr>
          <p:cNvSpPr>
            <a:spLocks noGrp="1"/>
          </p:cNvSpPr>
          <p:nvPr>
            <p:ph idx="1"/>
          </p:nvPr>
        </p:nvSpPr>
        <p:spPr/>
        <p:txBody>
          <a:bodyPr/>
          <a:lstStyle/>
          <a:p>
            <a:pPr marL="0" indent="0">
              <a:buNone/>
            </a:pPr>
            <a:r>
              <a:rPr lang="en-US" b="0" i="0" dirty="0">
                <a:solidFill>
                  <a:srgbClr val="273239"/>
                </a:solidFill>
                <a:effectLst/>
                <a:highlight>
                  <a:srgbClr val="FFFFFF"/>
                </a:highlight>
                <a:latin typeface="Nunito" pitchFamily="2" charset="0"/>
              </a:rPr>
              <a:t>Pie chart in 3D can also be created in R by using following syntax but requires</a:t>
            </a:r>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plotrix</a:t>
            </a:r>
            <a:r>
              <a:rPr lang="en-US" b="0" i="0" dirty="0">
                <a:solidFill>
                  <a:srgbClr val="273239"/>
                </a:solidFill>
                <a:effectLst/>
                <a:highlight>
                  <a:srgbClr val="FFFFFF"/>
                </a:highlight>
                <a:latin typeface="Nunito" pitchFamily="2" charset="0"/>
              </a:rPr>
              <a:t> library. </a:t>
            </a:r>
          </a:p>
          <a:p>
            <a:pPr marL="0" indent="0">
              <a:buNone/>
            </a:pPr>
            <a:r>
              <a:rPr lang="fr-FR" b="1" i="1" dirty="0" err="1">
                <a:solidFill>
                  <a:srgbClr val="273239"/>
                </a:solidFill>
                <a:effectLst/>
                <a:highlight>
                  <a:srgbClr val="F9F9F9"/>
                </a:highlight>
                <a:latin typeface="Nunito" pitchFamily="2" charset="0"/>
              </a:rPr>
              <a:t>Syntax</a:t>
            </a:r>
            <a:r>
              <a:rPr lang="fr-FR" b="1" i="1" dirty="0">
                <a:solidFill>
                  <a:srgbClr val="273239"/>
                </a:solidFill>
                <a:effectLst/>
                <a:highlight>
                  <a:srgbClr val="F9F9F9"/>
                </a:highlight>
                <a:latin typeface="Nunito" pitchFamily="2" charset="0"/>
              </a:rPr>
              <a:t>:</a:t>
            </a:r>
            <a:r>
              <a:rPr lang="fr-FR" b="0" i="1" dirty="0">
                <a:solidFill>
                  <a:srgbClr val="273239"/>
                </a:solidFill>
                <a:effectLst/>
                <a:highlight>
                  <a:srgbClr val="F9F9F9"/>
                </a:highlight>
                <a:latin typeface="Nunito" pitchFamily="2" charset="0"/>
              </a:rPr>
              <a:t> pie3D(x, labels, radius, main)</a:t>
            </a:r>
          </a:p>
          <a:p>
            <a:pPr marL="0" indent="0">
              <a:buNone/>
            </a:pPr>
            <a:r>
              <a:rPr lang="en-US" b="1" i="0" dirty="0">
                <a:solidFill>
                  <a:srgbClr val="273239"/>
                </a:solidFill>
                <a:effectLst/>
                <a:highlight>
                  <a:srgbClr val="FFFFFF"/>
                </a:highlight>
                <a:latin typeface="Nunito" pitchFamily="2" charset="0"/>
              </a:rPr>
              <a:t>Note:</a:t>
            </a:r>
            <a:r>
              <a:rPr lang="en-US" b="0" i="0" dirty="0">
                <a:solidFill>
                  <a:srgbClr val="273239"/>
                </a:solidFill>
                <a:effectLst/>
                <a:highlight>
                  <a:srgbClr val="FFFFFF"/>
                </a:highlight>
                <a:latin typeface="Nunito" pitchFamily="2" charset="0"/>
              </a:rPr>
              <a:t> To know about more optional parameters in pie3D() function, use below command in R console: </a:t>
            </a:r>
            <a:endParaRPr lang="fr-FR" i="1" dirty="0">
              <a:solidFill>
                <a:srgbClr val="273239"/>
              </a:solidFill>
              <a:highlight>
                <a:srgbClr val="F9F9F9"/>
              </a:highlight>
              <a:latin typeface="Nunito" pitchFamily="2" charset="0"/>
            </a:endParaRPr>
          </a:p>
          <a:p>
            <a:pPr marL="0" indent="0">
              <a:buNone/>
            </a:pPr>
            <a:r>
              <a:rPr kumimoji="0" lang="en-US" altLang="en-US" sz="2800" b="0" i="0" u="none" strike="noStrike" cap="none" normalizeH="0" baseline="0" dirty="0">
                <a:ln>
                  <a:noFill/>
                </a:ln>
                <a:solidFill>
                  <a:schemeClr val="tx1"/>
                </a:solidFill>
                <a:effectLst/>
                <a:latin typeface="Consolas" panose="020B0609020204030204" pitchFamily="49" charset="0"/>
              </a:rPr>
              <a:t>help("pie3D")</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08A9DC8D-3724-61B3-243D-2118470EB374}"/>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51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CA83E-36C1-F789-E47A-96D16EE561C8}"/>
              </a:ext>
            </a:extLst>
          </p:cNvPr>
          <p:cNvSpPr>
            <a:spLocks noGrp="1"/>
          </p:cNvSpPr>
          <p:nvPr>
            <p:ph idx="1"/>
          </p:nvPr>
        </p:nvSpPr>
        <p:spPr>
          <a:xfrm>
            <a:off x="838200" y="195943"/>
            <a:ext cx="10668000" cy="5970134"/>
          </a:xfrm>
        </p:spPr>
        <p:txBody>
          <a:bodyPr>
            <a:noAutofit/>
          </a:bodyPr>
          <a:lstStyle/>
          <a:p>
            <a:pPr marL="0" indent="0">
              <a:buNone/>
            </a:pPr>
            <a:r>
              <a:rPr lang="en-US" sz="2400" dirty="0"/>
              <a:t># importing library </a:t>
            </a:r>
            <a:r>
              <a:rPr lang="en-US" sz="2400" dirty="0" err="1"/>
              <a:t>plotrix</a:t>
            </a:r>
            <a:r>
              <a:rPr lang="en-US" sz="2400" dirty="0"/>
              <a:t> for pie3D()</a:t>
            </a:r>
          </a:p>
          <a:p>
            <a:pPr marL="0" indent="0">
              <a:buNone/>
            </a:pPr>
            <a:r>
              <a:rPr lang="en-US" sz="2400" dirty="0"/>
              <a:t>library(</a:t>
            </a:r>
            <a:r>
              <a:rPr lang="en-US" sz="2400" dirty="0" err="1"/>
              <a:t>plotrix</a:t>
            </a:r>
            <a:r>
              <a:rPr lang="en-US" sz="2400" dirty="0"/>
              <a:t>)</a:t>
            </a:r>
          </a:p>
          <a:p>
            <a:pPr marL="0" indent="0">
              <a:buNone/>
            </a:pPr>
            <a:r>
              <a:rPr lang="en-US" sz="2400" dirty="0"/>
              <a:t># defining vector x with number of articles</a:t>
            </a:r>
          </a:p>
          <a:p>
            <a:pPr marL="0" indent="0">
              <a:buNone/>
            </a:pPr>
            <a:r>
              <a:rPr lang="en-US" sz="2400" dirty="0"/>
              <a:t>x &lt;- c(210, 450, 250, 100, 50, 90)</a:t>
            </a:r>
          </a:p>
          <a:p>
            <a:pPr marL="0" indent="0">
              <a:buNone/>
            </a:pPr>
            <a:r>
              <a:rPr lang="en-US" sz="2400" dirty="0"/>
              <a:t># defining labels for each value in x</a:t>
            </a:r>
          </a:p>
          <a:p>
            <a:pPr marL="0" indent="0">
              <a:buNone/>
            </a:pPr>
            <a:r>
              <a:rPr lang="en-US" sz="2400" dirty="0"/>
              <a:t>names(x) &lt;- c("Algo", "DS", "Java", "C", "C++", "Python")</a:t>
            </a:r>
          </a:p>
          <a:p>
            <a:pPr marL="0" indent="0">
              <a:buNone/>
            </a:pPr>
            <a:r>
              <a:rPr lang="en-US" sz="2400" dirty="0"/>
              <a:t># output to be present as PNG file</a:t>
            </a:r>
          </a:p>
          <a:p>
            <a:pPr marL="0" indent="0">
              <a:buNone/>
            </a:pPr>
            <a:r>
              <a:rPr lang="en-US" sz="2400" dirty="0" err="1"/>
              <a:t>png</a:t>
            </a:r>
            <a:r>
              <a:rPr lang="en-US" sz="2400" dirty="0"/>
              <a:t>(file = "piechart3d.png")</a:t>
            </a:r>
          </a:p>
          <a:p>
            <a:pPr marL="0" indent="0">
              <a:buNone/>
            </a:pPr>
            <a:r>
              <a:rPr lang="en-US" sz="2400" dirty="0"/>
              <a:t># creating pie chart</a:t>
            </a:r>
          </a:p>
          <a:p>
            <a:pPr marL="0" indent="0">
              <a:buNone/>
            </a:pPr>
            <a:r>
              <a:rPr lang="en-US" sz="2400" dirty="0"/>
              <a:t>pie3D(x, labels = names(x), col = "white",</a:t>
            </a:r>
          </a:p>
          <a:p>
            <a:pPr marL="0" indent="0">
              <a:buNone/>
            </a:pPr>
            <a:r>
              <a:rPr lang="en-US" sz="2400" dirty="0"/>
              <a:t>main = "Articles on </a:t>
            </a:r>
            <a:r>
              <a:rPr lang="en-US" sz="2400" dirty="0" err="1"/>
              <a:t>GeeksforGeeks</a:t>
            </a:r>
            <a:r>
              <a:rPr lang="en-US" sz="2400" dirty="0"/>
              <a:t>",</a:t>
            </a:r>
          </a:p>
          <a:p>
            <a:pPr marL="0" indent="0">
              <a:buNone/>
            </a:pPr>
            <a:r>
              <a:rPr lang="en-US" sz="2400" dirty="0" err="1"/>
              <a:t>labelcol</a:t>
            </a:r>
            <a:r>
              <a:rPr lang="en-US" sz="2400" dirty="0"/>
              <a:t> = "</a:t>
            </a:r>
            <a:r>
              <a:rPr lang="en-US" sz="2400" dirty="0" err="1"/>
              <a:t>darkgreen</a:t>
            </a:r>
            <a:r>
              <a:rPr lang="en-US" sz="2400" dirty="0"/>
              <a:t>", </a:t>
            </a:r>
            <a:r>
              <a:rPr lang="en-US" sz="2400" dirty="0" err="1"/>
              <a:t>col.main</a:t>
            </a:r>
            <a:r>
              <a:rPr lang="en-US" sz="2400" dirty="0"/>
              <a:t> = "</a:t>
            </a:r>
            <a:r>
              <a:rPr lang="en-US" sz="2400" dirty="0" err="1"/>
              <a:t>darkgreen</a:t>
            </a:r>
            <a:r>
              <a:rPr lang="en-US" sz="2400" dirty="0"/>
              <a:t>")</a:t>
            </a:r>
          </a:p>
          <a:p>
            <a:pPr marL="0" indent="0">
              <a:buNone/>
            </a:pPr>
            <a:r>
              <a:rPr lang="en-US" sz="2400" dirty="0"/>
              <a:t># saving the file</a:t>
            </a:r>
          </a:p>
          <a:p>
            <a:pPr marL="0" indent="0">
              <a:buNone/>
            </a:pPr>
            <a:r>
              <a:rPr lang="en-US" sz="2400" dirty="0" err="1"/>
              <a:t>dev.off</a:t>
            </a:r>
            <a:r>
              <a:rPr lang="en-US" sz="2400" dirty="0"/>
              <a:t>()</a:t>
            </a:r>
          </a:p>
          <a:p>
            <a:pPr marL="0" indent="0">
              <a:buNone/>
            </a:pPr>
            <a:endParaRPr lang="en-US" sz="2400" dirty="0"/>
          </a:p>
        </p:txBody>
      </p:sp>
    </p:spTree>
    <p:extLst>
      <p:ext uri="{BB962C8B-B14F-4D97-AF65-F5344CB8AC3E}">
        <p14:creationId xmlns:p14="http://schemas.microsoft.com/office/powerpoint/2010/main" val="371914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0AE4F8BF-D4AD-1ED5-24BD-F38545BC3C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19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8124-5904-98D2-2124-07E1153DF8CE}"/>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Histogram</a:t>
            </a:r>
            <a:br>
              <a:rPr lang="en-US" b="1" i="0" dirty="0">
                <a:solidFill>
                  <a:srgbClr val="273239"/>
                </a:solidFill>
                <a:effectLst/>
                <a:highlight>
                  <a:srgbClr val="FFFFFF"/>
                </a:highlight>
                <a:latin typeface="Nunito" pitchFamily="2" charset="0"/>
              </a:rPr>
            </a:br>
            <a:endParaRPr lang="en-US" dirty="0"/>
          </a:p>
        </p:txBody>
      </p:sp>
      <p:sp>
        <p:nvSpPr>
          <p:cNvPr id="3" name="Content Placeholder 2">
            <a:extLst>
              <a:ext uri="{FF2B5EF4-FFF2-40B4-BE49-F238E27FC236}">
                <a16:creationId xmlns:a16="http://schemas.microsoft.com/office/drawing/2014/main" id="{79511D8F-3983-DEEA-969F-6724FFD2DE86}"/>
              </a:ext>
            </a:extLst>
          </p:cNvPr>
          <p:cNvSpPr>
            <a:spLocks noGrp="1"/>
          </p:cNvSpPr>
          <p:nvPr>
            <p:ph idx="1"/>
          </p:nvPr>
        </p:nvSpPr>
        <p:spPr>
          <a:xfrm>
            <a:off x="468086" y="1502229"/>
            <a:ext cx="11560628" cy="5170713"/>
          </a:xfrm>
        </p:spPr>
        <p:txBody>
          <a:bodyPr>
            <a:normAutofit fontScale="77500" lnSpcReduction="20000"/>
          </a:bodyPr>
          <a:lstStyle/>
          <a:p>
            <a:pPr marL="0" indent="0" algn="just" fontAlgn="base">
              <a:buNone/>
            </a:pPr>
            <a:r>
              <a:rPr lang="en-US" b="0" i="0" dirty="0">
                <a:solidFill>
                  <a:srgbClr val="273239"/>
                </a:solidFill>
                <a:effectLst/>
                <a:highlight>
                  <a:srgbClr val="FFFFFF"/>
                </a:highlight>
                <a:latin typeface="Nunito" pitchFamily="2" charset="0"/>
              </a:rPr>
              <a:t>Histogram is a graphical representation used to create a graph with bars representing the frequency of grouped data in vector. Histogram is same as bar chart but only difference between them is histogram represents frequency of grouped data rather than data itself.</a:t>
            </a:r>
          </a:p>
          <a:p>
            <a:pPr marL="0" indent="0" algn="just" fontAlgn="base">
              <a:buNone/>
            </a:pPr>
            <a:r>
              <a:rPr lang="en-US" b="1" i="1" dirty="0">
                <a:solidFill>
                  <a:srgbClr val="273239"/>
                </a:solidFill>
                <a:effectLst/>
                <a:latin typeface="Nunito" pitchFamily="2" charset="0"/>
              </a:rPr>
              <a:t>Syntax:</a:t>
            </a:r>
            <a:r>
              <a:rPr lang="en-US" b="0" i="1" dirty="0">
                <a:solidFill>
                  <a:srgbClr val="273239"/>
                </a:solidFill>
                <a:effectLst/>
                <a:latin typeface="Nunito" pitchFamily="2" charset="0"/>
              </a:rPr>
              <a:t> hist(x, col, border, main, </a:t>
            </a:r>
            <a:r>
              <a:rPr lang="en-US" b="0" i="1" dirty="0" err="1">
                <a:solidFill>
                  <a:srgbClr val="273239"/>
                </a:solidFill>
                <a:effectLst/>
                <a:latin typeface="Nunito" pitchFamily="2" charset="0"/>
              </a:rPr>
              <a:t>xlab</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ylab</a:t>
            </a:r>
            <a:r>
              <a:rPr lang="en-US" b="0" i="1" dirty="0">
                <a:solidFill>
                  <a:srgbClr val="273239"/>
                </a:solidFill>
                <a:effectLst/>
                <a:latin typeface="Nunito" pitchFamily="2" charset="0"/>
              </a:rPr>
              <a:t>)</a:t>
            </a:r>
          </a:p>
          <a:p>
            <a:pPr marL="0" indent="0" algn="just" fontAlgn="base">
              <a:buNone/>
            </a:pPr>
            <a:r>
              <a:rPr lang="en-US" b="1" i="1" dirty="0">
                <a:solidFill>
                  <a:srgbClr val="273239"/>
                </a:solidFill>
                <a:effectLst/>
                <a:latin typeface="Nunito" pitchFamily="2" charset="0"/>
              </a:rPr>
              <a:t>where:</a:t>
            </a:r>
            <a:endParaRPr lang="en-US" b="0" i="1" dirty="0">
              <a:solidFill>
                <a:srgbClr val="273239"/>
              </a:solidFill>
              <a:effectLst/>
              <a:latin typeface="Nunito" pitchFamily="2" charset="0"/>
            </a:endParaRPr>
          </a:p>
          <a:p>
            <a:pPr marL="0" indent="0" algn="just" fontAlgn="base">
              <a:buNone/>
            </a:pPr>
            <a:r>
              <a:rPr lang="en-US" b="1" i="1" dirty="0">
                <a:solidFill>
                  <a:srgbClr val="273239"/>
                </a:solidFill>
                <a:effectLst/>
                <a:latin typeface="Nunito" pitchFamily="2" charset="0"/>
              </a:rPr>
              <a:t>x</a:t>
            </a:r>
            <a:r>
              <a:rPr lang="en-US" b="0" i="1" dirty="0">
                <a:solidFill>
                  <a:srgbClr val="273239"/>
                </a:solidFill>
                <a:effectLst/>
                <a:latin typeface="Nunito" pitchFamily="2" charset="0"/>
              </a:rPr>
              <a:t> is data vector</a:t>
            </a:r>
          </a:p>
          <a:p>
            <a:pPr marL="0" indent="0" algn="just" fontAlgn="base">
              <a:buNone/>
            </a:pPr>
            <a:r>
              <a:rPr lang="en-US" b="1" i="1" dirty="0">
                <a:solidFill>
                  <a:srgbClr val="273239"/>
                </a:solidFill>
                <a:effectLst/>
                <a:latin typeface="Nunito" pitchFamily="2" charset="0"/>
              </a:rPr>
              <a:t>col</a:t>
            </a:r>
            <a:r>
              <a:rPr lang="en-US" b="0" i="1" dirty="0">
                <a:solidFill>
                  <a:srgbClr val="273239"/>
                </a:solidFill>
                <a:effectLst/>
                <a:latin typeface="Nunito" pitchFamily="2" charset="0"/>
              </a:rPr>
              <a:t> specifies the color of the bars to be filled</a:t>
            </a:r>
          </a:p>
          <a:p>
            <a:pPr marL="0" indent="0" algn="just" fontAlgn="base">
              <a:buNone/>
            </a:pPr>
            <a:r>
              <a:rPr lang="en-US" b="1" i="1" dirty="0">
                <a:solidFill>
                  <a:srgbClr val="273239"/>
                </a:solidFill>
                <a:effectLst/>
                <a:latin typeface="Nunito" pitchFamily="2" charset="0"/>
              </a:rPr>
              <a:t>border</a:t>
            </a:r>
            <a:r>
              <a:rPr lang="en-US" b="0" i="1" dirty="0">
                <a:solidFill>
                  <a:srgbClr val="273239"/>
                </a:solidFill>
                <a:effectLst/>
                <a:latin typeface="Nunito" pitchFamily="2" charset="0"/>
              </a:rPr>
              <a:t> specifies the color of border of bars</a:t>
            </a:r>
          </a:p>
          <a:p>
            <a:pPr marL="0" indent="0" algn="just" fontAlgn="base">
              <a:buNone/>
            </a:pPr>
            <a:r>
              <a:rPr lang="en-US" b="1" i="1" dirty="0">
                <a:solidFill>
                  <a:srgbClr val="273239"/>
                </a:solidFill>
                <a:effectLst/>
                <a:latin typeface="Nunito" pitchFamily="2" charset="0"/>
              </a:rPr>
              <a:t>main</a:t>
            </a:r>
            <a:r>
              <a:rPr lang="en-US" b="0" i="1" dirty="0">
                <a:solidFill>
                  <a:srgbClr val="273239"/>
                </a:solidFill>
                <a:effectLst/>
                <a:latin typeface="Nunito" pitchFamily="2" charset="0"/>
              </a:rPr>
              <a:t> specifies the title name of histogram</a:t>
            </a:r>
          </a:p>
          <a:p>
            <a:pPr marL="0" indent="0" algn="just" fontAlgn="base">
              <a:buNone/>
            </a:pPr>
            <a:r>
              <a:rPr lang="en-US" b="1" i="1" dirty="0" err="1">
                <a:solidFill>
                  <a:srgbClr val="273239"/>
                </a:solidFill>
                <a:effectLst/>
                <a:latin typeface="Nunito" pitchFamily="2" charset="0"/>
              </a:rPr>
              <a:t>xlab</a:t>
            </a:r>
            <a:r>
              <a:rPr lang="en-US" b="0" i="1" dirty="0">
                <a:solidFill>
                  <a:srgbClr val="273239"/>
                </a:solidFill>
                <a:effectLst/>
                <a:latin typeface="Nunito" pitchFamily="2" charset="0"/>
              </a:rPr>
              <a:t> specifies the x-axis label</a:t>
            </a:r>
          </a:p>
          <a:p>
            <a:pPr marL="0" indent="0" algn="just" fontAlgn="base">
              <a:buNone/>
            </a:pPr>
            <a:r>
              <a:rPr lang="en-US" b="1" i="1" dirty="0" err="1">
                <a:solidFill>
                  <a:srgbClr val="273239"/>
                </a:solidFill>
                <a:effectLst/>
                <a:latin typeface="Nunito" pitchFamily="2" charset="0"/>
              </a:rPr>
              <a:t>ylab</a:t>
            </a:r>
            <a:r>
              <a:rPr lang="en-US" b="0" i="1" dirty="0">
                <a:solidFill>
                  <a:srgbClr val="273239"/>
                </a:solidFill>
                <a:effectLst/>
                <a:latin typeface="Nunito" pitchFamily="2" charset="0"/>
              </a:rPr>
              <a:t> specifies the y-axis label</a:t>
            </a:r>
          </a:p>
          <a:p>
            <a:pPr marL="0" indent="0" algn="just" fontAlgn="base">
              <a:buNone/>
            </a:pPr>
            <a:endParaRPr lang="en-US" b="0" i="1" dirty="0">
              <a:solidFill>
                <a:srgbClr val="273239"/>
              </a:solidFill>
              <a:effectLst/>
              <a:latin typeface="Nunito" pitchFamily="2" charset="0"/>
            </a:endParaRPr>
          </a:p>
          <a:p>
            <a:pPr marL="0" indent="0" algn="just" fontAlgn="base">
              <a:buNone/>
            </a:pPr>
            <a:r>
              <a:rPr lang="en-US" b="1" i="0" dirty="0">
                <a:solidFill>
                  <a:srgbClr val="273239"/>
                </a:solidFill>
                <a:effectLst/>
                <a:highlight>
                  <a:srgbClr val="FFFFFF"/>
                </a:highlight>
                <a:latin typeface="Nunito" pitchFamily="2" charset="0"/>
              </a:rPr>
              <a:t>Note:</a:t>
            </a:r>
            <a:r>
              <a:rPr lang="en-US" b="0" i="0" dirty="0">
                <a:solidFill>
                  <a:srgbClr val="273239"/>
                </a:solidFill>
                <a:effectLst/>
                <a:highlight>
                  <a:srgbClr val="FFFFFF"/>
                </a:highlight>
                <a:latin typeface="Nunito" pitchFamily="2" charset="0"/>
              </a:rPr>
              <a:t> To know about more optional parameters in </a:t>
            </a:r>
            <a:r>
              <a:rPr lang="en-US" b="1" i="0" dirty="0">
                <a:solidFill>
                  <a:srgbClr val="273239"/>
                </a:solidFill>
                <a:effectLst/>
                <a:highlight>
                  <a:srgbClr val="FFFFFF"/>
                </a:highlight>
                <a:latin typeface="Nunito" pitchFamily="2" charset="0"/>
              </a:rPr>
              <a:t>hist()</a:t>
            </a:r>
            <a:r>
              <a:rPr lang="en-US" b="0" i="0" dirty="0">
                <a:solidFill>
                  <a:srgbClr val="273239"/>
                </a:solidFill>
                <a:effectLst/>
                <a:highlight>
                  <a:srgbClr val="FFFFFF"/>
                </a:highlight>
                <a:latin typeface="Nunito" pitchFamily="2" charset="0"/>
              </a:rPr>
              <a:t> function, use below command in R console: </a:t>
            </a:r>
          </a:p>
          <a:p>
            <a:pPr marL="0" indent="0" algn="just" fontAlgn="base">
              <a:buNone/>
            </a:pPr>
            <a:r>
              <a:rPr kumimoji="0" lang="en-US" altLang="en-US" sz="2800" b="0" i="0" u="none" strike="noStrike" cap="none" normalizeH="0" baseline="0" dirty="0">
                <a:ln>
                  <a:noFill/>
                </a:ln>
                <a:solidFill>
                  <a:schemeClr val="tx1"/>
                </a:solidFill>
                <a:effectLst/>
                <a:latin typeface="Consolas" panose="020B0609020204030204" pitchFamily="49" charset="0"/>
              </a:rPr>
              <a:t>help("hist")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lgn="just" fontAlgn="base">
              <a:buNone/>
            </a:pPr>
            <a:endParaRPr lang="en-US" b="0" i="0" dirty="0">
              <a:solidFill>
                <a:srgbClr val="273239"/>
              </a:solidFill>
              <a:effectLst/>
              <a:highlight>
                <a:srgbClr val="FFFFFF"/>
              </a:highlight>
              <a:latin typeface="Nunito" pitchFamily="2" charset="0"/>
            </a:endParaRPr>
          </a:p>
          <a:p>
            <a:pPr marL="0" indent="0" algn="just" fontAlgn="base">
              <a:buNone/>
            </a:pPr>
            <a:endParaRPr lang="en-US" b="0" i="0" dirty="0">
              <a:solidFill>
                <a:srgbClr val="273239"/>
              </a:solidFill>
              <a:effectLst/>
              <a:highlight>
                <a:srgbClr val="FFFFFF"/>
              </a:highlight>
              <a:latin typeface="Nunito" pitchFamily="2" charset="0"/>
            </a:endParaRPr>
          </a:p>
          <a:p>
            <a:pPr marL="0" indent="0" algn="just">
              <a:buNone/>
            </a:pPr>
            <a:endParaRPr lang="en-US" dirty="0"/>
          </a:p>
        </p:txBody>
      </p:sp>
      <p:sp>
        <p:nvSpPr>
          <p:cNvPr id="4" name="Rectangle 1">
            <a:extLst>
              <a:ext uri="{FF2B5EF4-FFF2-40B4-BE49-F238E27FC236}">
                <a16:creationId xmlns:a16="http://schemas.microsoft.com/office/drawing/2014/main" id="{FBBE0557-2C0D-2BAD-C54F-DC1304E786BF}"/>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60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09C84-2969-3CD1-CAFF-18A08943C174}"/>
              </a:ext>
            </a:extLst>
          </p:cNvPr>
          <p:cNvSpPr>
            <a:spLocks noGrp="1"/>
          </p:cNvSpPr>
          <p:nvPr>
            <p:ph idx="1"/>
          </p:nvPr>
        </p:nvSpPr>
        <p:spPr>
          <a:xfrm>
            <a:off x="838200" y="740228"/>
            <a:ext cx="10515600" cy="5823857"/>
          </a:xfrm>
        </p:spPr>
        <p:txBody>
          <a:bodyPr>
            <a:normAutofit fontScale="85000" lnSpcReduction="20000"/>
          </a:bodyPr>
          <a:lstStyle/>
          <a:p>
            <a:pPr marL="0" indent="0">
              <a:buNone/>
            </a:pPr>
            <a:r>
              <a:rPr lang="en-US" dirty="0"/>
              <a:t># defining vector</a:t>
            </a:r>
          </a:p>
          <a:p>
            <a:pPr marL="0" indent="0">
              <a:buNone/>
            </a:pPr>
            <a:r>
              <a:rPr lang="en-US" dirty="0"/>
              <a:t>x &lt;- c(21, 23, 56, 90, 20, 7, 94, 12,</a:t>
            </a:r>
          </a:p>
          <a:p>
            <a:pPr marL="0" indent="0">
              <a:buNone/>
            </a:pPr>
            <a:r>
              <a:rPr lang="en-US" dirty="0"/>
              <a:t>	57, 76, 69, 45, 34, 32, 49, 55, 57)</a:t>
            </a:r>
          </a:p>
          <a:p>
            <a:pPr marL="0" indent="0">
              <a:buNone/>
            </a:pPr>
            <a:endParaRPr lang="en-US" dirty="0"/>
          </a:p>
          <a:p>
            <a:pPr marL="0" indent="0">
              <a:buNone/>
            </a:pPr>
            <a:r>
              <a:rPr lang="en-US" dirty="0"/>
              <a:t># output to be present as PNG file</a:t>
            </a:r>
          </a:p>
          <a:p>
            <a:pPr marL="0" indent="0">
              <a:buNone/>
            </a:pPr>
            <a:r>
              <a:rPr lang="en-US" dirty="0" err="1"/>
              <a:t>png</a:t>
            </a:r>
            <a:r>
              <a:rPr lang="en-US" dirty="0"/>
              <a:t>(file = "hist.png")</a:t>
            </a:r>
          </a:p>
          <a:p>
            <a:pPr marL="0" indent="0">
              <a:buNone/>
            </a:pPr>
            <a:endParaRPr lang="en-US" dirty="0"/>
          </a:p>
          <a:p>
            <a:pPr marL="0" indent="0">
              <a:buNone/>
            </a:pPr>
            <a:r>
              <a:rPr lang="en-US" dirty="0"/>
              <a:t># hist(x, main = "Histogram of Vector x",</a:t>
            </a:r>
          </a:p>
          <a:p>
            <a:pPr marL="0" indent="0">
              <a:buNone/>
            </a:pPr>
            <a:r>
              <a:rPr lang="en-US" dirty="0"/>
              <a:t>		</a:t>
            </a:r>
            <a:r>
              <a:rPr lang="en-US" dirty="0" err="1"/>
              <a:t>xlab</a:t>
            </a:r>
            <a:r>
              <a:rPr lang="en-US" dirty="0"/>
              <a:t> = "Values",</a:t>
            </a:r>
          </a:p>
          <a:p>
            <a:pPr marL="0" indent="0">
              <a:buNone/>
            </a:pPr>
            <a:r>
              <a:rPr lang="en-US" dirty="0"/>
              <a:t>		</a:t>
            </a:r>
            <a:r>
              <a:rPr lang="en-US" dirty="0" err="1"/>
              <a:t>col.lab</a:t>
            </a:r>
            <a:r>
              <a:rPr lang="en-US" dirty="0"/>
              <a:t> = "</a:t>
            </a:r>
            <a:r>
              <a:rPr lang="en-US" dirty="0" err="1"/>
              <a:t>darkgreen</a:t>
            </a:r>
            <a:r>
              <a:rPr lang="en-US" dirty="0"/>
              <a:t>",</a:t>
            </a:r>
          </a:p>
          <a:p>
            <a:pPr marL="0" indent="0">
              <a:buNone/>
            </a:pPr>
            <a:r>
              <a:rPr lang="en-US" dirty="0"/>
              <a:t>		</a:t>
            </a:r>
            <a:r>
              <a:rPr lang="en-US" dirty="0" err="1"/>
              <a:t>col.main</a:t>
            </a:r>
            <a:r>
              <a:rPr lang="en-US" dirty="0"/>
              <a:t> = "</a:t>
            </a:r>
            <a:r>
              <a:rPr lang="en-US" dirty="0" err="1"/>
              <a:t>darkgreen</a:t>
            </a:r>
            <a:r>
              <a:rPr lang="en-US" dirty="0"/>
              <a:t>")</a:t>
            </a:r>
          </a:p>
          <a:p>
            <a:pPr marL="0" indent="0">
              <a:buNone/>
            </a:pPr>
            <a:endParaRPr lang="en-US" dirty="0"/>
          </a:p>
          <a:p>
            <a:pPr marL="0" indent="0">
              <a:buNone/>
            </a:pPr>
            <a:r>
              <a:rPr lang="en-US" dirty="0"/>
              <a:t># saving the file</a:t>
            </a:r>
          </a:p>
          <a:p>
            <a:pPr marL="0" indent="0">
              <a:buNone/>
            </a:pPr>
            <a:r>
              <a:rPr lang="en-US" dirty="0" err="1"/>
              <a:t>dev.off</a:t>
            </a:r>
            <a:r>
              <a:rPr lang="en-US" dirty="0"/>
              <a:t>()</a:t>
            </a:r>
          </a:p>
          <a:p>
            <a:pPr marL="0" indent="0">
              <a:buNone/>
            </a:pPr>
            <a:endParaRPr lang="en-US" dirty="0"/>
          </a:p>
        </p:txBody>
      </p:sp>
    </p:spTree>
    <p:extLst>
      <p:ext uri="{BB962C8B-B14F-4D97-AF65-F5344CB8AC3E}">
        <p14:creationId xmlns:p14="http://schemas.microsoft.com/office/powerpoint/2010/main" val="418026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1" name="Freeform: Shape 820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09" name="Isosceles Triangle 820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2D850B64-4BFD-64FA-B057-AEA2EDB8D2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211" name="Isosceles Triangle 821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54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03DD62-5D6F-9CBA-BAEC-422E3477C8AC}"/>
              </a:ext>
            </a:extLst>
          </p:cNvPr>
          <p:cNvPicPr>
            <a:picLocks noChangeAspect="1"/>
          </p:cNvPicPr>
          <p:nvPr/>
        </p:nvPicPr>
        <p:blipFill>
          <a:blip r:embed="rId2"/>
          <a:srcRect l="7341" r="35909"/>
          <a:stretch/>
        </p:blipFill>
        <p:spPr>
          <a:xfrm>
            <a:off x="-9527" y="3725"/>
            <a:ext cx="5846165" cy="6850548"/>
          </a:xfrm>
          <a:prstGeom prst="rect">
            <a:avLst/>
          </a:prstGeom>
        </p:spPr>
      </p:pic>
      <p:grpSp>
        <p:nvGrpSpPr>
          <p:cNvPr id="12"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3"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CBFE03C7-1212-8122-E149-BE9E2509B537}"/>
              </a:ext>
            </a:extLst>
          </p:cNvPr>
          <p:cNvSpPr>
            <a:spLocks noGrp="1"/>
          </p:cNvSpPr>
          <p:nvPr>
            <p:ph type="title"/>
          </p:nvPr>
        </p:nvSpPr>
        <p:spPr>
          <a:xfrm>
            <a:off x="6094105" y="802955"/>
            <a:ext cx="4977976" cy="1454051"/>
          </a:xfrm>
        </p:spPr>
        <p:txBody>
          <a:bodyPr anchor="b">
            <a:normAutofit/>
          </a:bodyPr>
          <a:lstStyle/>
          <a:p>
            <a:r>
              <a:rPr lang="en-US" sz="3600">
                <a:solidFill>
                  <a:schemeClr val="tx2"/>
                </a:solidFill>
              </a:rPr>
              <a:t>Plots in R</a:t>
            </a:r>
          </a:p>
        </p:txBody>
      </p:sp>
      <p:graphicFrame>
        <p:nvGraphicFramePr>
          <p:cNvPr id="5" name="Content Placeholder 2">
            <a:extLst>
              <a:ext uri="{FF2B5EF4-FFF2-40B4-BE49-F238E27FC236}">
                <a16:creationId xmlns:a16="http://schemas.microsoft.com/office/drawing/2014/main" id="{50D780BE-05C5-598E-630A-AC0C4D84AEFB}"/>
              </a:ext>
            </a:extLst>
          </p:cNvPr>
          <p:cNvGraphicFramePr>
            <a:graphicFrameLocks noGrp="1"/>
          </p:cNvGraphicFramePr>
          <p:nvPr>
            <p:ph idx="1"/>
            <p:extLst>
              <p:ext uri="{D42A27DB-BD31-4B8C-83A1-F6EECF244321}">
                <p14:modId xmlns:p14="http://schemas.microsoft.com/office/powerpoint/2010/main" val="1913528055"/>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534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6694-B689-BE21-89A9-A53706D4C859}"/>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Scatter Plot</a:t>
            </a:r>
            <a:endParaRPr lang="en-US" dirty="0"/>
          </a:p>
        </p:txBody>
      </p:sp>
      <p:sp>
        <p:nvSpPr>
          <p:cNvPr id="3" name="Content Placeholder 2">
            <a:extLst>
              <a:ext uri="{FF2B5EF4-FFF2-40B4-BE49-F238E27FC236}">
                <a16:creationId xmlns:a16="http://schemas.microsoft.com/office/drawing/2014/main" id="{EF760A81-B0EA-1C4B-E481-316934674620}"/>
              </a:ext>
            </a:extLst>
          </p:cNvPr>
          <p:cNvSpPr>
            <a:spLocks noGrp="1"/>
          </p:cNvSpPr>
          <p:nvPr>
            <p:ph idx="1"/>
          </p:nvPr>
        </p:nvSpPr>
        <p:spPr>
          <a:xfrm>
            <a:off x="838199" y="1436914"/>
            <a:ext cx="10722429" cy="5225143"/>
          </a:xfrm>
        </p:spPr>
        <p:txBody>
          <a:bodyPr>
            <a:normAutofit fontScale="77500" lnSpcReduction="20000"/>
          </a:bodyPr>
          <a:lstStyle/>
          <a:p>
            <a:pPr marL="0" indent="0" algn="l" fontAlgn="base">
              <a:buNone/>
            </a:pPr>
            <a:r>
              <a:rPr lang="en-US" b="0" i="0" dirty="0">
                <a:solidFill>
                  <a:srgbClr val="273239"/>
                </a:solidFill>
                <a:effectLst/>
                <a:highlight>
                  <a:srgbClr val="FFFFFF"/>
                </a:highlight>
                <a:latin typeface="Nunito" pitchFamily="2" charset="0"/>
              </a:rPr>
              <a:t>A Scatter plot is another type of graphical representation used to plot the points to show relationship between two data vectors. One of the data vectors is represented on x-axis and another on y-axis. </a:t>
            </a:r>
          </a:p>
          <a:p>
            <a:pPr marL="0" indent="0" algn="just" fontAlgn="base">
              <a:buNone/>
            </a:pPr>
            <a:r>
              <a:rPr lang="en-US" b="1" i="1" dirty="0">
                <a:solidFill>
                  <a:srgbClr val="273239"/>
                </a:solidFill>
                <a:effectLst/>
                <a:latin typeface="Nunito" pitchFamily="2" charset="0"/>
              </a:rPr>
              <a:t>Syntax:</a:t>
            </a:r>
            <a:r>
              <a:rPr lang="en-US" b="0" i="1" dirty="0">
                <a:solidFill>
                  <a:srgbClr val="273239"/>
                </a:solidFill>
                <a:effectLst/>
                <a:latin typeface="Nunito" pitchFamily="2" charset="0"/>
              </a:rPr>
              <a:t> plot(x, y, type, </a:t>
            </a:r>
            <a:r>
              <a:rPr lang="en-US" b="0" i="1" dirty="0" err="1">
                <a:solidFill>
                  <a:srgbClr val="273239"/>
                </a:solidFill>
                <a:effectLst/>
                <a:latin typeface="Nunito" pitchFamily="2" charset="0"/>
              </a:rPr>
              <a:t>xlab</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ylab</a:t>
            </a:r>
            <a:r>
              <a:rPr lang="en-US" b="0" i="1" dirty="0">
                <a:solidFill>
                  <a:srgbClr val="273239"/>
                </a:solidFill>
                <a:effectLst/>
                <a:latin typeface="Nunito" pitchFamily="2" charset="0"/>
              </a:rPr>
              <a:t>, main)</a:t>
            </a:r>
          </a:p>
          <a:p>
            <a:pPr marL="0" indent="0" algn="just" fontAlgn="base">
              <a:buNone/>
            </a:pPr>
            <a:r>
              <a:rPr lang="en-US" b="1" i="1" dirty="0">
                <a:solidFill>
                  <a:srgbClr val="273239"/>
                </a:solidFill>
                <a:effectLst/>
                <a:latin typeface="Nunito" pitchFamily="2" charset="0"/>
              </a:rPr>
              <a:t>Where, </a:t>
            </a:r>
            <a:endParaRPr lang="en-US" b="0" i="1" dirty="0">
              <a:solidFill>
                <a:srgbClr val="273239"/>
              </a:solidFill>
              <a:effectLst/>
              <a:latin typeface="Nunito" pitchFamily="2" charset="0"/>
            </a:endParaRPr>
          </a:p>
          <a:p>
            <a:pPr marL="0" indent="0" algn="just" fontAlgn="base">
              <a:buNone/>
            </a:pPr>
            <a:r>
              <a:rPr lang="en-US" b="1" i="1" dirty="0">
                <a:solidFill>
                  <a:srgbClr val="273239"/>
                </a:solidFill>
                <a:effectLst/>
                <a:latin typeface="Nunito" pitchFamily="2" charset="0"/>
              </a:rPr>
              <a:t>x</a:t>
            </a:r>
            <a:r>
              <a:rPr lang="en-US" b="0" i="1" dirty="0">
                <a:solidFill>
                  <a:srgbClr val="273239"/>
                </a:solidFill>
                <a:effectLst/>
                <a:latin typeface="Nunito" pitchFamily="2" charset="0"/>
              </a:rPr>
              <a:t> is the data vector represented on x-axis</a:t>
            </a:r>
          </a:p>
          <a:p>
            <a:pPr marL="0" indent="0" algn="just" fontAlgn="base">
              <a:buNone/>
            </a:pPr>
            <a:r>
              <a:rPr lang="en-US" b="1" i="1" dirty="0">
                <a:solidFill>
                  <a:srgbClr val="273239"/>
                </a:solidFill>
                <a:effectLst/>
                <a:latin typeface="Nunito" pitchFamily="2" charset="0"/>
              </a:rPr>
              <a:t>y</a:t>
            </a:r>
            <a:r>
              <a:rPr lang="en-US" b="0" i="1" dirty="0">
                <a:solidFill>
                  <a:srgbClr val="273239"/>
                </a:solidFill>
                <a:effectLst/>
                <a:latin typeface="Nunito" pitchFamily="2" charset="0"/>
              </a:rPr>
              <a:t> is the data vector represented on y-axis</a:t>
            </a:r>
          </a:p>
          <a:p>
            <a:pPr marL="0" indent="0" algn="just" fontAlgn="base">
              <a:buNone/>
            </a:pPr>
            <a:r>
              <a:rPr lang="en-US" b="1" i="1" dirty="0">
                <a:solidFill>
                  <a:srgbClr val="273239"/>
                </a:solidFill>
                <a:effectLst/>
                <a:latin typeface="Nunito" pitchFamily="2" charset="0"/>
              </a:rPr>
              <a:t>type</a:t>
            </a:r>
            <a:r>
              <a:rPr lang="en-US" b="0" i="1" dirty="0">
                <a:solidFill>
                  <a:srgbClr val="273239"/>
                </a:solidFill>
                <a:effectLst/>
                <a:latin typeface="Nunito" pitchFamily="2" charset="0"/>
              </a:rPr>
              <a:t> specifies the type of plot to be drawn. For example, “l” for lines, “p” for points, “s” for stair steps, etc.</a:t>
            </a:r>
          </a:p>
          <a:p>
            <a:pPr marL="0" indent="0" algn="just" fontAlgn="base">
              <a:buNone/>
            </a:pPr>
            <a:r>
              <a:rPr lang="en-US" b="1" i="1" dirty="0" err="1">
                <a:solidFill>
                  <a:srgbClr val="273239"/>
                </a:solidFill>
                <a:effectLst/>
                <a:latin typeface="Nunito" pitchFamily="2" charset="0"/>
              </a:rPr>
              <a:t>xlab</a:t>
            </a:r>
            <a:r>
              <a:rPr lang="en-US" b="0" i="1" dirty="0">
                <a:solidFill>
                  <a:srgbClr val="273239"/>
                </a:solidFill>
                <a:effectLst/>
                <a:latin typeface="Nunito" pitchFamily="2" charset="0"/>
              </a:rPr>
              <a:t> specifies the label for x-axis</a:t>
            </a:r>
          </a:p>
          <a:p>
            <a:pPr marL="0" indent="0" algn="just" fontAlgn="base">
              <a:buNone/>
            </a:pPr>
            <a:r>
              <a:rPr lang="en-US" b="1" i="1" dirty="0" err="1">
                <a:solidFill>
                  <a:srgbClr val="273239"/>
                </a:solidFill>
                <a:effectLst/>
                <a:latin typeface="Nunito" pitchFamily="2" charset="0"/>
              </a:rPr>
              <a:t>ylab</a:t>
            </a:r>
            <a:r>
              <a:rPr lang="en-US" b="0" i="1" dirty="0">
                <a:solidFill>
                  <a:srgbClr val="273239"/>
                </a:solidFill>
                <a:effectLst/>
                <a:latin typeface="Nunito" pitchFamily="2" charset="0"/>
              </a:rPr>
              <a:t> specifies the label for y-axis</a:t>
            </a:r>
          </a:p>
          <a:p>
            <a:pPr marL="0" indent="0" algn="just" fontAlgn="base">
              <a:buNone/>
            </a:pPr>
            <a:r>
              <a:rPr lang="en-US" b="1" i="1" dirty="0">
                <a:solidFill>
                  <a:srgbClr val="273239"/>
                </a:solidFill>
                <a:effectLst/>
                <a:latin typeface="Nunito" pitchFamily="2" charset="0"/>
              </a:rPr>
              <a:t>main</a:t>
            </a:r>
            <a:r>
              <a:rPr lang="en-US" b="0" i="1" dirty="0">
                <a:solidFill>
                  <a:srgbClr val="273239"/>
                </a:solidFill>
                <a:effectLst/>
                <a:latin typeface="Nunito" pitchFamily="2" charset="0"/>
              </a:rPr>
              <a:t> specifies the title name of the graph</a:t>
            </a:r>
          </a:p>
          <a:p>
            <a:pPr marL="0" indent="0" algn="just" fontAlgn="base">
              <a:buNone/>
            </a:pPr>
            <a:endParaRPr lang="en-US" b="0" i="1" dirty="0">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Note:</a:t>
            </a:r>
            <a:r>
              <a:rPr kumimoji="0" lang="en-US" altLang="en-US" sz="2800" b="0" i="0" u="none" strike="noStrike" cap="none" normalizeH="0" baseline="0" dirty="0">
                <a:ln>
                  <a:noFill/>
                </a:ln>
                <a:solidFill>
                  <a:srgbClr val="273239"/>
                </a:solidFill>
                <a:effectLst/>
                <a:latin typeface="Nunito" pitchFamily="2" charset="0"/>
              </a:rPr>
              <a:t> To know about more optional parameters in </a:t>
            </a:r>
            <a:r>
              <a:rPr kumimoji="0" lang="en-US" altLang="en-US" sz="2800" b="1" i="0" u="none" strike="noStrike" cap="none" normalizeH="0" baseline="0" dirty="0">
                <a:ln>
                  <a:noFill/>
                </a:ln>
                <a:solidFill>
                  <a:srgbClr val="273239"/>
                </a:solidFill>
                <a:effectLst/>
                <a:latin typeface="Nunito" pitchFamily="2" charset="0"/>
              </a:rPr>
              <a:t>plot()</a:t>
            </a:r>
            <a:r>
              <a:rPr kumimoji="0" lang="en-US" altLang="en-US" sz="2800" b="0" i="0" u="none" strike="noStrike" cap="none" normalizeH="0" baseline="0" dirty="0">
                <a:ln>
                  <a:noFill/>
                </a:ln>
                <a:solidFill>
                  <a:srgbClr val="273239"/>
                </a:solidFill>
                <a:effectLst/>
                <a:latin typeface="Nunito" pitchFamily="2" charset="0"/>
              </a:rPr>
              <a:t> function, use the below command in R console: </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help("plot")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9EBE173-E798-1355-A26D-642A67EA57F3}"/>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53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0F278-758D-386B-ADA2-D7C8D414170C}"/>
              </a:ext>
            </a:extLst>
          </p:cNvPr>
          <p:cNvSpPr>
            <a:spLocks noGrp="1"/>
          </p:cNvSpPr>
          <p:nvPr>
            <p:ph idx="1"/>
          </p:nvPr>
        </p:nvSpPr>
        <p:spPr>
          <a:xfrm>
            <a:off x="838199" y="478970"/>
            <a:ext cx="10798629" cy="5910943"/>
          </a:xfrm>
        </p:spPr>
        <p:txBody>
          <a:bodyPr>
            <a:normAutofit fontScale="85000" lnSpcReduction="20000"/>
          </a:bodyPr>
          <a:lstStyle/>
          <a:p>
            <a:r>
              <a:rPr lang="en-US" dirty="0"/>
              <a:t># taking input from dataset Orange already </a:t>
            </a:r>
          </a:p>
          <a:p>
            <a:r>
              <a:rPr lang="en-US" dirty="0"/>
              <a:t># present in R</a:t>
            </a:r>
          </a:p>
          <a:p>
            <a:r>
              <a:rPr lang="en-US" dirty="0"/>
              <a:t>orange &lt;- Orange[, c('age', 'circumference')]</a:t>
            </a:r>
          </a:p>
          <a:p>
            <a:endParaRPr lang="en-US" dirty="0"/>
          </a:p>
          <a:p>
            <a:r>
              <a:rPr lang="en-US" dirty="0"/>
              <a:t># output to be present as PNG file</a:t>
            </a:r>
          </a:p>
          <a:p>
            <a:r>
              <a:rPr lang="en-US" dirty="0" err="1"/>
              <a:t>png</a:t>
            </a:r>
            <a:r>
              <a:rPr lang="en-US" dirty="0"/>
              <a:t>(file = "plot.png")</a:t>
            </a:r>
          </a:p>
          <a:p>
            <a:endParaRPr lang="en-US" dirty="0"/>
          </a:p>
          <a:p>
            <a:r>
              <a:rPr lang="en-US" dirty="0"/>
              <a:t># plotting</a:t>
            </a:r>
          </a:p>
          <a:p>
            <a:r>
              <a:rPr lang="en-US" dirty="0"/>
              <a:t>plot(x = </a:t>
            </a:r>
            <a:r>
              <a:rPr lang="en-US" dirty="0" err="1"/>
              <a:t>orange$age</a:t>
            </a:r>
            <a:r>
              <a:rPr lang="en-US" dirty="0"/>
              <a:t>, y = </a:t>
            </a:r>
            <a:r>
              <a:rPr lang="en-US" dirty="0" err="1"/>
              <a:t>orange$circumference</a:t>
            </a:r>
            <a:r>
              <a:rPr lang="en-US" dirty="0"/>
              <a:t>, </a:t>
            </a:r>
            <a:r>
              <a:rPr lang="en-US" dirty="0" err="1"/>
              <a:t>xlab</a:t>
            </a:r>
            <a:r>
              <a:rPr lang="en-US" dirty="0"/>
              <a:t> = "Age",</a:t>
            </a:r>
          </a:p>
          <a:p>
            <a:r>
              <a:rPr lang="en-US" dirty="0" err="1"/>
              <a:t>ylab</a:t>
            </a:r>
            <a:r>
              <a:rPr lang="en-US" dirty="0"/>
              <a:t> = "Circumference", main = "Age VS Circumference",</a:t>
            </a:r>
          </a:p>
          <a:p>
            <a:r>
              <a:rPr lang="en-US" dirty="0" err="1"/>
              <a:t>col.lab</a:t>
            </a:r>
            <a:r>
              <a:rPr lang="en-US" dirty="0"/>
              <a:t> = "</a:t>
            </a:r>
            <a:r>
              <a:rPr lang="en-US" dirty="0" err="1"/>
              <a:t>darkgreen</a:t>
            </a:r>
            <a:r>
              <a:rPr lang="en-US" dirty="0"/>
              <a:t>", </a:t>
            </a:r>
            <a:r>
              <a:rPr lang="en-US" dirty="0" err="1"/>
              <a:t>col.main</a:t>
            </a:r>
            <a:r>
              <a:rPr lang="en-US" dirty="0"/>
              <a:t> = "</a:t>
            </a:r>
            <a:r>
              <a:rPr lang="en-US" dirty="0" err="1"/>
              <a:t>darkgreen</a:t>
            </a:r>
            <a:r>
              <a:rPr lang="en-US" dirty="0"/>
              <a:t>",</a:t>
            </a:r>
          </a:p>
          <a:p>
            <a:r>
              <a:rPr lang="en-US" dirty="0" err="1"/>
              <a:t>col.axis</a:t>
            </a:r>
            <a:r>
              <a:rPr lang="en-US" dirty="0"/>
              <a:t> = "</a:t>
            </a:r>
            <a:r>
              <a:rPr lang="en-US" dirty="0" err="1"/>
              <a:t>darkgreen</a:t>
            </a:r>
            <a:r>
              <a:rPr lang="en-US" dirty="0"/>
              <a:t>")</a:t>
            </a:r>
          </a:p>
          <a:p>
            <a:endParaRPr lang="en-US" dirty="0"/>
          </a:p>
          <a:p>
            <a:r>
              <a:rPr lang="en-US" dirty="0"/>
              <a:t># saving the file</a:t>
            </a:r>
          </a:p>
          <a:p>
            <a:r>
              <a:rPr lang="en-US" dirty="0" err="1"/>
              <a:t>dev.off</a:t>
            </a:r>
            <a:r>
              <a:rPr lang="en-US" dirty="0"/>
              <a:t>()</a:t>
            </a:r>
          </a:p>
          <a:p>
            <a:endParaRPr lang="en-US" dirty="0"/>
          </a:p>
        </p:txBody>
      </p:sp>
    </p:spTree>
    <p:extLst>
      <p:ext uri="{BB962C8B-B14F-4D97-AF65-F5344CB8AC3E}">
        <p14:creationId xmlns:p14="http://schemas.microsoft.com/office/powerpoint/2010/main" val="167937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9" name="Freeform: Shape 1024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1" name="Rectangle 1025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57" name="Isosceles Triangle 1025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25A7CD73-1227-F559-2086-410BFFD855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97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9711-80D8-A775-1481-A172A05818C9}"/>
              </a:ext>
            </a:extLst>
          </p:cNvPr>
          <p:cNvSpPr>
            <a:spLocks noGrp="1"/>
          </p:cNvSpPr>
          <p:nvPr>
            <p:ph type="title"/>
          </p:nvPr>
        </p:nvSpPr>
        <p:spPr/>
        <p:txBody>
          <a:bodyPr/>
          <a:lstStyle/>
          <a:p>
            <a:r>
              <a:rPr lang="en-US" dirty="0"/>
              <a:t>Pairs</a:t>
            </a:r>
          </a:p>
        </p:txBody>
      </p:sp>
      <p:sp>
        <p:nvSpPr>
          <p:cNvPr id="3" name="Content Placeholder 2">
            <a:extLst>
              <a:ext uri="{FF2B5EF4-FFF2-40B4-BE49-F238E27FC236}">
                <a16:creationId xmlns:a16="http://schemas.microsoft.com/office/drawing/2014/main" id="{A3362DF2-3EF3-B8E3-C2E2-9A7E68F19E79}"/>
              </a:ext>
            </a:extLst>
          </p:cNvPr>
          <p:cNvSpPr>
            <a:spLocks noGrp="1"/>
          </p:cNvSpPr>
          <p:nvPr>
            <p:ph idx="1"/>
          </p:nvPr>
        </p:nvSpPr>
        <p:spPr/>
        <p:txBody>
          <a:bodyPr>
            <a:normAutofit fontScale="92500" lnSpcReduction="10000"/>
          </a:bodyPr>
          <a:lstStyle/>
          <a:p>
            <a:pPr algn="l" fontAlgn="base"/>
            <a:r>
              <a:rPr lang="en-US" b="0" i="0" dirty="0">
                <a:solidFill>
                  <a:srgbClr val="273239"/>
                </a:solidFill>
                <a:effectLst/>
                <a:highlight>
                  <a:srgbClr val="FFFFFF"/>
                </a:highlight>
                <a:latin typeface="Nunito" pitchFamily="2" charset="0"/>
              </a:rPr>
              <a:t>If a scatter plot has to be drawn to show the relation between 2 or more vectors or to plot the scatter plot matrix between the vectors, then </a:t>
            </a:r>
            <a:r>
              <a:rPr lang="en-US" b="1" i="0" dirty="0">
                <a:solidFill>
                  <a:srgbClr val="273239"/>
                </a:solidFill>
                <a:effectLst/>
                <a:highlight>
                  <a:srgbClr val="FFFFFF"/>
                </a:highlight>
                <a:latin typeface="Nunito" pitchFamily="2" charset="0"/>
              </a:rPr>
              <a:t>pairs()</a:t>
            </a:r>
            <a:r>
              <a:rPr lang="en-US" b="0" i="0" dirty="0">
                <a:solidFill>
                  <a:srgbClr val="273239"/>
                </a:solidFill>
                <a:effectLst/>
                <a:highlight>
                  <a:srgbClr val="FFFFFF"/>
                </a:highlight>
                <a:latin typeface="Nunito" pitchFamily="2" charset="0"/>
              </a:rPr>
              <a:t> function is used to satisfy the criteria. </a:t>
            </a:r>
          </a:p>
          <a:p>
            <a:pPr algn="l" fontAlgn="base"/>
            <a:br>
              <a:rPr lang="en-US" dirty="0"/>
            </a:br>
            <a:r>
              <a:rPr lang="en-US" b="1" i="1" dirty="0">
                <a:solidFill>
                  <a:srgbClr val="273239"/>
                </a:solidFill>
                <a:effectLst/>
                <a:latin typeface="Nunito" pitchFamily="2" charset="0"/>
              </a:rPr>
              <a:t>Syntax: </a:t>
            </a:r>
            <a:r>
              <a:rPr lang="en-US" b="0" i="1" dirty="0">
                <a:solidFill>
                  <a:srgbClr val="273239"/>
                </a:solidFill>
                <a:effectLst/>
                <a:latin typeface="Nunito" pitchFamily="2" charset="0"/>
              </a:rPr>
              <a:t>pairs(~formula, data)</a:t>
            </a:r>
          </a:p>
          <a:p>
            <a:pPr algn="l" fontAlgn="base"/>
            <a:r>
              <a:rPr lang="en-US" b="1" i="1" dirty="0">
                <a:solidFill>
                  <a:srgbClr val="273239"/>
                </a:solidFill>
                <a:effectLst/>
                <a:latin typeface="Nunito" pitchFamily="2" charset="0"/>
              </a:rPr>
              <a:t>where,</a:t>
            </a:r>
            <a:endParaRPr lang="en-US" b="0" i="1" dirty="0">
              <a:solidFill>
                <a:srgbClr val="273239"/>
              </a:solidFill>
              <a:effectLst/>
              <a:latin typeface="Nunito" pitchFamily="2" charset="0"/>
            </a:endParaRPr>
          </a:p>
          <a:p>
            <a:pPr algn="l" fontAlgn="base">
              <a:buFont typeface="Arial" panose="020B0604020202020204" pitchFamily="34" charset="0"/>
              <a:buChar char="•"/>
            </a:pPr>
            <a:r>
              <a:rPr lang="en-US" b="1" i="1" dirty="0">
                <a:solidFill>
                  <a:srgbClr val="273239"/>
                </a:solidFill>
                <a:effectLst/>
                <a:latin typeface="Nunito" pitchFamily="2" charset="0"/>
              </a:rPr>
              <a:t>~formula</a:t>
            </a:r>
            <a:r>
              <a:rPr lang="en-US" b="0" i="1" dirty="0">
                <a:solidFill>
                  <a:srgbClr val="273239"/>
                </a:solidFill>
                <a:effectLst/>
                <a:latin typeface="Nunito" pitchFamily="2" charset="0"/>
              </a:rPr>
              <a:t> is the mathematical formula such as ~</a:t>
            </a:r>
            <a:r>
              <a:rPr lang="en-US" b="0" i="1" dirty="0" err="1">
                <a:solidFill>
                  <a:srgbClr val="273239"/>
                </a:solidFill>
                <a:effectLst/>
                <a:latin typeface="Nunito" pitchFamily="2" charset="0"/>
              </a:rPr>
              <a:t>a+b+c</a:t>
            </a:r>
            <a:endParaRPr lang="en-US" b="0" i="1" dirty="0">
              <a:solidFill>
                <a:srgbClr val="273239"/>
              </a:solidFill>
              <a:effectLst/>
              <a:latin typeface="Nunito" pitchFamily="2" charset="0"/>
            </a:endParaRPr>
          </a:p>
          <a:p>
            <a:pPr algn="l" fontAlgn="base">
              <a:buFont typeface="Arial" panose="020B0604020202020204" pitchFamily="34" charset="0"/>
              <a:buChar char="•"/>
            </a:pPr>
            <a:r>
              <a:rPr lang="en-US" b="1" i="1" dirty="0">
                <a:solidFill>
                  <a:srgbClr val="273239"/>
                </a:solidFill>
                <a:effectLst/>
                <a:latin typeface="Nunito" pitchFamily="2" charset="0"/>
              </a:rPr>
              <a:t>data</a:t>
            </a:r>
            <a:r>
              <a:rPr lang="en-US" b="0" i="1" dirty="0">
                <a:solidFill>
                  <a:srgbClr val="273239"/>
                </a:solidFill>
                <a:effectLst/>
                <a:latin typeface="Nunito" pitchFamily="2" charset="0"/>
              </a:rPr>
              <a:t> is the dataset form where data is taken in 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Note:</a:t>
            </a:r>
            <a:r>
              <a:rPr kumimoji="0" lang="en-US" altLang="en-US" sz="2800" b="0" i="0" u="none" strike="noStrike" cap="none" normalizeH="0" baseline="0" dirty="0">
                <a:ln>
                  <a:noFill/>
                </a:ln>
                <a:solidFill>
                  <a:srgbClr val="273239"/>
                </a:solidFill>
                <a:effectLst/>
                <a:latin typeface="Nunito" pitchFamily="2" charset="0"/>
              </a:rPr>
              <a:t> To know about more optional parameters in pairs() function, use the below command in R console: </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help("pairs")</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9B385317-46B1-D5E3-C5B7-6DB810A094FB}"/>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08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437D4-6C17-EACB-62F7-F28B2A17E069}"/>
              </a:ext>
            </a:extLst>
          </p:cNvPr>
          <p:cNvSpPr>
            <a:spLocks noGrp="1"/>
          </p:cNvSpPr>
          <p:nvPr>
            <p:ph idx="1"/>
          </p:nvPr>
        </p:nvSpPr>
        <p:spPr>
          <a:xfrm>
            <a:off x="838200" y="272143"/>
            <a:ext cx="10515600" cy="5904820"/>
          </a:xfrm>
        </p:spPr>
        <p:txBody>
          <a:bodyPr>
            <a:normAutofit/>
          </a:bodyPr>
          <a:lstStyle/>
          <a:p>
            <a:pPr marL="0" indent="0">
              <a:buNone/>
            </a:pPr>
            <a:r>
              <a:rPr lang="en-US" dirty="0"/>
              <a:t># output to be present as PNG file</a:t>
            </a:r>
          </a:p>
          <a:p>
            <a:pPr marL="0" indent="0">
              <a:buNone/>
            </a:pPr>
            <a:r>
              <a:rPr lang="en-US" dirty="0" err="1"/>
              <a:t>png</a:t>
            </a:r>
            <a:r>
              <a:rPr lang="en-US" dirty="0"/>
              <a:t>(file = "plotmatrix.png")</a:t>
            </a:r>
          </a:p>
          <a:p>
            <a:pPr marL="0" indent="0">
              <a:buNone/>
            </a:pPr>
            <a:endParaRPr lang="en-US" dirty="0"/>
          </a:p>
          <a:p>
            <a:pPr marL="0" indent="0">
              <a:buNone/>
            </a:pPr>
            <a:r>
              <a:rPr lang="en-US" dirty="0"/>
              <a:t># plotting scatterplot matrix</a:t>
            </a:r>
          </a:p>
          <a:p>
            <a:pPr marL="0" indent="0">
              <a:buNone/>
            </a:pPr>
            <a:r>
              <a:rPr lang="en-US" dirty="0"/>
              <a:t># using dataset Orange</a:t>
            </a:r>
          </a:p>
          <a:p>
            <a:pPr marL="0" indent="0">
              <a:buNone/>
            </a:pPr>
            <a:r>
              <a:rPr lang="en-US" dirty="0"/>
              <a:t>pairs(~age + circumference, data = Orange,</a:t>
            </a:r>
          </a:p>
          <a:p>
            <a:pPr marL="0" indent="0">
              <a:buNone/>
            </a:pPr>
            <a:r>
              <a:rPr lang="en-US" dirty="0" err="1"/>
              <a:t>col.axis</a:t>
            </a:r>
            <a:r>
              <a:rPr lang="en-US" dirty="0"/>
              <a:t> = "</a:t>
            </a:r>
            <a:r>
              <a:rPr lang="en-US" dirty="0" err="1"/>
              <a:t>darkgreen</a:t>
            </a:r>
            <a:r>
              <a:rPr lang="en-US" dirty="0"/>
              <a:t>")</a:t>
            </a:r>
          </a:p>
          <a:p>
            <a:pPr marL="0" indent="0">
              <a:buNone/>
            </a:pPr>
            <a:endParaRPr lang="en-US" dirty="0"/>
          </a:p>
          <a:p>
            <a:pPr marL="0" indent="0">
              <a:buNone/>
            </a:pPr>
            <a:r>
              <a:rPr lang="en-US" dirty="0"/>
              <a:t># saving the file</a:t>
            </a:r>
          </a:p>
          <a:p>
            <a:pPr marL="0" indent="0">
              <a:buNone/>
            </a:pPr>
            <a:r>
              <a:rPr lang="en-US" dirty="0" err="1"/>
              <a:t>dev.off</a:t>
            </a:r>
            <a:r>
              <a:rPr lang="en-US" dirty="0"/>
              <a:t>()</a:t>
            </a:r>
          </a:p>
          <a:p>
            <a:pPr marL="0" indent="0">
              <a:buNone/>
            </a:pPr>
            <a:endParaRPr lang="en-US" dirty="0"/>
          </a:p>
        </p:txBody>
      </p:sp>
    </p:spTree>
    <p:extLst>
      <p:ext uri="{BB962C8B-B14F-4D97-AF65-F5344CB8AC3E}">
        <p14:creationId xmlns:p14="http://schemas.microsoft.com/office/powerpoint/2010/main" val="35213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7" name="Freeform: Shape 1229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Freeform: Shape 1230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05" name="Isosceles Triangle 1230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8CC7EE07-E856-AD71-AD99-5174D84DD3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307" name="Isosceles Triangle 1230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4364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1F7F-1748-292A-B25F-E750F76DB974}"/>
              </a:ext>
            </a:extLst>
          </p:cNvPr>
          <p:cNvSpPr>
            <a:spLocks noGrp="1"/>
          </p:cNvSpPr>
          <p:nvPr>
            <p:ph type="title"/>
          </p:nvPr>
        </p:nvSpPr>
        <p:spPr>
          <a:xfrm>
            <a:off x="838200" y="228601"/>
            <a:ext cx="10515600" cy="1325563"/>
          </a:xfrm>
        </p:spPr>
        <p:txBody>
          <a:bodyPr/>
          <a:lstStyle/>
          <a:p>
            <a:r>
              <a:rPr lang="en-US" b="1" i="0" dirty="0">
                <a:solidFill>
                  <a:srgbClr val="273239"/>
                </a:solidFill>
                <a:effectLst/>
                <a:highlight>
                  <a:srgbClr val="FFFFFF"/>
                </a:highlight>
                <a:latin typeface="Nunito" pitchFamily="2" charset="0"/>
              </a:rPr>
              <a:t>Box Plot</a:t>
            </a:r>
            <a:endParaRPr lang="en-US" dirty="0"/>
          </a:p>
        </p:txBody>
      </p:sp>
      <p:sp>
        <p:nvSpPr>
          <p:cNvPr id="3" name="Content Placeholder 2">
            <a:extLst>
              <a:ext uri="{FF2B5EF4-FFF2-40B4-BE49-F238E27FC236}">
                <a16:creationId xmlns:a16="http://schemas.microsoft.com/office/drawing/2014/main" id="{496ACEBC-D82A-F736-C3D9-BDB9667C87F1}"/>
              </a:ext>
            </a:extLst>
          </p:cNvPr>
          <p:cNvSpPr>
            <a:spLocks noGrp="1"/>
          </p:cNvSpPr>
          <p:nvPr>
            <p:ph idx="1"/>
          </p:nvPr>
        </p:nvSpPr>
        <p:spPr>
          <a:xfrm>
            <a:off x="838200" y="1447800"/>
            <a:ext cx="10657114" cy="5181599"/>
          </a:xfrm>
        </p:spPr>
        <p:txBody>
          <a:bodyPr>
            <a:normAutofit fontScale="92500" lnSpcReduction="10000"/>
          </a:bodyPr>
          <a:lstStyle/>
          <a:p>
            <a:pPr marL="0" indent="0" algn="just" fontAlgn="base">
              <a:buNone/>
            </a:pPr>
            <a:r>
              <a:rPr lang="en-US" b="0" i="0" dirty="0">
                <a:solidFill>
                  <a:srgbClr val="273239"/>
                </a:solidFill>
                <a:effectLst/>
                <a:highlight>
                  <a:srgbClr val="FFFFFF"/>
                </a:highlight>
                <a:latin typeface="Nunito" pitchFamily="2" charset="0"/>
              </a:rPr>
              <a:t>Box plot shows how the data is distributed in the data vector. It represents five values in the graph i.e., minimum, first quartile, second quartile(median), third quartile, the maximum value of the data vector.</a:t>
            </a:r>
          </a:p>
          <a:p>
            <a:pPr marL="0" indent="0" algn="just" fontAlgn="base">
              <a:buNone/>
            </a:pPr>
            <a:r>
              <a:rPr lang="en-US" b="1" i="1" dirty="0">
                <a:solidFill>
                  <a:srgbClr val="273239"/>
                </a:solidFill>
                <a:effectLst/>
                <a:latin typeface="Nunito" pitchFamily="2" charset="0"/>
              </a:rPr>
              <a:t>Syntax:</a:t>
            </a:r>
            <a:r>
              <a:rPr lang="en-US" b="0" i="1" dirty="0">
                <a:solidFill>
                  <a:srgbClr val="273239"/>
                </a:solidFill>
                <a:effectLst/>
                <a:latin typeface="Nunito" pitchFamily="2" charset="0"/>
              </a:rPr>
              <a:t> boxplot(x, </a:t>
            </a:r>
            <a:r>
              <a:rPr lang="en-US" b="0" i="1" dirty="0" err="1">
                <a:solidFill>
                  <a:srgbClr val="273239"/>
                </a:solidFill>
                <a:effectLst/>
                <a:latin typeface="Nunito" pitchFamily="2" charset="0"/>
              </a:rPr>
              <a:t>xlab</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ylab</a:t>
            </a:r>
            <a:r>
              <a:rPr lang="en-US" b="0" i="1" dirty="0">
                <a:solidFill>
                  <a:srgbClr val="273239"/>
                </a:solidFill>
                <a:effectLst/>
                <a:latin typeface="Nunito" pitchFamily="2" charset="0"/>
              </a:rPr>
              <a:t>, notch)</a:t>
            </a:r>
          </a:p>
          <a:p>
            <a:pPr marL="0" indent="0" algn="just" fontAlgn="base">
              <a:buNone/>
            </a:pPr>
            <a:r>
              <a:rPr lang="en-US" b="1" i="1" dirty="0">
                <a:solidFill>
                  <a:srgbClr val="273239"/>
                </a:solidFill>
                <a:effectLst/>
                <a:latin typeface="Nunito" pitchFamily="2" charset="0"/>
              </a:rPr>
              <a:t>where, </a:t>
            </a:r>
            <a:endParaRPr lang="en-US" b="0" i="1" dirty="0">
              <a:solidFill>
                <a:srgbClr val="273239"/>
              </a:solidFill>
              <a:effectLst/>
              <a:latin typeface="Nunito" pitchFamily="2" charset="0"/>
            </a:endParaRPr>
          </a:p>
          <a:p>
            <a:pPr marL="0" indent="0" algn="just" fontAlgn="base">
              <a:buNone/>
            </a:pPr>
            <a:r>
              <a:rPr lang="en-US" b="1" i="1" dirty="0">
                <a:solidFill>
                  <a:srgbClr val="273239"/>
                </a:solidFill>
                <a:effectLst/>
                <a:latin typeface="Nunito" pitchFamily="2" charset="0"/>
              </a:rPr>
              <a:t>x</a:t>
            </a:r>
            <a:r>
              <a:rPr lang="en-US" b="0" i="1" dirty="0">
                <a:solidFill>
                  <a:srgbClr val="273239"/>
                </a:solidFill>
                <a:effectLst/>
                <a:latin typeface="Nunito" pitchFamily="2" charset="0"/>
              </a:rPr>
              <a:t> specifies the data vector</a:t>
            </a:r>
          </a:p>
          <a:p>
            <a:pPr marL="0" indent="0" algn="just" fontAlgn="base">
              <a:buNone/>
            </a:pPr>
            <a:r>
              <a:rPr lang="en-US" b="1" i="1" dirty="0" err="1">
                <a:solidFill>
                  <a:srgbClr val="273239"/>
                </a:solidFill>
                <a:effectLst/>
                <a:latin typeface="Nunito" pitchFamily="2" charset="0"/>
              </a:rPr>
              <a:t>xlab</a:t>
            </a:r>
            <a:r>
              <a:rPr lang="en-US" b="0" i="1" dirty="0">
                <a:solidFill>
                  <a:srgbClr val="273239"/>
                </a:solidFill>
                <a:effectLst/>
                <a:latin typeface="Nunito" pitchFamily="2" charset="0"/>
              </a:rPr>
              <a:t> specifies the label for x-axis</a:t>
            </a:r>
          </a:p>
          <a:p>
            <a:pPr marL="0" indent="0" algn="just" fontAlgn="base">
              <a:buNone/>
            </a:pPr>
            <a:r>
              <a:rPr lang="en-US" b="1" i="1" dirty="0" err="1">
                <a:solidFill>
                  <a:srgbClr val="273239"/>
                </a:solidFill>
                <a:effectLst/>
                <a:latin typeface="Nunito" pitchFamily="2" charset="0"/>
              </a:rPr>
              <a:t>ylab</a:t>
            </a:r>
            <a:r>
              <a:rPr lang="en-US" b="0" i="1" dirty="0">
                <a:solidFill>
                  <a:srgbClr val="273239"/>
                </a:solidFill>
                <a:effectLst/>
                <a:latin typeface="Nunito" pitchFamily="2" charset="0"/>
              </a:rPr>
              <a:t> specifies the label for y-axis</a:t>
            </a:r>
          </a:p>
          <a:p>
            <a:pPr marL="0" indent="0" algn="just" fontAlgn="base">
              <a:buNone/>
            </a:pPr>
            <a:r>
              <a:rPr lang="en-US" b="1" i="1" dirty="0">
                <a:solidFill>
                  <a:srgbClr val="273239"/>
                </a:solidFill>
                <a:effectLst/>
                <a:latin typeface="Nunito" pitchFamily="2" charset="0"/>
              </a:rPr>
              <a:t>notch, </a:t>
            </a:r>
            <a:r>
              <a:rPr lang="en-US" b="0" i="1" dirty="0">
                <a:solidFill>
                  <a:srgbClr val="273239"/>
                </a:solidFill>
                <a:effectLst/>
                <a:latin typeface="Nunito" pitchFamily="2" charset="0"/>
              </a:rPr>
              <a:t>if TRUE then creates notch on both the sides of the box</a:t>
            </a:r>
          </a:p>
          <a:p>
            <a:pPr marL="0" indent="0" algn="just" fontAlgn="base">
              <a:buNone/>
            </a:pPr>
            <a:endParaRPr lang="en-US" b="0" i="1" dirty="0">
              <a:solidFill>
                <a:srgbClr val="273239"/>
              </a:solidFill>
              <a:effectLst/>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Note:</a:t>
            </a:r>
            <a:r>
              <a:rPr kumimoji="0" lang="en-US" altLang="en-US" sz="2800" b="0" i="0" u="none" strike="noStrike" cap="none" normalizeH="0" baseline="0" dirty="0">
                <a:ln>
                  <a:noFill/>
                </a:ln>
                <a:solidFill>
                  <a:srgbClr val="273239"/>
                </a:solidFill>
                <a:effectLst/>
                <a:latin typeface="Nunito" pitchFamily="2" charset="0"/>
              </a:rPr>
              <a:t> To know about more optional parameters in </a:t>
            </a:r>
            <a:r>
              <a:rPr kumimoji="0" lang="en-US" altLang="en-US" sz="2800" b="1" i="0" u="none" strike="noStrike" cap="none" normalizeH="0" baseline="0" dirty="0">
                <a:ln>
                  <a:noFill/>
                </a:ln>
                <a:solidFill>
                  <a:srgbClr val="273239"/>
                </a:solidFill>
                <a:effectLst/>
                <a:latin typeface="Nunito" pitchFamily="2" charset="0"/>
              </a:rPr>
              <a:t>boxplot()</a:t>
            </a:r>
            <a:r>
              <a:rPr kumimoji="0" lang="en-US" altLang="en-US" sz="2800" b="0" i="0" u="none" strike="noStrike" cap="none" normalizeH="0" baseline="0" dirty="0">
                <a:ln>
                  <a:noFill/>
                </a:ln>
                <a:solidFill>
                  <a:srgbClr val="273239"/>
                </a:solidFill>
                <a:effectLst/>
                <a:latin typeface="Nunito" pitchFamily="2" charset="0"/>
              </a:rPr>
              <a:t> function, use the below command in R console: </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help("boxplot")</a:t>
            </a:r>
            <a:r>
              <a:rPr kumimoji="0" lang="en-US" altLang="en-US" sz="1200" b="0" i="0" u="none" strike="noStrike" cap="none" normalizeH="0" baseline="0" dirty="0">
                <a:ln>
                  <a:noFill/>
                </a:ln>
                <a:solidFill>
                  <a:schemeClr val="tx1"/>
                </a:solidFill>
                <a:effectLst/>
              </a:rPr>
              <a:t> </a:t>
            </a:r>
            <a:endParaRPr lang="en-US" b="0" i="1" dirty="0">
              <a:solidFill>
                <a:srgbClr val="273239"/>
              </a:solidFill>
              <a:effectLst/>
              <a:latin typeface="Nunito" pitchFamily="2" charset="0"/>
            </a:endParaRPr>
          </a:p>
          <a:p>
            <a:pPr algn="just"/>
            <a:endParaRPr lang="en-US" dirty="0"/>
          </a:p>
        </p:txBody>
      </p:sp>
      <p:sp>
        <p:nvSpPr>
          <p:cNvPr id="4" name="Rectangle 1">
            <a:extLst>
              <a:ext uri="{FF2B5EF4-FFF2-40B4-BE49-F238E27FC236}">
                <a16:creationId xmlns:a16="http://schemas.microsoft.com/office/drawing/2014/main" id="{8097B6C8-9244-9151-1D0B-B115167A2816}"/>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7326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BDA1F-5569-3D09-18C7-28755E16C14B}"/>
              </a:ext>
            </a:extLst>
          </p:cNvPr>
          <p:cNvSpPr>
            <a:spLocks noGrp="1"/>
          </p:cNvSpPr>
          <p:nvPr>
            <p:ph idx="1"/>
          </p:nvPr>
        </p:nvSpPr>
        <p:spPr>
          <a:xfrm>
            <a:off x="838200" y="576943"/>
            <a:ext cx="10515600" cy="5600020"/>
          </a:xfrm>
        </p:spPr>
        <p:txBody>
          <a:bodyPr>
            <a:normAutofit fontScale="92500" lnSpcReduction="20000"/>
          </a:bodyPr>
          <a:lstStyle/>
          <a:p>
            <a:pPr marL="0" indent="0">
              <a:buNone/>
            </a:pPr>
            <a:r>
              <a:rPr lang="en-US" dirty="0"/>
              <a:t># defining vector with ages of employees</a:t>
            </a:r>
          </a:p>
          <a:p>
            <a:pPr marL="0" indent="0">
              <a:buNone/>
            </a:pPr>
            <a:r>
              <a:rPr lang="en-US" dirty="0"/>
              <a:t>x &lt;- c(42, 21, 22, 24, 25, 30, 29, 22,</a:t>
            </a:r>
          </a:p>
          <a:p>
            <a:pPr marL="0" indent="0">
              <a:buNone/>
            </a:pPr>
            <a:r>
              <a:rPr lang="en-US" dirty="0"/>
              <a:t>	23, 23, 24, 28, 32, 45, 39, 40)</a:t>
            </a:r>
          </a:p>
          <a:p>
            <a:pPr marL="0" indent="0">
              <a:buNone/>
            </a:pPr>
            <a:endParaRPr lang="en-US" dirty="0"/>
          </a:p>
          <a:p>
            <a:pPr marL="0" indent="0">
              <a:buNone/>
            </a:pPr>
            <a:r>
              <a:rPr lang="en-US" dirty="0"/>
              <a:t># output to be present as PNG file</a:t>
            </a:r>
          </a:p>
          <a:p>
            <a:pPr marL="0" indent="0">
              <a:buNone/>
            </a:pPr>
            <a:r>
              <a:rPr lang="en-US" dirty="0" err="1"/>
              <a:t>png</a:t>
            </a:r>
            <a:r>
              <a:rPr lang="en-US" dirty="0"/>
              <a:t>(file = "boxplot.png")</a:t>
            </a:r>
          </a:p>
          <a:p>
            <a:pPr marL="0" indent="0">
              <a:buNone/>
            </a:pPr>
            <a:endParaRPr lang="en-US" dirty="0"/>
          </a:p>
          <a:p>
            <a:pPr marL="0" indent="0">
              <a:buNone/>
            </a:pPr>
            <a:r>
              <a:rPr lang="en-US" dirty="0"/>
              <a:t># plotting</a:t>
            </a:r>
          </a:p>
          <a:p>
            <a:pPr marL="0" indent="0">
              <a:buNone/>
            </a:pPr>
            <a:r>
              <a:rPr lang="en-US" dirty="0"/>
              <a:t>boxplot(x, </a:t>
            </a:r>
            <a:r>
              <a:rPr lang="en-US" dirty="0" err="1"/>
              <a:t>xlab</a:t>
            </a:r>
            <a:r>
              <a:rPr lang="en-US" dirty="0"/>
              <a:t> = "Box Plot", </a:t>
            </a:r>
            <a:r>
              <a:rPr lang="en-US" dirty="0" err="1"/>
              <a:t>ylab</a:t>
            </a:r>
            <a:r>
              <a:rPr lang="en-US" dirty="0"/>
              <a:t> = "Age",</a:t>
            </a:r>
          </a:p>
          <a:p>
            <a:pPr marL="0" indent="0">
              <a:buNone/>
            </a:pPr>
            <a:r>
              <a:rPr lang="en-US" dirty="0" err="1"/>
              <a:t>col.axis</a:t>
            </a:r>
            <a:r>
              <a:rPr lang="en-US" dirty="0"/>
              <a:t> = "</a:t>
            </a:r>
            <a:r>
              <a:rPr lang="en-US" dirty="0" err="1"/>
              <a:t>darkgreen</a:t>
            </a:r>
            <a:r>
              <a:rPr lang="en-US" dirty="0"/>
              <a:t>", </a:t>
            </a:r>
            <a:r>
              <a:rPr lang="en-US" dirty="0" err="1"/>
              <a:t>col.lab</a:t>
            </a:r>
            <a:r>
              <a:rPr lang="en-US" dirty="0"/>
              <a:t> = "</a:t>
            </a:r>
            <a:r>
              <a:rPr lang="en-US" dirty="0" err="1"/>
              <a:t>darkgreen</a:t>
            </a:r>
            <a:r>
              <a:rPr lang="en-US" dirty="0"/>
              <a:t>")</a:t>
            </a:r>
          </a:p>
          <a:p>
            <a:pPr marL="0" indent="0">
              <a:buNone/>
            </a:pPr>
            <a:endParaRPr lang="en-US" dirty="0"/>
          </a:p>
          <a:p>
            <a:pPr marL="0" indent="0">
              <a:buNone/>
            </a:pPr>
            <a:r>
              <a:rPr lang="en-US" dirty="0"/>
              <a:t># saving the file</a:t>
            </a:r>
          </a:p>
          <a:p>
            <a:pPr marL="0" indent="0">
              <a:buNone/>
            </a:pPr>
            <a:r>
              <a:rPr lang="en-US" dirty="0" err="1"/>
              <a:t>dev.off</a:t>
            </a:r>
            <a:r>
              <a:rPr lang="en-US" dirty="0"/>
              <a:t>()</a:t>
            </a:r>
          </a:p>
          <a:p>
            <a:endParaRPr lang="en-US" dirty="0"/>
          </a:p>
        </p:txBody>
      </p:sp>
    </p:spTree>
    <p:extLst>
      <p:ext uri="{BB962C8B-B14F-4D97-AF65-F5344CB8AC3E}">
        <p14:creationId xmlns:p14="http://schemas.microsoft.com/office/powerpoint/2010/main" val="840115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Rectangle 1434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45" name="Freeform: Shape 1434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47" name="Rectangle 1434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1" name="Freeform: Shape 1435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53" name="Isosceles Triangle 1435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47E57E18-8A4B-AAE4-2A51-F04A25ACB6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355" name="Isosceles Triangle 1435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86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7015-ED4F-C2E1-405E-0D58DF7CB601}"/>
              </a:ext>
            </a:extLst>
          </p:cNvPr>
          <p:cNvSpPr>
            <a:spLocks noGrp="1"/>
          </p:cNvSpPr>
          <p:nvPr>
            <p:ph type="ctrTitle"/>
          </p:nvPr>
        </p:nvSpPr>
        <p:spPr/>
        <p:txBody>
          <a:bodyPr/>
          <a:lstStyle/>
          <a:p>
            <a:r>
              <a:rPr lang="en-US" dirty="0"/>
              <a:t>Manipulating the plots in R</a:t>
            </a:r>
          </a:p>
        </p:txBody>
      </p:sp>
      <p:sp>
        <p:nvSpPr>
          <p:cNvPr id="3" name="Subtitle 2">
            <a:extLst>
              <a:ext uri="{FF2B5EF4-FFF2-40B4-BE49-F238E27FC236}">
                <a16:creationId xmlns:a16="http://schemas.microsoft.com/office/drawing/2014/main" id="{7103E575-16F1-3F34-4D0C-D11DCB236448}"/>
              </a:ext>
            </a:extLst>
          </p:cNvPr>
          <p:cNvSpPr>
            <a:spLocks noGrp="1"/>
          </p:cNvSpPr>
          <p:nvPr>
            <p:ph type="subTitle" idx="1"/>
          </p:nvPr>
        </p:nvSpPr>
        <p:spPr/>
        <p:txBody>
          <a:bodyPr/>
          <a:lstStyle/>
          <a:p>
            <a:r>
              <a:rPr lang="en-US" dirty="0"/>
              <a:t>Dr. Rakhee Chhibber</a:t>
            </a:r>
          </a:p>
        </p:txBody>
      </p:sp>
    </p:spTree>
    <p:extLst>
      <p:ext uri="{BB962C8B-B14F-4D97-AF65-F5344CB8AC3E}">
        <p14:creationId xmlns:p14="http://schemas.microsoft.com/office/powerpoint/2010/main" val="38296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0B42-B1A5-D19D-798F-A5C3F9A5D371}"/>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205B3492-6E4E-721E-BD96-7E751B41A92D}"/>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Much of the statistical analysis is based on numerical techniques, such as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confidence intervals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hypothesis testing, regression analysis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and so on. In many cases, these techniques are based on assumptions about the data being used. One way to determine if data confirm to these assumptions is the graphical data analysis with R,</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 as a graph can provide many insights into the properties of the plotted dataset.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Graphs are useful for non-numerical data, such as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colours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flavours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brand names, and more. When numerical measures are difficult or impossible to compute, graphs play an important role.</a:t>
            </a:r>
          </a:p>
          <a:p>
            <a:pPr algn="just"/>
            <a:endParaRPr lang="en-US" sz="2400" dirty="0"/>
          </a:p>
        </p:txBody>
      </p:sp>
    </p:spTree>
    <p:extLst>
      <p:ext uri="{BB962C8B-B14F-4D97-AF65-F5344CB8AC3E}">
        <p14:creationId xmlns:p14="http://schemas.microsoft.com/office/powerpoint/2010/main" val="1009358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0D33-7936-06DA-37DA-FC8B0B622BCF}"/>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R – Pie Charts</a:t>
            </a:r>
            <a:endParaRPr lang="en-US" dirty="0"/>
          </a:p>
        </p:txBody>
      </p:sp>
      <p:sp>
        <p:nvSpPr>
          <p:cNvPr id="3" name="Content Placeholder 2">
            <a:extLst>
              <a:ext uri="{FF2B5EF4-FFF2-40B4-BE49-F238E27FC236}">
                <a16:creationId xmlns:a16="http://schemas.microsoft.com/office/drawing/2014/main" id="{7F2B4654-606D-E5D9-17B4-AB246168C974}"/>
              </a:ext>
            </a:extLst>
          </p:cNvPr>
          <p:cNvSpPr>
            <a:spLocks noGrp="1"/>
          </p:cNvSpPr>
          <p:nvPr>
            <p:ph idx="1"/>
          </p:nvPr>
        </p:nvSpPr>
        <p:spPr>
          <a:xfrm>
            <a:off x="522514" y="1825625"/>
            <a:ext cx="10831286" cy="4351338"/>
          </a:xfrm>
        </p:spPr>
        <p:txBody>
          <a:bodyPr>
            <a:normAutofit fontScale="77500" lnSpcReduction="20000"/>
          </a:bodyPr>
          <a:lstStyle/>
          <a:p>
            <a:r>
              <a:rPr lang="en-US" b="1" i="0" u="sng" dirty="0">
                <a:effectLst/>
                <a:highlight>
                  <a:srgbClr val="FFFFFF"/>
                </a:highlight>
                <a:latin typeface="Nunito" pitchFamily="2" charset="0"/>
                <a:hlinkClick r:id="rId2"/>
              </a:rPr>
              <a:t>R Programming Language</a:t>
            </a:r>
            <a:r>
              <a:rPr lang="en-US" b="0" i="0" dirty="0">
                <a:solidFill>
                  <a:srgbClr val="273239"/>
                </a:solidFill>
                <a:effectLst/>
                <a:highlight>
                  <a:srgbClr val="FFFFFF"/>
                </a:highlight>
                <a:latin typeface="Nunito" pitchFamily="2" charset="0"/>
              </a:rPr>
              <a:t> uses the function </a:t>
            </a:r>
            <a:r>
              <a:rPr lang="en-US" b="1" i="0" dirty="0">
                <a:solidFill>
                  <a:srgbClr val="273239"/>
                </a:solidFill>
                <a:effectLst/>
                <a:highlight>
                  <a:srgbClr val="FFFFFF"/>
                </a:highlight>
                <a:latin typeface="Nunito" pitchFamily="2" charset="0"/>
              </a:rPr>
              <a:t>pie()</a:t>
            </a:r>
            <a:r>
              <a:rPr lang="en-US" b="0" i="0" dirty="0">
                <a:solidFill>
                  <a:srgbClr val="273239"/>
                </a:solidFill>
                <a:effectLst/>
                <a:highlight>
                  <a:srgbClr val="FFFFFF"/>
                </a:highlight>
                <a:latin typeface="Nunito" pitchFamily="2" charset="0"/>
              </a:rPr>
              <a:t> to create pie charts. It takes positive numbers as a vector input. </a:t>
            </a:r>
          </a:p>
          <a:p>
            <a:pPr algn="l" rtl="0" fontAlgn="base"/>
            <a:r>
              <a:rPr lang="en-US" b="1" i="1" dirty="0">
                <a:solidFill>
                  <a:srgbClr val="273239"/>
                </a:solidFill>
                <a:effectLst/>
                <a:latin typeface="Nunito" pitchFamily="2" charset="0"/>
              </a:rPr>
              <a:t>Syntax:</a:t>
            </a:r>
            <a:r>
              <a:rPr lang="en-US" b="0" i="1" dirty="0">
                <a:solidFill>
                  <a:srgbClr val="273239"/>
                </a:solidFill>
                <a:effectLst/>
                <a:latin typeface="Nunito" pitchFamily="2" charset="0"/>
              </a:rPr>
              <a:t> pie(x, labels, radius, main, col, clockwise)</a:t>
            </a:r>
          </a:p>
          <a:p>
            <a:pPr algn="l" rtl="0" fontAlgn="base"/>
            <a:r>
              <a:rPr lang="en-US" b="1" i="1" dirty="0">
                <a:solidFill>
                  <a:srgbClr val="273239"/>
                </a:solidFill>
                <a:effectLst/>
                <a:latin typeface="Nunito" pitchFamily="2" charset="0"/>
              </a:rPr>
              <a:t>Parameters:</a:t>
            </a:r>
            <a:r>
              <a:rPr lang="en-US" b="0" i="1" dirty="0">
                <a:solidFill>
                  <a:srgbClr val="273239"/>
                </a:solidFill>
                <a:effectLst/>
                <a:latin typeface="Nunito" pitchFamily="2" charset="0"/>
              </a:rPr>
              <a:t> </a:t>
            </a:r>
          </a:p>
          <a:p>
            <a:pPr algn="l" fontAlgn="base">
              <a:buFont typeface="Arial" panose="020B0604020202020204" pitchFamily="34" charset="0"/>
              <a:buChar char="•"/>
            </a:pPr>
            <a:r>
              <a:rPr lang="en-US" b="1" i="1" dirty="0">
                <a:solidFill>
                  <a:srgbClr val="273239"/>
                </a:solidFill>
                <a:effectLst/>
                <a:latin typeface="Nunito" pitchFamily="2" charset="0"/>
              </a:rPr>
              <a:t>x: </a:t>
            </a:r>
            <a:r>
              <a:rPr lang="en-US" b="0" i="1" dirty="0">
                <a:solidFill>
                  <a:srgbClr val="273239"/>
                </a:solidFill>
                <a:effectLst/>
                <a:latin typeface="Nunito" pitchFamily="2" charset="0"/>
              </a:rPr>
              <a:t>This parameter is a vector that contains the numeric values which are used in the pie chart.</a:t>
            </a:r>
          </a:p>
          <a:p>
            <a:pPr algn="l" fontAlgn="base">
              <a:buFont typeface="Arial" panose="020B0604020202020204" pitchFamily="34" charset="0"/>
              <a:buChar char="•"/>
            </a:pPr>
            <a:r>
              <a:rPr lang="en-US" b="1" i="1" dirty="0">
                <a:solidFill>
                  <a:srgbClr val="273239"/>
                </a:solidFill>
                <a:effectLst/>
                <a:latin typeface="Nunito" pitchFamily="2" charset="0"/>
              </a:rPr>
              <a:t>labels: </a:t>
            </a:r>
            <a:r>
              <a:rPr lang="en-US" b="0" i="1" dirty="0">
                <a:solidFill>
                  <a:srgbClr val="273239"/>
                </a:solidFill>
                <a:effectLst/>
                <a:latin typeface="Nunito" pitchFamily="2" charset="0"/>
              </a:rPr>
              <a:t>This parameter gives the description to the slices in pie chart.</a:t>
            </a:r>
          </a:p>
          <a:p>
            <a:pPr algn="l" fontAlgn="base">
              <a:buFont typeface="Arial" panose="020B0604020202020204" pitchFamily="34" charset="0"/>
              <a:buChar char="•"/>
            </a:pPr>
            <a:r>
              <a:rPr lang="en-US" b="1" i="1" dirty="0">
                <a:solidFill>
                  <a:srgbClr val="273239"/>
                </a:solidFill>
                <a:effectLst/>
                <a:latin typeface="Nunito" pitchFamily="2" charset="0"/>
              </a:rPr>
              <a:t>radius: </a:t>
            </a:r>
            <a:r>
              <a:rPr lang="en-US" b="0" i="1" dirty="0">
                <a:solidFill>
                  <a:srgbClr val="273239"/>
                </a:solidFill>
                <a:effectLst/>
                <a:latin typeface="Nunito" pitchFamily="2" charset="0"/>
              </a:rPr>
              <a:t>This parameter is used to indicate the radius of the circle of the pie chart.(value between -1 and +1).</a:t>
            </a:r>
          </a:p>
          <a:p>
            <a:pPr algn="l" fontAlgn="base">
              <a:buFont typeface="Arial" panose="020B0604020202020204" pitchFamily="34" charset="0"/>
              <a:buChar char="•"/>
            </a:pPr>
            <a:r>
              <a:rPr lang="en-US" b="1" i="1" dirty="0">
                <a:solidFill>
                  <a:srgbClr val="273239"/>
                </a:solidFill>
                <a:effectLst/>
                <a:latin typeface="Nunito" pitchFamily="2" charset="0"/>
              </a:rPr>
              <a:t>main: </a:t>
            </a:r>
            <a:r>
              <a:rPr lang="en-US" b="0" i="1" dirty="0">
                <a:solidFill>
                  <a:srgbClr val="273239"/>
                </a:solidFill>
                <a:effectLst/>
                <a:latin typeface="Nunito" pitchFamily="2" charset="0"/>
              </a:rPr>
              <a:t>This parameter is represents title of the pie chart.</a:t>
            </a:r>
          </a:p>
          <a:p>
            <a:pPr algn="l" fontAlgn="base">
              <a:buFont typeface="Arial" panose="020B0604020202020204" pitchFamily="34" charset="0"/>
              <a:buChar char="•"/>
            </a:pPr>
            <a:r>
              <a:rPr lang="en-US" b="1" i="1" dirty="0">
                <a:solidFill>
                  <a:srgbClr val="273239"/>
                </a:solidFill>
                <a:effectLst/>
                <a:latin typeface="Nunito" pitchFamily="2" charset="0"/>
              </a:rPr>
              <a:t>clockwise: </a:t>
            </a:r>
            <a:r>
              <a:rPr lang="en-US" b="0" i="1" dirty="0">
                <a:solidFill>
                  <a:srgbClr val="273239"/>
                </a:solidFill>
                <a:effectLst/>
                <a:latin typeface="Nunito" pitchFamily="2" charset="0"/>
              </a:rPr>
              <a:t>This parameter contains the logical value which indicates whether the slices are drawn clockwise or in anti clockwise direction.</a:t>
            </a:r>
          </a:p>
          <a:p>
            <a:pPr algn="l" fontAlgn="base">
              <a:buFont typeface="Arial" panose="020B0604020202020204" pitchFamily="34" charset="0"/>
              <a:buChar char="•"/>
            </a:pPr>
            <a:r>
              <a:rPr lang="en-US" b="1" i="1" dirty="0">
                <a:solidFill>
                  <a:srgbClr val="273239"/>
                </a:solidFill>
                <a:effectLst/>
                <a:latin typeface="Nunito" pitchFamily="2" charset="0"/>
              </a:rPr>
              <a:t>col: </a:t>
            </a:r>
            <a:r>
              <a:rPr lang="en-US" b="0" i="1" dirty="0">
                <a:solidFill>
                  <a:srgbClr val="273239"/>
                </a:solidFill>
                <a:effectLst/>
                <a:latin typeface="Nunito" pitchFamily="2" charset="0"/>
              </a:rPr>
              <a:t>This parameter give colors to the pie in the graph.</a:t>
            </a:r>
          </a:p>
          <a:p>
            <a:endParaRPr lang="en-US" dirty="0"/>
          </a:p>
        </p:txBody>
      </p:sp>
    </p:spTree>
    <p:extLst>
      <p:ext uri="{BB962C8B-B14F-4D97-AF65-F5344CB8AC3E}">
        <p14:creationId xmlns:p14="http://schemas.microsoft.com/office/powerpoint/2010/main" val="1119839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D2BFF-C0B0-0E47-EC94-5BC58A82D888}"/>
              </a:ext>
            </a:extLst>
          </p:cNvPr>
          <p:cNvSpPr>
            <a:spLocks noGrp="1"/>
          </p:cNvSpPr>
          <p:nvPr>
            <p:ph type="title"/>
          </p:nvPr>
        </p:nvSpPr>
        <p:spPr>
          <a:xfrm>
            <a:off x="554735" y="22969"/>
            <a:ext cx="8164721" cy="1110807"/>
          </a:xfrm>
        </p:spPr>
        <p:txBody>
          <a:bodyPr anchor="b">
            <a:normAutofit/>
          </a:bodyPr>
          <a:lstStyle/>
          <a:p>
            <a:r>
              <a:rPr lang="en-US" sz="4600" b="1" i="0" dirty="0">
                <a:effectLst/>
                <a:highlight>
                  <a:srgbClr val="FFFFFF"/>
                </a:highlight>
                <a:latin typeface="Nunito" pitchFamily="2" charset="0"/>
              </a:rPr>
              <a:t>Creating a simple pie chart</a:t>
            </a:r>
            <a:endParaRPr lang="en-US" sz="4600" dirty="0"/>
          </a:p>
        </p:txBody>
      </p:sp>
      <p:sp>
        <p:nvSpPr>
          <p:cNvPr id="1536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EEAA2B-06FA-7E08-454E-A53418131D7B}"/>
              </a:ext>
            </a:extLst>
          </p:cNvPr>
          <p:cNvSpPr>
            <a:spLocks noGrp="1"/>
          </p:cNvSpPr>
          <p:nvPr>
            <p:ph idx="1"/>
          </p:nvPr>
        </p:nvSpPr>
        <p:spPr>
          <a:xfrm>
            <a:off x="630936" y="1447800"/>
            <a:ext cx="5084064" cy="4760976"/>
          </a:xfrm>
        </p:spPr>
        <p:txBody>
          <a:bodyPr anchor="t">
            <a:noAutofit/>
          </a:bodyPr>
          <a:lstStyle/>
          <a:p>
            <a:pPr rtl="0" fontAlgn="base"/>
            <a:r>
              <a:rPr lang="en-US" sz="2000" b="0" i="0" dirty="0">
                <a:effectLst/>
                <a:highlight>
                  <a:srgbClr val="FFFFFF"/>
                </a:highlight>
                <a:latin typeface="Nunito" pitchFamily="2" charset="0"/>
              </a:rPr>
              <a:t>To create a simple R pie chart: </a:t>
            </a:r>
          </a:p>
          <a:p>
            <a:pPr fontAlgn="base">
              <a:buFont typeface="Arial" panose="020B0604020202020204" pitchFamily="34" charset="0"/>
              <a:buChar char="•"/>
            </a:pPr>
            <a:r>
              <a:rPr lang="en-US" sz="2000" b="0" i="0" dirty="0">
                <a:effectLst/>
                <a:highlight>
                  <a:srgbClr val="FFFFFF"/>
                </a:highlight>
                <a:latin typeface="Nunito" pitchFamily="2" charset="0"/>
              </a:rPr>
              <a:t>By using the above parameters, we can draw a pie chart.</a:t>
            </a:r>
          </a:p>
          <a:p>
            <a:pPr fontAlgn="base">
              <a:buFont typeface="Arial" panose="020B0604020202020204" pitchFamily="34" charset="0"/>
              <a:buChar char="•"/>
            </a:pPr>
            <a:r>
              <a:rPr lang="en-US" sz="2000" b="0" i="0" dirty="0">
                <a:effectLst/>
                <a:highlight>
                  <a:srgbClr val="FFFFFF"/>
                </a:highlight>
                <a:latin typeface="Nunito" pitchFamily="2" charset="0"/>
              </a:rPr>
              <a:t>It can be described by giving simple labels.</a:t>
            </a:r>
          </a:p>
          <a:p>
            <a:pPr fontAlgn="base">
              <a:buFont typeface="Arial" panose="020B0604020202020204" pitchFamily="34" charset="0"/>
              <a:buChar char="•"/>
            </a:pPr>
            <a:endParaRPr lang="en-US" sz="2000" dirty="0">
              <a:highlight>
                <a:srgbClr val="FFFFFF"/>
              </a:highlight>
              <a:latin typeface="Nunito" pitchFamily="2" charset="0"/>
            </a:endParaRPr>
          </a:p>
          <a:p>
            <a:pPr marL="0" indent="0">
              <a:buNone/>
            </a:pPr>
            <a:r>
              <a:rPr lang="en-US" sz="2000" dirty="0"/>
              <a:t># Create data for the graph.</a:t>
            </a:r>
          </a:p>
          <a:p>
            <a:pPr marL="0" indent="0">
              <a:buNone/>
            </a:pPr>
            <a:r>
              <a:rPr lang="en-US" sz="2000" dirty="0"/>
              <a:t>geeks&lt;- c(23, 56, 20, 63)</a:t>
            </a:r>
          </a:p>
          <a:p>
            <a:pPr marL="0" indent="0">
              <a:buNone/>
            </a:pPr>
            <a:r>
              <a:rPr lang="en-US" sz="2000" dirty="0"/>
              <a:t>labels &lt;- c("Mumbai", "Pune", "Chennai", "Bangalore")</a:t>
            </a:r>
          </a:p>
          <a:p>
            <a:pPr marL="0" indent="0">
              <a:buNone/>
            </a:pPr>
            <a:endParaRPr lang="en-US" sz="2000" dirty="0"/>
          </a:p>
          <a:p>
            <a:pPr marL="0" indent="0">
              <a:buNone/>
            </a:pPr>
            <a:r>
              <a:rPr lang="en-US" sz="2000" dirty="0"/>
              <a:t># Plot the chart.</a:t>
            </a:r>
          </a:p>
          <a:p>
            <a:pPr marL="0" indent="0">
              <a:buNone/>
            </a:pPr>
            <a:r>
              <a:rPr lang="en-US" sz="2000" dirty="0"/>
              <a:t>pie(geeks, labels)</a:t>
            </a:r>
          </a:p>
          <a:p>
            <a:endParaRPr lang="en-US" sz="2000" dirty="0"/>
          </a:p>
        </p:txBody>
      </p:sp>
      <p:pic>
        <p:nvPicPr>
          <p:cNvPr id="15362" name="Picture 2" descr="R - Pie ChartsGeeksforgeeks">
            <a:extLst>
              <a:ext uri="{FF2B5EF4-FFF2-40B4-BE49-F238E27FC236}">
                <a16:creationId xmlns:a16="http://schemas.microsoft.com/office/drawing/2014/main" id="{528D7C44-9FBC-98E5-E014-F2EDE8E096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170352"/>
            <a:ext cx="5458968" cy="451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6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B8590-781D-1370-EA1D-C9E3A60CC25C}"/>
              </a:ext>
            </a:extLst>
          </p:cNvPr>
          <p:cNvSpPr>
            <a:spLocks noGrp="1"/>
          </p:cNvSpPr>
          <p:nvPr>
            <p:ph type="title"/>
          </p:nvPr>
        </p:nvSpPr>
        <p:spPr>
          <a:xfrm>
            <a:off x="478971" y="33855"/>
            <a:ext cx="5736771" cy="1481328"/>
          </a:xfrm>
        </p:spPr>
        <p:txBody>
          <a:bodyPr anchor="b">
            <a:normAutofit/>
          </a:bodyPr>
          <a:lstStyle/>
          <a:p>
            <a:r>
              <a:rPr lang="en-US" sz="3800" b="1" i="0" dirty="0">
                <a:effectLst/>
                <a:highlight>
                  <a:srgbClr val="FFFFFF"/>
                </a:highlight>
                <a:latin typeface="Nunito" pitchFamily="2" charset="0"/>
              </a:rPr>
              <a:t>Pie chart including the title and colors</a:t>
            </a:r>
            <a:endParaRPr lang="en-US" sz="3800" dirty="0"/>
          </a:p>
        </p:txBody>
      </p:sp>
      <p:sp>
        <p:nvSpPr>
          <p:cNvPr id="1639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159E7A-87AF-75A6-85E6-EE03B867F601}"/>
              </a:ext>
            </a:extLst>
          </p:cNvPr>
          <p:cNvSpPr>
            <a:spLocks noGrp="1"/>
          </p:cNvSpPr>
          <p:nvPr>
            <p:ph idx="1"/>
          </p:nvPr>
        </p:nvSpPr>
        <p:spPr>
          <a:xfrm>
            <a:off x="261258" y="1637375"/>
            <a:ext cx="6520542" cy="4959368"/>
          </a:xfrm>
        </p:spPr>
        <p:txBody>
          <a:bodyPr anchor="t">
            <a:noAutofit/>
          </a:bodyPr>
          <a:lstStyle/>
          <a:p>
            <a:pPr rtl="0" fontAlgn="base"/>
            <a:r>
              <a:rPr lang="en-US" sz="1800" b="0" i="0" dirty="0">
                <a:effectLst/>
                <a:highlight>
                  <a:srgbClr val="FFFFFF"/>
                </a:highlight>
                <a:latin typeface="Nunito" pitchFamily="2" charset="0"/>
              </a:rPr>
              <a:t>To create a color and title pie chart. </a:t>
            </a:r>
          </a:p>
          <a:p>
            <a:pPr fontAlgn="base">
              <a:buFont typeface="Arial" panose="020B0604020202020204" pitchFamily="34" charset="0"/>
              <a:buChar char="•"/>
            </a:pPr>
            <a:r>
              <a:rPr lang="en-US" sz="1800" b="0" i="0" dirty="0">
                <a:effectLst/>
                <a:highlight>
                  <a:srgbClr val="FFFFFF"/>
                </a:highlight>
                <a:latin typeface="Nunito" pitchFamily="2" charset="0"/>
              </a:rPr>
              <a:t>Take all parameters which are required to make a R pie chart by giving a title to the chart and adding labels.</a:t>
            </a:r>
          </a:p>
          <a:p>
            <a:pPr fontAlgn="base">
              <a:buFont typeface="Arial" panose="020B0604020202020204" pitchFamily="34" charset="0"/>
              <a:buChar char="•"/>
            </a:pPr>
            <a:r>
              <a:rPr lang="en-US" sz="1800" b="0" i="0" dirty="0">
                <a:effectLst/>
                <a:highlight>
                  <a:srgbClr val="FFFFFF"/>
                </a:highlight>
                <a:latin typeface="Nunito" pitchFamily="2" charset="0"/>
              </a:rPr>
              <a:t>We can add more features by adding more parameters with more colors to the points.</a:t>
            </a:r>
          </a:p>
          <a:p>
            <a:pPr marL="0" indent="0">
              <a:buNone/>
            </a:pPr>
            <a:r>
              <a:rPr lang="en-US" sz="1800" dirty="0"/>
              <a:t># Create data for the graph.</a:t>
            </a:r>
          </a:p>
          <a:p>
            <a:pPr marL="0" indent="0">
              <a:buNone/>
            </a:pPr>
            <a:r>
              <a:rPr lang="en-US" sz="1800" dirty="0"/>
              <a:t>geeks&lt;- c(23, 56, 20, 63)</a:t>
            </a:r>
          </a:p>
          <a:p>
            <a:pPr marL="0" indent="0">
              <a:buNone/>
            </a:pPr>
            <a:r>
              <a:rPr lang="en-US" sz="1800" dirty="0"/>
              <a:t>labels &lt;- c("Mumbai", "Pune", "Chennai", "Bangalore")</a:t>
            </a:r>
          </a:p>
          <a:p>
            <a:pPr marL="0" indent="0">
              <a:buNone/>
            </a:pPr>
            <a:r>
              <a:rPr lang="en-US" sz="1800" dirty="0"/>
              <a:t># Plot the chart with title and rainbow </a:t>
            </a:r>
          </a:p>
          <a:p>
            <a:pPr marL="0" indent="0">
              <a:buNone/>
            </a:pPr>
            <a:r>
              <a:rPr lang="en-US" sz="1800" dirty="0"/>
              <a:t># color pallet.</a:t>
            </a:r>
          </a:p>
          <a:p>
            <a:pPr marL="0" indent="0">
              <a:buNone/>
            </a:pPr>
            <a:r>
              <a:rPr lang="en-US" sz="1800" dirty="0"/>
              <a:t>pie(geeks, labels, main = "City pie chart",</a:t>
            </a:r>
          </a:p>
          <a:p>
            <a:pPr marL="0" indent="0">
              <a:buNone/>
            </a:pPr>
            <a:r>
              <a:rPr lang="en-US" sz="1800" dirty="0"/>
              <a:t>            col = rainbow(length(geeks)))</a:t>
            </a:r>
          </a:p>
          <a:p>
            <a:endParaRPr lang="en-US" sz="1800" dirty="0"/>
          </a:p>
        </p:txBody>
      </p:sp>
      <p:pic>
        <p:nvPicPr>
          <p:cNvPr id="16386" name="Picture 2" descr="R - Pie ChartsGeeksforgeeks">
            <a:extLst>
              <a:ext uri="{FF2B5EF4-FFF2-40B4-BE49-F238E27FC236}">
                <a16:creationId xmlns:a16="http://schemas.microsoft.com/office/drawing/2014/main" id="{DA162951-6E44-26CA-83D7-64E8505671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49726" y="1686330"/>
            <a:ext cx="5081016" cy="425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871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5" name="Rectangle 174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A5971-473D-1C58-875D-EC2E3EBDC9E0}"/>
              </a:ext>
            </a:extLst>
          </p:cNvPr>
          <p:cNvSpPr>
            <a:spLocks noGrp="1"/>
          </p:cNvSpPr>
          <p:nvPr>
            <p:ph type="title"/>
          </p:nvPr>
        </p:nvSpPr>
        <p:spPr>
          <a:xfrm>
            <a:off x="630935" y="117566"/>
            <a:ext cx="9841122" cy="822089"/>
          </a:xfrm>
        </p:spPr>
        <p:txBody>
          <a:bodyPr anchor="b">
            <a:normAutofit/>
          </a:bodyPr>
          <a:lstStyle/>
          <a:p>
            <a:r>
              <a:rPr lang="en-US" sz="4600" b="1" i="0" dirty="0">
                <a:effectLst/>
                <a:highlight>
                  <a:srgbClr val="FFFFFF"/>
                </a:highlight>
                <a:latin typeface="Nunito" pitchFamily="2" charset="0"/>
              </a:rPr>
              <a:t>Slice Percentage &amp; Chart Legend</a:t>
            </a:r>
            <a:endParaRPr lang="en-US" sz="4600" dirty="0"/>
          </a:p>
        </p:txBody>
      </p:sp>
      <p:sp>
        <p:nvSpPr>
          <p:cNvPr id="174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44296B-6685-982E-4194-EAF34DDB1316}"/>
              </a:ext>
            </a:extLst>
          </p:cNvPr>
          <p:cNvSpPr>
            <a:spLocks noGrp="1"/>
          </p:cNvSpPr>
          <p:nvPr>
            <p:ph idx="1"/>
          </p:nvPr>
        </p:nvSpPr>
        <p:spPr>
          <a:xfrm>
            <a:off x="532963" y="1057221"/>
            <a:ext cx="8044980" cy="4963886"/>
          </a:xfrm>
        </p:spPr>
        <p:txBody>
          <a:bodyPr anchor="t">
            <a:noAutofit/>
          </a:bodyPr>
          <a:lstStyle/>
          <a:p>
            <a:pPr rtl="0" fontAlgn="base"/>
            <a:r>
              <a:rPr lang="en-US" sz="1800" b="0" i="0" dirty="0">
                <a:effectLst/>
                <a:highlight>
                  <a:srgbClr val="FFFFFF"/>
                </a:highlight>
                <a:latin typeface="Nunito" pitchFamily="2" charset="0"/>
              </a:rPr>
              <a:t>To create chart legend and slice percentage, we can plot by doing the below methods. </a:t>
            </a:r>
          </a:p>
          <a:p>
            <a:pPr fontAlgn="base">
              <a:buFont typeface="Arial" panose="020B0604020202020204" pitchFamily="34" charset="0"/>
              <a:buChar char="•"/>
            </a:pPr>
            <a:r>
              <a:rPr lang="en-US" sz="1800" b="0" i="0" dirty="0">
                <a:effectLst/>
                <a:highlight>
                  <a:srgbClr val="FFFFFF"/>
                </a:highlight>
                <a:latin typeface="Nunito" pitchFamily="2" charset="0"/>
              </a:rPr>
              <a:t>There are two more properties of the pie chart: </a:t>
            </a:r>
            <a:br>
              <a:rPr lang="en-US" sz="1800" b="0" i="0" dirty="0">
                <a:effectLst/>
                <a:highlight>
                  <a:srgbClr val="FFFFFF"/>
                </a:highlight>
                <a:latin typeface="Nunito" pitchFamily="2" charset="0"/>
              </a:rPr>
            </a:br>
            <a:endParaRPr lang="en-US" sz="1800" b="0" i="0" dirty="0">
              <a:effectLst/>
              <a:highlight>
                <a:srgbClr val="FFFFFF"/>
              </a:highlight>
              <a:latin typeface="Nunito" pitchFamily="2" charset="0"/>
            </a:endParaRPr>
          </a:p>
          <a:p>
            <a:pPr marL="742950" lvl="1" indent="-285750" fontAlgn="base">
              <a:buFont typeface="Arial" panose="020B0604020202020204" pitchFamily="34" charset="0"/>
              <a:buChar char="•"/>
            </a:pPr>
            <a:r>
              <a:rPr lang="en-US" sz="1800" b="0" i="0" dirty="0">
                <a:effectLst/>
                <a:highlight>
                  <a:srgbClr val="FFFFFF"/>
                </a:highlight>
                <a:latin typeface="Nunito" pitchFamily="2" charset="0"/>
              </a:rPr>
              <a:t>slice percentage</a:t>
            </a:r>
          </a:p>
          <a:p>
            <a:pPr marL="742950" lvl="1" indent="-285750" fontAlgn="base">
              <a:buFont typeface="Arial" panose="020B0604020202020204" pitchFamily="34" charset="0"/>
              <a:buChar char="•"/>
            </a:pPr>
            <a:r>
              <a:rPr lang="en-US" sz="1800" b="0" i="0" dirty="0">
                <a:effectLst/>
                <a:highlight>
                  <a:srgbClr val="FFFFFF"/>
                </a:highlight>
                <a:latin typeface="Nunito" pitchFamily="2" charset="0"/>
              </a:rPr>
              <a:t>chart legend.</a:t>
            </a:r>
          </a:p>
          <a:p>
            <a:pPr fontAlgn="base">
              <a:buFont typeface="Arial" panose="020B0604020202020204" pitchFamily="34" charset="0"/>
              <a:buChar char="•"/>
            </a:pPr>
            <a:r>
              <a:rPr lang="en-US" sz="1800" b="0" i="0" dirty="0">
                <a:effectLst/>
                <a:highlight>
                  <a:srgbClr val="FFFFFF"/>
                </a:highlight>
                <a:latin typeface="Nunito" pitchFamily="2" charset="0"/>
              </a:rPr>
              <a:t>We can show the chart in the form of percentages as well as add legends.</a:t>
            </a:r>
          </a:p>
          <a:p>
            <a:pPr fontAlgn="base">
              <a:buFont typeface="Arial" panose="020B0604020202020204" pitchFamily="34" charset="0"/>
              <a:buChar char="•"/>
            </a:pPr>
            <a:endParaRPr lang="en-US" sz="1800" b="0" i="0" dirty="0">
              <a:effectLst/>
              <a:highlight>
                <a:srgbClr val="FFFFFF"/>
              </a:highlight>
              <a:latin typeface="Nunito" pitchFamily="2" charset="0"/>
            </a:endParaRPr>
          </a:p>
          <a:p>
            <a:pPr marL="0" indent="0">
              <a:buNone/>
            </a:pPr>
            <a:r>
              <a:rPr lang="en-US" sz="1800" dirty="0"/>
              <a:t># Create data for the graph.</a:t>
            </a:r>
          </a:p>
          <a:p>
            <a:pPr marL="0" indent="0">
              <a:buNone/>
            </a:pPr>
            <a:r>
              <a:rPr lang="en-US" sz="1800" dirty="0"/>
              <a:t>geeks &lt;- c(23, 56, 20, 63)</a:t>
            </a:r>
          </a:p>
          <a:p>
            <a:pPr marL="0" indent="0">
              <a:buNone/>
            </a:pPr>
            <a:r>
              <a:rPr lang="en-US" sz="1800" dirty="0"/>
              <a:t>labels &lt;- c("Mumbai", "Pune", "Chennai", "Bangalore")</a:t>
            </a:r>
          </a:p>
          <a:p>
            <a:pPr marL="0" indent="0">
              <a:buNone/>
            </a:pPr>
            <a:r>
              <a:rPr lang="en-US" sz="1800" dirty="0" err="1"/>
              <a:t>piepercent</a:t>
            </a:r>
            <a:r>
              <a:rPr lang="en-US" sz="1800" dirty="0"/>
              <a:t>&lt;- round(100 * geeks / sum(geeks), 1)</a:t>
            </a:r>
          </a:p>
          <a:p>
            <a:pPr marL="0" indent="0">
              <a:buNone/>
            </a:pPr>
            <a:r>
              <a:rPr lang="en-US" sz="1800" dirty="0"/>
              <a:t># Plot the chart.</a:t>
            </a:r>
          </a:p>
          <a:p>
            <a:pPr marL="0" indent="0">
              <a:buNone/>
            </a:pPr>
            <a:r>
              <a:rPr lang="en-US" sz="1800" dirty="0"/>
              <a:t>pie(geeks, labels = </a:t>
            </a:r>
            <a:r>
              <a:rPr lang="en-US" sz="1800" dirty="0" err="1"/>
              <a:t>piepercent</a:t>
            </a:r>
            <a:r>
              <a:rPr lang="en-US" sz="1800" dirty="0"/>
              <a:t>,     main = "City pie chart", col = rainbow(length(geeks)))</a:t>
            </a:r>
          </a:p>
          <a:p>
            <a:pPr marL="0" indent="0">
              <a:buNone/>
            </a:pPr>
            <a:r>
              <a:rPr lang="en-US" sz="1800" dirty="0"/>
              <a:t>legend("</a:t>
            </a:r>
            <a:r>
              <a:rPr lang="en-US" sz="1800" dirty="0" err="1"/>
              <a:t>topright</a:t>
            </a:r>
            <a:r>
              <a:rPr lang="en-US" sz="1800" dirty="0"/>
              <a:t>", c("Mumbai", "Pune", "Chennai", "Bangalore"),</a:t>
            </a:r>
          </a:p>
          <a:p>
            <a:pPr marL="0" indent="0">
              <a:buNone/>
            </a:pPr>
            <a:r>
              <a:rPr lang="en-US" sz="1800" dirty="0"/>
              <a:t>                    </a:t>
            </a:r>
            <a:r>
              <a:rPr lang="en-US" sz="1800" dirty="0" err="1"/>
              <a:t>cex</a:t>
            </a:r>
            <a:r>
              <a:rPr lang="en-US" sz="1800" dirty="0"/>
              <a:t> = 0.5, fill = rainbow(length(geeks)))</a:t>
            </a:r>
          </a:p>
          <a:p>
            <a:endParaRPr lang="en-US" sz="1800" dirty="0"/>
          </a:p>
        </p:txBody>
      </p:sp>
      <p:pic>
        <p:nvPicPr>
          <p:cNvPr id="17410" name="Picture 2" descr="R - Pie ChartsGeeksforgeeks">
            <a:extLst>
              <a:ext uri="{FF2B5EF4-FFF2-40B4-BE49-F238E27FC236}">
                <a16:creationId xmlns:a16="http://schemas.microsoft.com/office/drawing/2014/main" id="{6A43C7F5-0334-9B19-E4CC-D314545104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94169" y="2108684"/>
            <a:ext cx="4397831" cy="378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191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E4C5D-AB67-F474-E977-D18E089BBA88}"/>
              </a:ext>
            </a:extLst>
          </p:cNvPr>
          <p:cNvSpPr>
            <a:spLocks noGrp="1"/>
          </p:cNvSpPr>
          <p:nvPr>
            <p:ph type="title"/>
          </p:nvPr>
        </p:nvSpPr>
        <p:spPr>
          <a:xfrm>
            <a:off x="643278" y="22969"/>
            <a:ext cx="8566036" cy="873143"/>
          </a:xfrm>
        </p:spPr>
        <p:txBody>
          <a:bodyPr anchor="b">
            <a:normAutofit/>
          </a:bodyPr>
          <a:lstStyle/>
          <a:p>
            <a:r>
              <a:rPr lang="en-US" sz="4600" b="1" i="0" dirty="0">
                <a:effectLst/>
                <a:highlight>
                  <a:srgbClr val="FFFFFF"/>
                </a:highlight>
                <a:latin typeface="Nunito" pitchFamily="2" charset="0"/>
              </a:rPr>
              <a:t>Add pie chart color palettes</a:t>
            </a:r>
            <a:endParaRPr lang="en-US" sz="4600" dirty="0"/>
          </a:p>
        </p:txBody>
      </p:sp>
      <p:sp>
        <p:nvSpPr>
          <p:cNvPr id="184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0661-98BA-A533-9C10-4074C17620CA}"/>
              </a:ext>
            </a:extLst>
          </p:cNvPr>
          <p:cNvSpPr>
            <a:spLocks noGrp="1"/>
          </p:cNvSpPr>
          <p:nvPr>
            <p:ph idx="1"/>
          </p:nvPr>
        </p:nvSpPr>
        <p:spPr>
          <a:xfrm>
            <a:off x="630935" y="1785257"/>
            <a:ext cx="6934635" cy="4423519"/>
          </a:xfrm>
        </p:spPr>
        <p:txBody>
          <a:bodyPr anchor="t">
            <a:noAutofit/>
          </a:bodyPr>
          <a:lstStyle/>
          <a:p>
            <a:pPr rtl="0" fontAlgn="base"/>
            <a:r>
              <a:rPr lang="en-US" sz="1800" b="0" i="0" dirty="0">
                <a:effectLst/>
                <a:highlight>
                  <a:srgbClr val="FFFFFF"/>
                </a:highlight>
                <a:latin typeface="Nunito" pitchFamily="2" charset="0"/>
              </a:rPr>
              <a:t>With the help </a:t>
            </a:r>
            <a:r>
              <a:rPr lang="en-US" sz="1800" b="0" i="0" dirty="0" err="1">
                <a:effectLst/>
                <a:highlight>
                  <a:srgbClr val="FFFFFF"/>
                </a:highlight>
                <a:latin typeface="Nunito" pitchFamily="2" charset="0"/>
              </a:rPr>
              <a:t>of.pal</a:t>
            </a:r>
            <a:r>
              <a:rPr lang="en-US" sz="1800" b="0" i="0" dirty="0">
                <a:effectLst/>
                <a:highlight>
                  <a:srgbClr val="FFFFFF"/>
                </a:highlight>
                <a:latin typeface="Nunito" pitchFamily="2" charset="0"/>
              </a:rPr>
              <a:t> function of the </a:t>
            </a:r>
            <a:r>
              <a:rPr lang="en-US" sz="1800" b="1" i="0" dirty="0" err="1">
                <a:effectLst/>
                <a:highlight>
                  <a:srgbClr val="FFFFFF"/>
                </a:highlight>
                <a:latin typeface="Nunito" pitchFamily="2" charset="0"/>
              </a:rPr>
              <a:t>RColorBrewer</a:t>
            </a:r>
            <a:r>
              <a:rPr lang="en-US" sz="1800" b="0" i="0" dirty="0">
                <a:effectLst/>
                <a:highlight>
                  <a:srgbClr val="FFFFFF"/>
                </a:highlight>
                <a:latin typeface="Nunito" pitchFamily="2" charset="0"/>
              </a:rPr>
              <a:t> package in R.</a:t>
            </a:r>
          </a:p>
          <a:p>
            <a:r>
              <a:rPr lang="en-US" sz="1800" dirty="0"/>
              <a:t>Get the library.</a:t>
            </a:r>
          </a:p>
          <a:p>
            <a:pPr marL="0" indent="0">
              <a:buNone/>
            </a:pPr>
            <a:r>
              <a:rPr lang="en-US" sz="1800" dirty="0"/>
              <a:t>library(</a:t>
            </a:r>
            <a:r>
              <a:rPr lang="en-US" sz="1800" dirty="0" err="1"/>
              <a:t>RColorBrewer</a:t>
            </a:r>
            <a:r>
              <a:rPr lang="en-US" sz="1800" dirty="0"/>
              <a:t>)</a:t>
            </a:r>
          </a:p>
          <a:p>
            <a:pPr marL="0" indent="0">
              <a:buNone/>
            </a:pPr>
            <a:endParaRPr lang="en-US" sz="1800" dirty="0"/>
          </a:p>
          <a:p>
            <a:pPr marL="0" indent="0">
              <a:buNone/>
            </a:pPr>
            <a:r>
              <a:rPr lang="en-US" sz="1800" dirty="0"/>
              <a:t># Create data for the graph.</a:t>
            </a:r>
          </a:p>
          <a:p>
            <a:pPr marL="0" indent="0">
              <a:buNone/>
            </a:pPr>
            <a:r>
              <a:rPr lang="en-US" sz="1800" dirty="0"/>
              <a:t>geeks &lt;- c(23, 56, 20, 63)</a:t>
            </a:r>
          </a:p>
          <a:p>
            <a:pPr marL="0" indent="0">
              <a:buNone/>
            </a:pPr>
            <a:r>
              <a:rPr lang="en-US" sz="1800" dirty="0" err="1"/>
              <a:t>labelss</a:t>
            </a:r>
            <a:r>
              <a:rPr lang="en-US" sz="1800" dirty="0"/>
              <a:t> &lt;- c("Mumbai", "Pune", "Chennai", "Bangalore")</a:t>
            </a:r>
          </a:p>
          <a:p>
            <a:pPr marL="0" indent="0">
              <a:buNone/>
            </a:pPr>
            <a:endParaRPr lang="en-US" sz="1800" dirty="0"/>
          </a:p>
          <a:p>
            <a:pPr marL="0" indent="0">
              <a:buNone/>
            </a:pPr>
            <a:r>
              <a:rPr lang="en-US" sz="1800" dirty="0"/>
              <a:t>labels&lt;- </a:t>
            </a:r>
            <a:r>
              <a:rPr lang="en-US" sz="1800" dirty="0" err="1"/>
              <a:t>brewer.pal</a:t>
            </a:r>
            <a:r>
              <a:rPr lang="en-US" sz="1800" dirty="0"/>
              <a:t>(length(geeks), "Set2") </a:t>
            </a:r>
          </a:p>
          <a:p>
            <a:pPr marL="0" indent="0">
              <a:buNone/>
            </a:pPr>
            <a:endParaRPr lang="en-US" sz="1800" dirty="0"/>
          </a:p>
          <a:p>
            <a:pPr marL="0" indent="0">
              <a:buNone/>
            </a:pPr>
            <a:r>
              <a:rPr lang="en-US" sz="1800" dirty="0"/>
              <a:t>pie(geeks, labels = </a:t>
            </a:r>
            <a:r>
              <a:rPr lang="en-US" sz="1800" dirty="0" err="1"/>
              <a:t>labelss</a:t>
            </a:r>
            <a:r>
              <a:rPr lang="en-US" sz="1800" dirty="0"/>
              <a:t>)</a:t>
            </a:r>
          </a:p>
          <a:p>
            <a:endParaRPr lang="en-US" sz="1800" dirty="0"/>
          </a:p>
        </p:txBody>
      </p:sp>
      <p:pic>
        <p:nvPicPr>
          <p:cNvPr id="18434" name="Picture 2" descr="Lightbox">
            <a:extLst>
              <a:ext uri="{FF2B5EF4-FFF2-40B4-BE49-F238E27FC236}">
                <a16:creationId xmlns:a16="http://schemas.microsoft.com/office/drawing/2014/main" id="{7856FBD6-D376-0468-DFCC-CA0C21BF6A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692056"/>
            <a:ext cx="5458968" cy="3473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01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F2FD6D-BB5E-FF95-615E-31761FAAB165}"/>
              </a:ext>
            </a:extLst>
          </p:cNvPr>
          <p:cNvSpPr>
            <a:spLocks noGrp="1"/>
          </p:cNvSpPr>
          <p:nvPr>
            <p:ph idx="1"/>
          </p:nvPr>
        </p:nvSpPr>
        <p:spPr>
          <a:xfrm>
            <a:off x="633983" y="1365503"/>
            <a:ext cx="6888046" cy="4229753"/>
          </a:xfrm>
        </p:spPr>
        <p:txBody>
          <a:bodyPr anchor="t">
            <a:noAutofit/>
          </a:bodyPr>
          <a:lstStyle/>
          <a:p>
            <a:pPr marL="0" indent="0">
              <a:buNone/>
            </a:pPr>
            <a:r>
              <a:rPr lang="en-US" sz="2000" dirty="0"/>
              <a:t>Get the library.</a:t>
            </a:r>
          </a:p>
          <a:p>
            <a:pPr marL="0" indent="0">
              <a:buNone/>
            </a:pPr>
            <a:r>
              <a:rPr lang="en-US" sz="2000" dirty="0"/>
              <a:t>library(</a:t>
            </a:r>
            <a:r>
              <a:rPr lang="en-US" sz="2000" dirty="0" err="1"/>
              <a:t>RColorBrewer</a:t>
            </a:r>
            <a:r>
              <a:rPr lang="en-US" sz="2000" dirty="0"/>
              <a:t>)</a:t>
            </a:r>
          </a:p>
          <a:p>
            <a:pPr marL="0" indent="0">
              <a:buNone/>
            </a:pPr>
            <a:endParaRPr lang="en-US" sz="2000" dirty="0"/>
          </a:p>
          <a:p>
            <a:pPr marL="0" indent="0">
              <a:buNone/>
            </a:pPr>
            <a:r>
              <a:rPr lang="en-US" sz="2000" dirty="0"/>
              <a:t># Create data for the graph.</a:t>
            </a:r>
          </a:p>
          <a:p>
            <a:pPr marL="0" indent="0">
              <a:buNone/>
            </a:pPr>
            <a:r>
              <a:rPr lang="en-US" sz="2000" dirty="0"/>
              <a:t>geeks &lt;- c(23, 56, 20, 63)</a:t>
            </a:r>
          </a:p>
          <a:p>
            <a:pPr marL="0" indent="0">
              <a:buNone/>
            </a:pPr>
            <a:r>
              <a:rPr lang="en-US" sz="2000" dirty="0" err="1"/>
              <a:t>labelss</a:t>
            </a:r>
            <a:r>
              <a:rPr lang="en-US" sz="2000" dirty="0"/>
              <a:t> &lt;- c("Mumbai", "Pune", "Chennai", "Bangalore")</a:t>
            </a:r>
          </a:p>
          <a:p>
            <a:pPr marL="0" indent="0">
              <a:buNone/>
            </a:pPr>
            <a:endParaRPr lang="en-US" sz="2000" dirty="0"/>
          </a:p>
          <a:p>
            <a:pPr marL="0" indent="0">
              <a:buNone/>
            </a:pPr>
            <a:r>
              <a:rPr lang="en-US" sz="2000" dirty="0"/>
              <a:t>labels&lt;- </a:t>
            </a:r>
            <a:r>
              <a:rPr lang="en-US" sz="2000" dirty="0" err="1"/>
              <a:t>brewer.pal</a:t>
            </a:r>
            <a:r>
              <a:rPr lang="en-US" sz="2000" dirty="0"/>
              <a:t>(length(geeks), "Set2") </a:t>
            </a:r>
          </a:p>
          <a:p>
            <a:pPr marL="0" indent="0">
              <a:buNone/>
            </a:pPr>
            <a:endParaRPr lang="en-US" sz="2000" dirty="0"/>
          </a:p>
          <a:p>
            <a:pPr marL="0" indent="0">
              <a:buNone/>
            </a:pPr>
            <a:r>
              <a:rPr lang="en-US" sz="2000" dirty="0"/>
              <a:t>pie(geeks, labels = </a:t>
            </a:r>
            <a:r>
              <a:rPr lang="en-US" sz="2000" dirty="0" err="1"/>
              <a:t>labelss</a:t>
            </a:r>
            <a:r>
              <a:rPr lang="en-US" sz="2000" dirty="0"/>
              <a:t>, col = color, </a:t>
            </a:r>
            <a:r>
              <a:rPr lang="en-US" sz="2000" dirty="0" err="1"/>
              <a:t>lty</a:t>
            </a:r>
            <a:r>
              <a:rPr lang="en-US" sz="2000" dirty="0"/>
              <a:t> = 2)</a:t>
            </a:r>
          </a:p>
          <a:p>
            <a:pPr marL="0" indent="0">
              <a:buNone/>
            </a:pPr>
            <a:endParaRPr lang="en-US" sz="2000" dirty="0"/>
          </a:p>
        </p:txBody>
      </p:sp>
      <p:pic>
        <p:nvPicPr>
          <p:cNvPr id="19458" name="Picture 2" descr="R - Pie ChartsGeeksforgeeks">
            <a:extLst>
              <a:ext uri="{FF2B5EF4-FFF2-40B4-BE49-F238E27FC236}">
                <a16:creationId xmlns:a16="http://schemas.microsoft.com/office/drawing/2014/main" id="{282CF62F-C547-73CE-5262-4D1143B6C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80" t="11144" r="11146" b="16470"/>
          <a:stretch/>
        </p:blipFill>
        <p:spPr bwMode="auto">
          <a:xfrm>
            <a:off x="7522029" y="2079170"/>
            <a:ext cx="4169794" cy="35412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890934-74A3-CE97-FEC6-8D245E71135B}"/>
              </a:ext>
            </a:extLst>
          </p:cNvPr>
          <p:cNvSpPr txBox="1"/>
          <p:nvPr/>
        </p:nvSpPr>
        <p:spPr>
          <a:xfrm>
            <a:off x="643277" y="215489"/>
            <a:ext cx="9828779" cy="369332"/>
          </a:xfrm>
          <a:prstGeom prst="rect">
            <a:avLst/>
          </a:prstGeom>
          <a:noFill/>
        </p:spPr>
        <p:txBody>
          <a:bodyPr wrap="square">
            <a:spAutoFit/>
          </a:bodyPr>
          <a:lstStyle/>
          <a:p>
            <a:r>
              <a:rPr lang="en-US" b="1" i="0" dirty="0">
                <a:solidFill>
                  <a:srgbClr val="273239"/>
                </a:solidFill>
                <a:effectLst/>
                <a:highlight>
                  <a:srgbClr val="FFFFFF"/>
                </a:highlight>
                <a:latin typeface="Nunito" pitchFamily="2" charset="0"/>
              </a:rPr>
              <a:t>modify the line type of the borders of the plot we can make use of the </a:t>
            </a:r>
            <a:r>
              <a:rPr lang="en-US" b="1" i="0" dirty="0" err="1">
                <a:solidFill>
                  <a:srgbClr val="273239"/>
                </a:solidFill>
                <a:effectLst/>
                <a:highlight>
                  <a:srgbClr val="FFFFFF"/>
                </a:highlight>
                <a:latin typeface="Nunito" pitchFamily="2" charset="0"/>
              </a:rPr>
              <a:t>lty</a:t>
            </a:r>
            <a:r>
              <a:rPr lang="en-US" b="1" i="0" dirty="0">
                <a:solidFill>
                  <a:srgbClr val="273239"/>
                </a:solidFill>
                <a:effectLst/>
                <a:highlight>
                  <a:srgbClr val="FFFFFF"/>
                </a:highlight>
                <a:latin typeface="Nunito" pitchFamily="2" charset="0"/>
              </a:rPr>
              <a:t> argument:</a:t>
            </a:r>
            <a:endParaRPr lang="en-US" dirty="0"/>
          </a:p>
        </p:txBody>
      </p:sp>
    </p:spTree>
    <p:extLst>
      <p:ext uri="{BB962C8B-B14F-4D97-AF65-F5344CB8AC3E}">
        <p14:creationId xmlns:p14="http://schemas.microsoft.com/office/powerpoint/2010/main" val="1943934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B05-3D5E-6683-EADA-8E846F54F31D}"/>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Add shading lines with the density argument. </a:t>
            </a:r>
            <a:endParaRPr lang="en-US" dirty="0"/>
          </a:p>
        </p:txBody>
      </p:sp>
      <p:sp>
        <p:nvSpPr>
          <p:cNvPr id="3" name="Content Placeholder 2">
            <a:extLst>
              <a:ext uri="{FF2B5EF4-FFF2-40B4-BE49-F238E27FC236}">
                <a16:creationId xmlns:a16="http://schemas.microsoft.com/office/drawing/2014/main" id="{46A651F2-B71B-1687-7349-83F99370C3E8}"/>
              </a:ext>
            </a:extLst>
          </p:cNvPr>
          <p:cNvSpPr>
            <a:spLocks noGrp="1"/>
          </p:cNvSpPr>
          <p:nvPr>
            <p:ph idx="1"/>
          </p:nvPr>
        </p:nvSpPr>
        <p:spPr>
          <a:xfrm>
            <a:off x="435430" y="1825625"/>
            <a:ext cx="7010400" cy="4351338"/>
          </a:xfrm>
        </p:spPr>
        <p:txBody>
          <a:bodyPr>
            <a:normAutofit fontScale="85000" lnSpcReduction="20000"/>
          </a:bodyPr>
          <a:lstStyle/>
          <a:p>
            <a:pPr marL="0" indent="0">
              <a:buNone/>
            </a:pPr>
            <a:r>
              <a:rPr lang="en-US" dirty="0"/>
              <a:t>#Get the library.</a:t>
            </a:r>
          </a:p>
          <a:p>
            <a:pPr marL="0" indent="0">
              <a:buNone/>
            </a:pPr>
            <a:r>
              <a:rPr lang="en-US" dirty="0"/>
              <a:t>library(</a:t>
            </a:r>
            <a:r>
              <a:rPr lang="en-US" dirty="0" err="1"/>
              <a:t>RColorBrewer</a:t>
            </a:r>
            <a:r>
              <a:rPr lang="en-US" dirty="0"/>
              <a:t>)</a:t>
            </a:r>
          </a:p>
          <a:p>
            <a:pPr marL="0" indent="0">
              <a:buNone/>
            </a:pPr>
            <a:endParaRPr lang="en-US" dirty="0"/>
          </a:p>
          <a:p>
            <a:pPr marL="0" indent="0">
              <a:buNone/>
            </a:pPr>
            <a:r>
              <a:rPr lang="en-US" dirty="0"/>
              <a:t># Create data for the graph.</a:t>
            </a:r>
          </a:p>
          <a:p>
            <a:pPr marL="0" indent="0">
              <a:buNone/>
            </a:pPr>
            <a:r>
              <a:rPr lang="en-US" dirty="0"/>
              <a:t>geeks &lt;- c(23, 56, 20, 63)</a:t>
            </a:r>
          </a:p>
          <a:p>
            <a:pPr marL="0" indent="0">
              <a:buNone/>
            </a:pPr>
            <a:r>
              <a:rPr lang="en-US" dirty="0" err="1"/>
              <a:t>labelss</a:t>
            </a:r>
            <a:r>
              <a:rPr lang="en-US" dirty="0"/>
              <a:t> &lt;- c("Mumbai", "Pune", "Chennai", "Bangalore")</a:t>
            </a:r>
          </a:p>
          <a:p>
            <a:pPr marL="0" indent="0">
              <a:buNone/>
            </a:pPr>
            <a:endParaRPr lang="en-US" dirty="0"/>
          </a:p>
          <a:p>
            <a:pPr marL="0" indent="0">
              <a:buNone/>
            </a:pPr>
            <a:r>
              <a:rPr lang="en-US" dirty="0"/>
              <a:t>labels&lt;- </a:t>
            </a:r>
            <a:r>
              <a:rPr lang="en-US" dirty="0" err="1"/>
              <a:t>brewer.pal</a:t>
            </a:r>
            <a:r>
              <a:rPr lang="en-US" dirty="0"/>
              <a:t>(length(geeks), "Set2") </a:t>
            </a:r>
          </a:p>
          <a:p>
            <a:pPr marL="0" indent="0">
              <a:buNone/>
            </a:pPr>
            <a:endParaRPr lang="en-US" dirty="0"/>
          </a:p>
          <a:p>
            <a:pPr marL="0" indent="0">
              <a:buNone/>
            </a:pPr>
            <a:r>
              <a:rPr lang="en-US" dirty="0"/>
              <a:t>pie(geeks, labels = </a:t>
            </a:r>
            <a:r>
              <a:rPr lang="en-US" dirty="0" err="1"/>
              <a:t>labelss,col</a:t>
            </a:r>
            <a:r>
              <a:rPr lang="en-US" dirty="0"/>
              <a:t> = color, density = 50, angle = 45)</a:t>
            </a:r>
          </a:p>
          <a:p>
            <a:pPr marL="0" indent="0">
              <a:buNone/>
            </a:pPr>
            <a:endParaRPr lang="en-US" dirty="0"/>
          </a:p>
        </p:txBody>
      </p:sp>
      <p:pic>
        <p:nvPicPr>
          <p:cNvPr id="20482" name="Picture 2" descr="R - Pie ChartsGeeksforgeeks">
            <a:extLst>
              <a:ext uri="{FF2B5EF4-FFF2-40B4-BE49-F238E27FC236}">
                <a16:creationId xmlns:a16="http://schemas.microsoft.com/office/drawing/2014/main" id="{BFB6763C-5330-1284-28A8-0ED69884B1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54" t="14379" r="8442" b="14972"/>
          <a:stretch/>
        </p:blipFill>
        <p:spPr bwMode="auto">
          <a:xfrm>
            <a:off x="7032171" y="2705894"/>
            <a:ext cx="4223657" cy="293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93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1" name="Rectangle 215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574F6-F8BE-7BB2-B4FE-478161C2B665}"/>
              </a:ext>
            </a:extLst>
          </p:cNvPr>
          <p:cNvSpPr>
            <a:spLocks noGrp="1"/>
          </p:cNvSpPr>
          <p:nvPr>
            <p:ph type="title"/>
          </p:nvPr>
        </p:nvSpPr>
        <p:spPr>
          <a:xfrm>
            <a:off x="793660" y="386930"/>
            <a:ext cx="10066122" cy="494813"/>
          </a:xfrm>
        </p:spPr>
        <p:txBody>
          <a:bodyPr anchor="b">
            <a:normAutofit fontScale="90000"/>
          </a:bodyPr>
          <a:lstStyle/>
          <a:p>
            <a:r>
              <a:rPr lang="en-US" sz="4800" b="1" i="0" dirty="0">
                <a:effectLst/>
                <a:highlight>
                  <a:srgbClr val="FFFFFF"/>
                </a:highlight>
                <a:latin typeface="Nunito" pitchFamily="2" charset="0"/>
              </a:rPr>
              <a:t>3D Pie Chart</a:t>
            </a:r>
            <a:endParaRPr lang="en-US" sz="4800" dirty="0"/>
          </a:p>
        </p:txBody>
      </p:sp>
      <p:sp>
        <p:nvSpPr>
          <p:cNvPr id="21513" name="Rectangle 215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5" name="Rectangle 215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E1BFBB-C551-95CF-5D19-895560EF3B6A}"/>
              </a:ext>
            </a:extLst>
          </p:cNvPr>
          <p:cNvSpPr>
            <a:spLocks noGrp="1"/>
          </p:cNvSpPr>
          <p:nvPr>
            <p:ph idx="1"/>
          </p:nvPr>
        </p:nvSpPr>
        <p:spPr>
          <a:xfrm>
            <a:off x="573110" y="2481943"/>
            <a:ext cx="7395233" cy="3961727"/>
          </a:xfrm>
        </p:spPr>
        <p:txBody>
          <a:bodyPr anchor="ctr">
            <a:noAutofit/>
          </a:bodyPr>
          <a:lstStyle/>
          <a:p>
            <a:pPr marL="0" indent="0">
              <a:buNone/>
            </a:pPr>
            <a:r>
              <a:rPr lang="en-US" sz="2000" dirty="0"/>
              <a:t># Get the library.</a:t>
            </a:r>
          </a:p>
          <a:p>
            <a:pPr marL="0" indent="0">
              <a:buNone/>
            </a:pPr>
            <a:r>
              <a:rPr lang="en-US" sz="2000" dirty="0"/>
              <a:t>library(</a:t>
            </a:r>
            <a:r>
              <a:rPr lang="en-US" sz="2000" dirty="0" err="1"/>
              <a:t>plotrix</a:t>
            </a:r>
            <a:r>
              <a:rPr lang="en-US" sz="2000" dirty="0"/>
              <a:t>)</a:t>
            </a:r>
          </a:p>
          <a:p>
            <a:pPr marL="0" indent="0">
              <a:buNone/>
            </a:pPr>
            <a:r>
              <a:rPr lang="en-US" sz="2000" dirty="0"/>
              <a:t># Create data for the graph.</a:t>
            </a:r>
          </a:p>
          <a:p>
            <a:pPr marL="0" indent="0">
              <a:buNone/>
            </a:pPr>
            <a:r>
              <a:rPr lang="en-US" sz="2000" dirty="0"/>
              <a:t>geeks &lt;- c(23, 56, 20, 63)</a:t>
            </a:r>
          </a:p>
          <a:p>
            <a:pPr marL="0" indent="0">
              <a:buNone/>
            </a:pPr>
            <a:r>
              <a:rPr lang="en-US" sz="2000" dirty="0"/>
              <a:t>labels &lt;- c("Mumbai", "Pune", "Chennai", "Bangalore")</a:t>
            </a:r>
          </a:p>
          <a:p>
            <a:pPr marL="0" indent="0">
              <a:buNone/>
            </a:pPr>
            <a:r>
              <a:rPr lang="en-US" sz="2000" dirty="0" err="1"/>
              <a:t>piepercent</a:t>
            </a:r>
            <a:r>
              <a:rPr lang="en-US" sz="2000" dirty="0"/>
              <a:t>&lt;- round(100 * geeks / sum(geeks), 1)</a:t>
            </a:r>
          </a:p>
          <a:p>
            <a:pPr marL="0" indent="0">
              <a:buNone/>
            </a:pPr>
            <a:r>
              <a:rPr lang="en-US" sz="2000" dirty="0"/>
              <a:t># Plot the chart.</a:t>
            </a:r>
          </a:p>
          <a:p>
            <a:pPr marL="0" indent="0">
              <a:buNone/>
            </a:pPr>
            <a:r>
              <a:rPr lang="en-US" sz="2000" dirty="0"/>
              <a:t>pie3D(geeks, labels = </a:t>
            </a:r>
            <a:r>
              <a:rPr lang="en-US" sz="2000" dirty="0" err="1"/>
              <a:t>piepercent</a:t>
            </a:r>
            <a:r>
              <a:rPr lang="en-US" sz="2000" dirty="0"/>
              <a:t>,</a:t>
            </a:r>
          </a:p>
          <a:p>
            <a:pPr marL="0" indent="0">
              <a:buNone/>
            </a:pPr>
            <a:r>
              <a:rPr lang="en-US" sz="2000" dirty="0"/>
              <a:t>    main = "City pie chart", col = rainbow(length(geeks)))</a:t>
            </a:r>
          </a:p>
          <a:p>
            <a:pPr marL="0" indent="0">
              <a:buNone/>
            </a:pPr>
            <a:r>
              <a:rPr lang="en-US" sz="2000" dirty="0"/>
              <a:t>legend("</a:t>
            </a:r>
            <a:r>
              <a:rPr lang="en-US" sz="2000" dirty="0" err="1"/>
              <a:t>topright</a:t>
            </a:r>
            <a:r>
              <a:rPr lang="en-US" sz="2000" dirty="0"/>
              <a:t>", c("Mumbai", "Pune", "Chennai", "Bangalore"), </a:t>
            </a:r>
            <a:r>
              <a:rPr lang="en-US" sz="2000" dirty="0" err="1"/>
              <a:t>cex</a:t>
            </a:r>
            <a:r>
              <a:rPr lang="en-US" sz="2000" dirty="0"/>
              <a:t> = 0.5, fill = rainbow(length(geeks)))</a:t>
            </a:r>
          </a:p>
          <a:p>
            <a:pPr marL="0" indent="0">
              <a:buNone/>
            </a:pPr>
            <a:endParaRPr lang="en-US" sz="2000" dirty="0"/>
          </a:p>
        </p:txBody>
      </p:sp>
      <p:pic>
        <p:nvPicPr>
          <p:cNvPr id="21506" name="Picture 2" descr="R - Pie ChartsGeeksforgeeks">
            <a:extLst>
              <a:ext uri="{FF2B5EF4-FFF2-40B4-BE49-F238E27FC236}">
                <a16:creationId xmlns:a16="http://schemas.microsoft.com/office/drawing/2014/main" id="{650158AF-5E78-4FE1-54E8-2A5A30BA8B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2835" y="2780068"/>
            <a:ext cx="3856055" cy="2882402"/>
          </a:xfrm>
          <a:prstGeom prst="rect">
            <a:avLst/>
          </a:prstGeom>
          <a:noFill/>
          <a:extLst>
            <a:ext uri="{909E8E84-426E-40DD-AFC4-6F175D3DCCD1}">
              <a14:hiddenFill xmlns:a14="http://schemas.microsoft.com/office/drawing/2010/main">
                <a:solidFill>
                  <a:srgbClr val="FFFFFF"/>
                </a:solidFill>
              </a14:hiddenFill>
            </a:ext>
          </a:extLst>
        </p:spPr>
      </p:pic>
      <p:sp>
        <p:nvSpPr>
          <p:cNvPr id="21517" name="Rectangle 215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8B2276-691F-6DC8-B78D-32644CDC12D7}"/>
              </a:ext>
            </a:extLst>
          </p:cNvPr>
          <p:cNvSpPr txBox="1"/>
          <p:nvPr/>
        </p:nvSpPr>
        <p:spPr>
          <a:xfrm>
            <a:off x="895350" y="802466"/>
            <a:ext cx="10488011" cy="646331"/>
          </a:xfrm>
          <a:prstGeom prst="rect">
            <a:avLst/>
          </a:prstGeom>
          <a:noFill/>
        </p:spPr>
        <p:txBody>
          <a:bodyPr wrap="square">
            <a:spAutoFit/>
          </a:bodyPr>
          <a:lstStyle/>
          <a:p>
            <a:pPr rtl="0" fontAlgn="base"/>
            <a:r>
              <a:rPr lang="en-US" sz="1800" b="0" i="0" dirty="0">
                <a:effectLst/>
                <a:highlight>
                  <a:srgbClr val="FFFFFF"/>
                </a:highlight>
                <a:latin typeface="Nunito" pitchFamily="2" charset="0"/>
              </a:rPr>
              <a:t>Here we are going to create a 3D Pie chart using </a:t>
            </a:r>
            <a:r>
              <a:rPr lang="en-US" sz="1800" b="0" i="0" dirty="0" err="1">
                <a:effectLst/>
                <a:highlight>
                  <a:srgbClr val="FFFFFF"/>
                </a:highlight>
                <a:latin typeface="Nunito" pitchFamily="2" charset="0"/>
              </a:rPr>
              <a:t>plotrix</a:t>
            </a:r>
            <a:r>
              <a:rPr lang="en-US" sz="1800" b="0" i="0" dirty="0">
                <a:effectLst/>
                <a:highlight>
                  <a:srgbClr val="FFFFFF"/>
                </a:highlight>
                <a:latin typeface="Nunito" pitchFamily="2" charset="0"/>
              </a:rPr>
              <a:t> package and then we will use pie3D() function to plot 3D plot.</a:t>
            </a:r>
          </a:p>
        </p:txBody>
      </p:sp>
    </p:spTree>
    <p:extLst>
      <p:ext uri="{BB962C8B-B14F-4D97-AF65-F5344CB8AC3E}">
        <p14:creationId xmlns:p14="http://schemas.microsoft.com/office/powerpoint/2010/main" val="302720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C827D0D-4381-C7B5-8708-8F980A7F4044}"/>
              </a:ext>
            </a:extLst>
          </p:cNvPr>
          <p:cNvPicPr>
            <a:picLocks noChangeAspect="1"/>
          </p:cNvPicPr>
          <p:nvPr/>
        </p:nvPicPr>
        <p:blipFill>
          <a:blip r:embed="rId2"/>
          <a:srcRect l="41303" r="7494"/>
          <a:stretch/>
        </p:blipFill>
        <p:spPr>
          <a:xfrm>
            <a:off x="-9527" y="3725"/>
            <a:ext cx="5846165" cy="6850548"/>
          </a:xfrm>
          <a:prstGeom prst="rect">
            <a:avLst/>
          </a:prstGeom>
        </p:spPr>
      </p:pic>
      <p:grpSp>
        <p:nvGrpSpPr>
          <p:cNvPr id="12"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3"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0275D3BC-0310-E8FD-60D7-D847FCA06C86}"/>
              </a:ext>
            </a:extLst>
          </p:cNvPr>
          <p:cNvSpPr>
            <a:spLocks noGrp="1"/>
          </p:cNvSpPr>
          <p:nvPr>
            <p:ph type="title"/>
          </p:nvPr>
        </p:nvSpPr>
        <p:spPr>
          <a:xfrm>
            <a:off x="6094105" y="802955"/>
            <a:ext cx="4977976" cy="1454051"/>
          </a:xfrm>
        </p:spPr>
        <p:txBody>
          <a:bodyPr anchor="b">
            <a:normAutofit/>
          </a:bodyPr>
          <a:lstStyle/>
          <a:p>
            <a:r>
              <a:rPr lang="en-US" sz="3600">
                <a:solidFill>
                  <a:schemeClr val="tx2"/>
                </a:solidFill>
                <a:latin typeface="Aptos" panose="020B0004020202020204" pitchFamily="34" charset="0"/>
                <a:ea typeface="Aptos" panose="020B0004020202020204" pitchFamily="34" charset="0"/>
                <a:cs typeface="Times New Roman" panose="02020603050405020304" pitchFamily="18" charset="0"/>
              </a:rPr>
              <a:t>T</a:t>
            </a:r>
            <a:r>
              <a:rPr lang="en-US" sz="3600">
                <a:solidFill>
                  <a:schemeClr val="tx2"/>
                </a:solidFill>
                <a:effectLst/>
                <a:latin typeface="Aptos" panose="020B0004020202020204" pitchFamily="34" charset="0"/>
                <a:ea typeface="Aptos" panose="020B0004020202020204" pitchFamily="34" charset="0"/>
                <a:cs typeface="Times New Roman" panose="02020603050405020304" pitchFamily="18" charset="0"/>
              </a:rPr>
              <a:t>ypes of plots drawn in R programming are</a:t>
            </a:r>
            <a:endParaRPr lang="en-US" sz="3600">
              <a:solidFill>
                <a:schemeClr val="tx2"/>
              </a:solidFill>
            </a:endParaRPr>
          </a:p>
        </p:txBody>
      </p:sp>
      <p:graphicFrame>
        <p:nvGraphicFramePr>
          <p:cNvPr id="5" name="Content Placeholder 2">
            <a:extLst>
              <a:ext uri="{FF2B5EF4-FFF2-40B4-BE49-F238E27FC236}">
                <a16:creationId xmlns:a16="http://schemas.microsoft.com/office/drawing/2014/main" id="{9490B956-AB43-5A5E-47E1-428E7FEAB32B}"/>
              </a:ext>
            </a:extLst>
          </p:cNvPr>
          <p:cNvGraphicFramePr>
            <a:graphicFrameLocks noGrp="1"/>
          </p:cNvGraphicFramePr>
          <p:nvPr>
            <p:ph idx="1"/>
            <p:extLst>
              <p:ext uri="{D42A27DB-BD31-4B8C-83A1-F6EECF244321}">
                <p14:modId xmlns:p14="http://schemas.microsoft.com/office/powerpoint/2010/main" val="2673689232"/>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48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0D5F98BC-C1A8-64FD-E794-6F954E4F4F86}"/>
              </a:ext>
            </a:extLst>
          </p:cNvPr>
          <p:cNvPicPr>
            <a:picLocks noChangeAspect="1"/>
          </p:cNvPicPr>
          <p:nvPr/>
        </p:nvPicPr>
        <p:blipFill>
          <a:blip r:embed="rId2"/>
          <a:srcRect l="38179" r="12324" b="-1"/>
          <a:stretch/>
        </p:blipFill>
        <p:spPr>
          <a:xfrm>
            <a:off x="-9527" y="3725"/>
            <a:ext cx="5846165" cy="6850548"/>
          </a:xfrm>
          <a:prstGeom prst="rect">
            <a:avLst/>
          </a:prstGeom>
        </p:spPr>
      </p:pic>
      <p:grpSp>
        <p:nvGrpSpPr>
          <p:cNvPr id="11"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5"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AD85282D-56F2-5544-3503-48D7772EACFD}"/>
              </a:ext>
            </a:extLst>
          </p:cNvPr>
          <p:cNvSpPr>
            <a:spLocks noGrp="1"/>
          </p:cNvSpPr>
          <p:nvPr>
            <p:ph type="title"/>
          </p:nvPr>
        </p:nvSpPr>
        <p:spPr>
          <a:xfrm>
            <a:off x="5497286" y="12384"/>
            <a:ext cx="6444343" cy="869359"/>
          </a:xfrm>
        </p:spPr>
        <p:txBody>
          <a:bodyPr anchor="b">
            <a:normAutofit/>
          </a:bodyPr>
          <a:lstStyle/>
          <a:p>
            <a:r>
              <a:rPr lang="en-US" sz="36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Plots with Single Variable</a:t>
            </a:r>
            <a:endParaRPr lang="en-US" sz="3600" dirty="0">
              <a:solidFill>
                <a:schemeClr val="tx2"/>
              </a:solidFill>
            </a:endParaRPr>
          </a:p>
        </p:txBody>
      </p:sp>
      <p:sp>
        <p:nvSpPr>
          <p:cNvPr id="3" name="Content Placeholder 2">
            <a:extLst>
              <a:ext uri="{FF2B5EF4-FFF2-40B4-BE49-F238E27FC236}">
                <a16:creationId xmlns:a16="http://schemas.microsoft.com/office/drawing/2014/main" id="{1EB0CC90-597A-3944-2898-1DE3BC93A66C}"/>
              </a:ext>
            </a:extLst>
          </p:cNvPr>
          <p:cNvSpPr>
            <a:spLocks noGrp="1"/>
          </p:cNvSpPr>
          <p:nvPr>
            <p:ph idx="1"/>
          </p:nvPr>
        </p:nvSpPr>
        <p:spPr>
          <a:xfrm>
            <a:off x="5836638" y="1175658"/>
            <a:ext cx="6104991" cy="5666296"/>
          </a:xfrm>
        </p:spPr>
        <p:txBody>
          <a:bodyPr anchor="ctr">
            <a:noAutofit/>
          </a:bodyPr>
          <a:lstStyle/>
          <a:p>
            <a:pPr marL="0" marR="0" algn="just">
              <a:spcBef>
                <a:spcPts val="0"/>
              </a:spcBef>
              <a:spcAft>
                <a:spcPts val="800"/>
              </a:spcAft>
            </a:pP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You may need to plot for a single variable in graphical data analysis with R programming.</a:t>
            </a:r>
            <a:r>
              <a:rPr lang="en-US" sz="22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For example –</a:t>
            </a: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A plot showing daily sales values of a particular product over a period of time. You can also plot the time series for month by month sales.</a:t>
            </a:r>
          </a:p>
          <a:p>
            <a:pPr marL="0" marR="0" algn="just">
              <a:spcBef>
                <a:spcPts val="0"/>
              </a:spcBef>
              <a:spcAft>
                <a:spcPts val="800"/>
              </a:spcAft>
            </a:pP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The choice of plots is more restricted when you have just one variable to the plot. There are various plotting functions for single variables in R:</a:t>
            </a:r>
          </a:p>
          <a:p>
            <a:pPr marL="342900" marR="0" lvl="0" indent="-342900" algn="just">
              <a:spcBef>
                <a:spcPts val="0"/>
              </a:spcBef>
              <a:spcAft>
                <a:spcPts val="800"/>
              </a:spcAft>
              <a:buSzPts val="1000"/>
              <a:buFont typeface="Symbol" panose="05050102010706020507" pitchFamily="18" charset="2"/>
              <a:buChar char=""/>
              <a:tabLst>
                <a:tab pos="457200" algn="l"/>
              </a:tabLst>
            </a:pPr>
            <a:r>
              <a:rPr lang="en-US" sz="22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hist(y) –</a:t>
            </a: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Histograms to show a frequency distribution.</a:t>
            </a:r>
          </a:p>
          <a:p>
            <a:pPr marL="342900" marR="0" lvl="0" indent="-342900" algn="just">
              <a:spcBef>
                <a:spcPts val="0"/>
              </a:spcBef>
              <a:spcAft>
                <a:spcPts val="800"/>
              </a:spcAft>
              <a:buSzPts val="1000"/>
              <a:buFont typeface="Symbol" panose="05050102010706020507" pitchFamily="18" charset="2"/>
              <a:buChar char=""/>
              <a:tabLst>
                <a:tab pos="457200" algn="l"/>
              </a:tabLst>
            </a:pPr>
            <a:r>
              <a:rPr lang="en-US" sz="22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plot(y) – </a:t>
            </a: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We can obtain the values of y in a sequence with the help of the plot.</a:t>
            </a:r>
          </a:p>
          <a:p>
            <a:pPr marL="342900" marR="0" lvl="0" indent="-342900" algn="just">
              <a:spcBef>
                <a:spcPts val="0"/>
              </a:spcBef>
              <a:spcAft>
                <a:spcPts val="800"/>
              </a:spcAft>
              <a:buSzPts val="1000"/>
              <a:buFont typeface="Symbol" panose="05050102010706020507" pitchFamily="18" charset="2"/>
              <a:buChar char=""/>
              <a:tabLst>
                <a:tab pos="457200" algn="l"/>
              </a:tabLst>
            </a:pPr>
            <a:r>
              <a:rPr lang="en-US" sz="2200" b="1" kern="100" dirty="0" err="1">
                <a:solidFill>
                  <a:schemeClr val="tx2"/>
                </a:solidFill>
                <a:effectLst/>
                <a:latin typeface="Aptos" panose="020B0004020202020204" pitchFamily="34" charset="0"/>
                <a:ea typeface="Aptos" panose="020B0004020202020204" pitchFamily="34" charset="0"/>
                <a:cs typeface="Times New Roman" panose="02020603050405020304" pitchFamily="18" charset="0"/>
              </a:rPr>
              <a:t>plot.ts</a:t>
            </a:r>
            <a:r>
              <a:rPr lang="en-US" sz="22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(y) –</a:t>
            </a: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Time-series plots.</a:t>
            </a:r>
          </a:p>
          <a:p>
            <a:pPr marL="342900" marR="0" lvl="0" indent="-342900" algn="just">
              <a:spcBef>
                <a:spcPts val="0"/>
              </a:spcBef>
              <a:spcAft>
                <a:spcPts val="800"/>
              </a:spcAft>
              <a:buSzPts val="1000"/>
              <a:buFont typeface="Symbol" panose="05050102010706020507" pitchFamily="18" charset="2"/>
              <a:buChar char=""/>
              <a:tabLst>
                <a:tab pos="457200" algn="l"/>
              </a:tabLst>
            </a:pPr>
            <a:r>
              <a:rPr lang="en-US" sz="22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pie(x) –</a:t>
            </a:r>
            <a:r>
              <a:rPr lang="en-US" sz="22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Compositional plots like pie diagrams.</a:t>
            </a:r>
          </a:p>
          <a:p>
            <a:pPr algn="just"/>
            <a:endParaRPr lang="en-US" sz="2200" dirty="0">
              <a:solidFill>
                <a:schemeClr val="tx2"/>
              </a:solidFill>
            </a:endParaRPr>
          </a:p>
        </p:txBody>
      </p:sp>
    </p:spTree>
    <p:extLst>
      <p:ext uri="{BB962C8B-B14F-4D97-AF65-F5344CB8AC3E}">
        <p14:creationId xmlns:p14="http://schemas.microsoft.com/office/powerpoint/2010/main" val="268454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49A2D7C-5BCA-E197-62C0-0F7248294B09}"/>
              </a:ext>
            </a:extLst>
          </p:cNvPr>
          <p:cNvPicPr>
            <a:picLocks noChangeAspect="1"/>
          </p:cNvPicPr>
          <p:nvPr/>
        </p:nvPicPr>
        <p:blipFill>
          <a:blip r:embed="rId2"/>
          <a:srcRect l="14305" r="30652" b="2"/>
          <a:stretch/>
        </p:blipFill>
        <p:spPr>
          <a:xfrm>
            <a:off x="-9527" y="3725"/>
            <a:ext cx="5846165" cy="6850548"/>
          </a:xfrm>
          <a:prstGeom prst="rect">
            <a:avLst/>
          </a:prstGeom>
        </p:spPr>
      </p:pic>
      <p:grpSp>
        <p:nvGrpSpPr>
          <p:cNvPr id="12"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3"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C19D2DC-24A0-E8B4-A07B-9B258165A234}"/>
              </a:ext>
            </a:extLst>
          </p:cNvPr>
          <p:cNvSpPr>
            <a:spLocks noGrp="1"/>
          </p:cNvSpPr>
          <p:nvPr>
            <p:ph type="title"/>
          </p:nvPr>
        </p:nvSpPr>
        <p:spPr>
          <a:xfrm>
            <a:off x="5430076" y="26964"/>
            <a:ext cx="6771145" cy="775991"/>
          </a:xfrm>
        </p:spPr>
        <p:txBody>
          <a:bodyPr anchor="b">
            <a:normAutofit/>
          </a:bodyPr>
          <a:lstStyle/>
          <a:p>
            <a:r>
              <a:rPr lang="en-US" sz="3600" kern="100" dirty="0">
                <a:solidFill>
                  <a:schemeClr val="tx2"/>
                </a:solidFill>
                <a:latin typeface="Aptos" panose="020B0004020202020204" pitchFamily="34" charset="0"/>
                <a:ea typeface="Aptos" panose="020B0004020202020204" pitchFamily="34" charset="0"/>
                <a:cs typeface="Times New Roman" panose="02020603050405020304" pitchFamily="18" charset="0"/>
              </a:rPr>
              <a:t>T</a:t>
            </a:r>
            <a:r>
              <a:rPr lang="en-US" sz="3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ypes of plots available in R</a:t>
            </a:r>
            <a:endParaRPr lang="en-US" sz="3600" dirty="0">
              <a:solidFill>
                <a:schemeClr val="tx2"/>
              </a:solidFill>
            </a:endParaRPr>
          </a:p>
        </p:txBody>
      </p:sp>
      <p:graphicFrame>
        <p:nvGraphicFramePr>
          <p:cNvPr id="5" name="Content Placeholder 2">
            <a:extLst>
              <a:ext uri="{FF2B5EF4-FFF2-40B4-BE49-F238E27FC236}">
                <a16:creationId xmlns:a16="http://schemas.microsoft.com/office/drawing/2014/main" id="{889BFDFC-673C-C699-1DC4-D6410DD1ED2A}"/>
              </a:ext>
            </a:extLst>
          </p:cNvPr>
          <p:cNvGraphicFramePr>
            <a:graphicFrameLocks noGrp="1"/>
          </p:cNvGraphicFramePr>
          <p:nvPr>
            <p:ph idx="1"/>
            <p:extLst>
              <p:ext uri="{D42A27DB-BD31-4B8C-83A1-F6EECF244321}">
                <p14:modId xmlns:p14="http://schemas.microsoft.com/office/powerpoint/2010/main" val="181066116"/>
              </p:ext>
            </p:extLst>
          </p:nvPr>
        </p:nvGraphicFramePr>
        <p:xfrm>
          <a:off x="6090574" y="1186543"/>
          <a:ext cx="5633340" cy="5562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056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7482B7-BC43-C885-E6F4-51D0BD566FE2}"/>
              </a:ext>
            </a:extLst>
          </p:cNvPr>
          <p:cNvPicPr>
            <a:picLocks noChangeAspect="1"/>
          </p:cNvPicPr>
          <p:nvPr/>
        </p:nvPicPr>
        <p:blipFill>
          <a:blip r:embed="rId2"/>
          <a:srcRect l="8794" r="43204"/>
          <a:stretch/>
        </p:blipFill>
        <p:spPr>
          <a:xfrm>
            <a:off x="-9527" y="3725"/>
            <a:ext cx="5846165" cy="6850548"/>
          </a:xfrm>
          <a:prstGeom prst="rect">
            <a:avLst/>
          </a:prstGeom>
        </p:spPr>
      </p:pic>
      <p:grpSp>
        <p:nvGrpSpPr>
          <p:cNvPr id="11"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5"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35AF3FCF-1446-ADE7-83DC-BBA75338275F}"/>
              </a:ext>
            </a:extLst>
          </p:cNvPr>
          <p:cNvSpPr>
            <a:spLocks noGrp="1"/>
          </p:cNvSpPr>
          <p:nvPr>
            <p:ph type="title"/>
          </p:nvPr>
        </p:nvSpPr>
        <p:spPr>
          <a:xfrm>
            <a:off x="5560705" y="-13104"/>
            <a:ext cx="6630990" cy="1454051"/>
          </a:xfrm>
        </p:spPr>
        <p:txBody>
          <a:bodyPr anchor="b">
            <a:normAutofit/>
          </a:bodyPr>
          <a:lstStyle/>
          <a:p>
            <a:r>
              <a:rPr lang="en-US" sz="3600" dirty="0">
                <a:solidFill>
                  <a:schemeClr val="tx2"/>
                </a:solidFill>
              </a:rPr>
              <a:t>Difference between histogram and bar-chart</a:t>
            </a:r>
          </a:p>
        </p:txBody>
      </p:sp>
      <p:sp>
        <p:nvSpPr>
          <p:cNvPr id="3" name="Content Placeholder 2">
            <a:extLst>
              <a:ext uri="{FF2B5EF4-FFF2-40B4-BE49-F238E27FC236}">
                <a16:creationId xmlns:a16="http://schemas.microsoft.com/office/drawing/2014/main" id="{E8DFA7A6-C0D4-FE29-7A2B-4D0CE0ED97BD}"/>
              </a:ext>
            </a:extLst>
          </p:cNvPr>
          <p:cNvSpPr>
            <a:spLocks noGrp="1"/>
          </p:cNvSpPr>
          <p:nvPr>
            <p:ph idx="1"/>
          </p:nvPr>
        </p:nvSpPr>
        <p:spPr>
          <a:xfrm>
            <a:off x="6090573" y="1164772"/>
            <a:ext cx="5393743" cy="4890274"/>
          </a:xfrm>
        </p:spPr>
        <p:txBody>
          <a:bodyPr anchor="ctr">
            <a:normAutofit/>
          </a:bodyPr>
          <a:lstStyle/>
          <a:p>
            <a:pPr marL="0" indent="0">
              <a:buNone/>
            </a:pPr>
            <a:r>
              <a:rPr lang="en-US" sz="24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A common mistake among beginners is getting confused between histograms and bar charts. </a:t>
            </a:r>
            <a:r>
              <a:rPr lang="en-US" sz="2400" i="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Histograms have the response variable on the x-axis, and the y-axis shows the frequency of different values of the response.</a:t>
            </a:r>
            <a:r>
              <a:rPr lang="en-US" sz="24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In contrast, a </a:t>
            </a:r>
            <a:r>
              <a:rPr lang="en-US" sz="2400" i="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bar chart has the response variable on the y-axis and a categorical explanatory variable on the x-axis.</a:t>
            </a:r>
            <a:endParaRPr lang="en-US" sz="24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400" dirty="0">
              <a:solidFill>
                <a:schemeClr val="tx2"/>
              </a:solidFill>
            </a:endParaRPr>
          </a:p>
        </p:txBody>
      </p:sp>
    </p:spTree>
    <p:extLst>
      <p:ext uri="{BB962C8B-B14F-4D97-AF65-F5344CB8AC3E}">
        <p14:creationId xmlns:p14="http://schemas.microsoft.com/office/powerpoint/2010/main" val="2064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EFB6-06C6-9CA1-FF16-767EBB87B42E}"/>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Bar Plot or Bar Chart</a:t>
            </a:r>
            <a:endParaRPr lang="en-US" dirty="0"/>
          </a:p>
        </p:txBody>
      </p:sp>
      <p:sp>
        <p:nvSpPr>
          <p:cNvPr id="3" name="Content Placeholder 2">
            <a:extLst>
              <a:ext uri="{FF2B5EF4-FFF2-40B4-BE49-F238E27FC236}">
                <a16:creationId xmlns:a16="http://schemas.microsoft.com/office/drawing/2014/main" id="{FBE12ABC-B084-3B18-2844-EA15A1E4390D}"/>
              </a:ext>
            </a:extLst>
          </p:cNvPr>
          <p:cNvSpPr>
            <a:spLocks noGrp="1"/>
          </p:cNvSpPr>
          <p:nvPr>
            <p:ph idx="1"/>
          </p:nvPr>
        </p:nvSpPr>
        <p:spPr>
          <a:xfrm>
            <a:off x="838200" y="1825625"/>
            <a:ext cx="10515600" cy="4667250"/>
          </a:xfrm>
        </p:spPr>
        <p:txBody>
          <a:bodyPr>
            <a:normAutofit fontScale="92500" lnSpcReduction="20000"/>
          </a:bodyPr>
          <a:lstStyle/>
          <a:p>
            <a:pPr algn="l" fontAlgn="base"/>
            <a:r>
              <a:rPr lang="en-US" b="0" i="0" dirty="0">
                <a:solidFill>
                  <a:srgbClr val="273239"/>
                </a:solidFill>
                <a:effectLst/>
                <a:highlight>
                  <a:srgbClr val="FFFFFF"/>
                </a:highlight>
                <a:latin typeface="Nunito" pitchFamily="2" charset="0"/>
              </a:rPr>
              <a:t>Bar plot or Bar Chart in R is used to represent the values in data vector as height of the bars. The data vector passed to the function is represented over y-axis of the graph. Bar chart can behave like histogram by using </a:t>
            </a:r>
            <a:r>
              <a:rPr lang="en-US" b="1" i="0" dirty="0">
                <a:solidFill>
                  <a:srgbClr val="273239"/>
                </a:solidFill>
                <a:effectLst/>
                <a:highlight>
                  <a:srgbClr val="FFFFFF"/>
                </a:highlight>
                <a:latin typeface="Nunito" pitchFamily="2" charset="0"/>
              </a:rPr>
              <a:t>table()</a:t>
            </a:r>
            <a:r>
              <a:rPr lang="en-US" b="0" i="0" dirty="0">
                <a:solidFill>
                  <a:srgbClr val="273239"/>
                </a:solidFill>
                <a:effectLst/>
                <a:highlight>
                  <a:srgbClr val="FFFFFF"/>
                </a:highlight>
                <a:latin typeface="Nunito" pitchFamily="2" charset="0"/>
              </a:rPr>
              <a:t> function instead of data vector. </a:t>
            </a:r>
          </a:p>
          <a:p>
            <a:pPr marL="0" indent="0" algn="l" fontAlgn="base">
              <a:buNone/>
            </a:pPr>
            <a:r>
              <a:rPr lang="en-US" b="1" i="1" dirty="0">
                <a:solidFill>
                  <a:srgbClr val="273239"/>
                </a:solidFill>
                <a:effectLst/>
                <a:latin typeface="Nunito" pitchFamily="2" charset="0"/>
              </a:rPr>
              <a:t>Syntax: </a:t>
            </a:r>
            <a:r>
              <a:rPr lang="en-US" b="0" i="1" dirty="0" err="1">
                <a:solidFill>
                  <a:srgbClr val="273239"/>
                </a:solidFill>
                <a:effectLst/>
                <a:latin typeface="Nunito" pitchFamily="2" charset="0"/>
              </a:rPr>
              <a:t>barplot</a:t>
            </a:r>
            <a:r>
              <a:rPr lang="en-US" b="0" i="1" dirty="0">
                <a:solidFill>
                  <a:srgbClr val="273239"/>
                </a:solidFill>
                <a:effectLst/>
                <a:latin typeface="Nunito" pitchFamily="2" charset="0"/>
              </a:rPr>
              <a:t>(data, </a:t>
            </a:r>
            <a:r>
              <a:rPr lang="en-US" b="0" i="1" dirty="0" err="1">
                <a:solidFill>
                  <a:srgbClr val="273239"/>
                </a:solidFill>
                <a:effectLst/>
                <a:latin typeface="Nunito" pitchFamily="2" charset="0"/>
              </a:rPr>
              <a:t>xlab</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ylab</a:t>
            </a:r>
            <a:r>
              <a:rPr lang="en-US" b="0" i="1" dirty="0">
                <a:solidFill>
                  <a:srgbClr val="273239"/>
                </a:solidFill>
                <a:effectLst/>
                <a:latin typeface="Nunito" pitchFamily="2" charset="0"/>
              </a:rPr>
              <a:t>)</a:t>
            </a:r>
          </a:p>
          <a:p>
            <a:pPr marL="0" indent="0" algn="l" fontAlgn="base">
              <a:buNone/>
            </a:pPr>
            <a:r>
              <a:rPr lang="en-US" b="1" i="1" dirty="0">
                <a:solidFill>
                  <a:srgbClr val="273239"/>
                </a:solidFill>
                <a:effectLst/>
                <a:latin typeface="Nunito" pitchFamily="2" charset="0"/>
              </a:rPr>
              <a:t>where:</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data</a:t>
            </a:r>
            <a:r>
              <a:rPr lang="en-US" b="0" i="1" dirty="0">
                <a:solidFill>
                  <a:srgbClr val="273239"/>
                </a:solidFill>
                <a:effectLst/>
                <a:latin typeface="Nunito" pitchFamily="2" charset="0"/>
              </a:rPr>
              <a:t> is the data vector to be represented on y-axis</a:t>
            </a:r>
          </a:p>
          <a:p>
            <a:pPr marL="0" indent="0" algn="l" fontAlgn="base">
              <a:buNone/>
            </a:pPr>
            <a:r>
              <a:rPr lang="en-US" b="1" i="1" dirty="0" err="1">
                <a:solidFill>
                  <a:srgbClr val="273239"/>
                </a:solidFill>
                <a:effectLst/>
                <a:latin typeface="Nunito" pitchFamily="2" charset="0"/>
              </a:rPr>
              <a:t>xlab</a:t>
            </a:r>
            <a:r>
              <a:rPr lang="en-US" b="0" i="1" dirty="0">
                <a:solidFill>
                  <a:srgbClr val="273239"/>
                </a:solidFill>
                <a:effectLst/>
                <a:latin typeface="Nunito" pitchFamily="2" charset="0"/>
              </a:rPr>
              <a:t> is the label given to x-axis</a:t>
            </a:r>
          </a:p>
          <a:p>
            <a:pPr marL="0" indent="0" algn="l" fontAlgn="base">
              <a:buNone/>
            </a:pPr>
            <a:r>
              <a:rPr lang="en-US" b="1" i="1" dirty="0" err="1">
                <a:solidFill>
                  <a:srgbClr val="273239"/>
                </a:solidFill>
                <a:effectLst/>
                <a:latin typeface="Nunito" pitchFamily="2" charset="0"/>
              </a:rPr>
              <a:t>ylab</a:t>
            </a:r>
            <a:r>
              <a:rPr lang="en-US" b="0" i="1" dirty="0">
                <a:solidFill>
                  <a:srgbClr val="273239"/>
                </a:solidFill>
                <a:effectLst/>
                <a:latin typeface="Nunito" pitchFamily="2" charset="0"/>
              </a:rPr>
              <a:t> is the label given to y-axis</a:t>
            </a:r>
          </a:p>
          <a:p>
            <a:pPr marL="0" indent="0" algn="l" fontAlgn="base">
              <a:buNone/>
            </a:pPr>
            <a:r>
              <a:rPr lang="en-US" b="1" i="0" dirty="0">
                <a:solidFill>
                  <a:srgbClr val="273239"/>
                </a:solidFill>
                <a:effectLst/>
                <a:highlight>
                  <a:srgbClr val="FFFFFF"/>
                </a:highlight>
                <a:latin typeface="Nunito" pitchFamily="2" charset="0"/>
              </a:rPr>
              <a:t>Note:</a:t>
            </a:r>
            <a:r>
              <a:rPr lang="en-US" b="0" i="0" dirty="0">
                <a:solidFill>
                  <a:srgbClr val="273239"/>
                </a:solidFill>
                <a:effectLst/>
                <a:highlight>
                  <a:srgbClr val="FFFFFF"/>
                </a:highlight>
                <a:latin typeface="Nunito" pitchFamily="2" charset="0"/>
              </a:rPr>
              <a:t> To know about more optional parameters in </a:t>
            </a:r>
            <a:r>
              <a:rPr lang="en-US" b="1" i="0" dirty="0" err="1">
                <a:solidFill>
                  <a:srgbClr val="273239"/>
                </a:solidFill>
                <a:effectLst/>
                <a:highlight>
                  <a:srgbClr val="FFFFFF"/>
                </a:highlight>
                <a:latin typeface="Nunito" pitchFamily="2" charset="0"/>
              </a:rPr>
              <a:t>barplot</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function, use the below command in R console:</a:t>
            </a:r>
          </a:p>
          <a:p>
            <a:pPr marL="0" indent="0" fontAlgn="base">
              <a:buNone/>
            </a:pPr>
            <a:r>
              <a:rPr kumimoji="0" lang="en-US" altLang="en-US" sz="2800" b="0" i="0" u="none" strike="noStrike" cap="none" normalizeH="0" baseline="0" dirty="0">
                <a:ln>
                  <a:noFill/>
                </a:ln>
                <a:solidFill>
                  <a:schemeClr val="tx1"/>
                </a:solidFill>
                <a:effectLst/>
                <a:latin typeface="Consolas" panose="020B0609020204030204" pitchFamily="49" charset="0"/>
              </a:rPr>
              <a:t>help("</a:t>
            </a:r>
            <a:r>
              <a:rPr kumimoji="0" lang="en-US" altLang="en-US" sz="2800" b="0" i="0" u="none" strike="noStrike" cap="none" normalizeH="0" baseline="0" dirty="0" err="1">
                <a:ln>
                  <a:noFill/>
                </a:ln>
                <a:solidFill>
                  <a:schemeClr val="tx1"/>
                </a:solidFill>
                <a:effectLst/>
                <a:latin typeface="Consolas" panose="020B0609020204030204" pitchFamily="49" charset="0"/>
              </a:rPr>
              <a:t>barplot</a:t>
            </a:r>
            <a:r>
              <a:rPr kumimoji="0" lang="en-US" altLang="en-US" sz="2800" b="0" i="0" u="none" strike="noStrike" cap="none" normalizeH="0" baseline="0" dirty="0">
                <a:ln>
                  <a:noFill/>
                </a:ln>
                <a:solidFill>
                  <a:schemeClr val="tx1"/>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lgn="l" fontAlgn="base">
              <a:buNone/>
            </a:pPr>
            <a:endParaRPr lang="en-US" b="0" i="0" dirty="0">
              <a:solidFill>
                <a:srgbClr val="273239"/>
              </a:solidFill>
              <a:effectLst/>
              <a:highlight>
                <a:srgbClr val="FFFFFF"/>
              </a:highlight>
              <a:latin typeface="Nunito" pitchFamily="2" charset="0"/>
            </a:endParaRPr>
          </a:p>
          <a:p>
            <a:pPr marL="0" indent="0" algn="l" fontAlgn="base">
              <a:buNone/>
            </a:pPr>
            <a:endParaRPr lang="en-US" b="0" i="0" dirty="0">
              <a:solidFill>
                <a:srgbClr val="273239"/>
              </a:solidFill>
              <a:effectLst/>
              <a:highlight>
                <a:srgbClr val="FFFFFF"/>
              </a:highlight>
              <a:latin typeface="Nunito" pitchFamily="2" charset="0"/>
            </a:endParaRPr>
          </a:p>
          <a:p>
            <a:pPr marL="0" indent="0" algn="l" fontAlgn="base">
              <a:buNone/>
            </a:pPr>
            <a:endParaRPr lang="en-US" b="0" i="1" dirty="0">
              <a:solidFill>
                <a:srgbClr val="273239"/>
              </a:solidFill>
              <a:effectLst/>
              <a:latin typeface="Nunito" pitchFamily="2" charset="0"/>
            </a:endParaRPr>
          </a:p>
          <a:p>
            <a:endParaRPr lang="en-US" dirty="0"/>
          </a:p>
        </p:txBody>
      </p:sp>
      <p:sp>
        <p:nvSpPr>
          <p:cNvPr id="4" name="Rectangle 1">
            <a:extLst>
              <a:ext uri="{FF2B5EF4-FFF2-40B4-BE49-F238E27FC236}">
                <a16:creationId xmlns:a16="http://schemas.microsoft.com/office/drawing/2014/main" id="{D370DA1B-E38C-ADE0-AB4F-AE8B3813282E}"/>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944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7EEBD-7713-4AA3-0D41-F15C015A0D44}"/>
              </a:ext>
            </a:extLst>
          </p:cNvPr>
          <p:cNvSpPr>
            <a:spLocks noGrp="1"/>
          </p:cNvSpPr>
          <p:nvPr>
            <p:ph idx="1"/>
          </p:nvPr>
        </p:nvSpPr>
        <p:spPr>
          <a:xfrm>
            <a:off x="838200" y="315686"/>
            <a:ext cx="10515600" cy="5861277"/>
          </a:xfrm>
        </p:spPr>
        <p:txBody>
          <a:bodyPr>
            <a:noAutofit/>
          </a:bodyPr>
          <a:lstStyle/>
          <a:p>
            <a:pPr marL="0" indent="0">
              <a:buNone/>
            </a:pPr>
            <a:r>
              <a:rPr lang="en-US" sz="2400" dirty="0"/>
              <a:t># defining vector</a:t>
            </a:r>
          </a:p>
          <a:p>
            <a:pPr marL="0" indent="0">
              <a:buNone/>
            </a:pPr>
            <a:r>
              <a:rPr lang="en-US" sz="2400" dirty="0"/>
              <a:t>x &lt;- c(7, 15, 23, 12, 44, 56, 32)</a:t>
            </a:r>
          </a:p>
          <a:p>
            <a:pPr marL="0" indent="0">
              <a:buNone/>
            </a:pPr>
            <a:endParaRPr lang="en-US" sz="2400" dirty="0"/>
          </a:p>
          <a:p>
            <a:pPr marL="0" indent="0">
              <a:buNone/>
            </a:pPr>
            <a:r>
              <a:rPr lang="en-US" sz="2400" dirty="0"/>
              <a:t># output to be present as PNG file</a:t>
            </a:r>
          </a:p>
          <a:p>
            <a:pPr marL="0" indent="0">
              <a:buNone/>
            </a:pPr>
            <a:r>
              <a:rPr lang="en-US" sz="2400" dirty="0" err="1"/>
              <a:t>png</a:t>
            </a:r>
            <a:r>
              <a:rPr lang="en-US" sz="2400" dirty="0"/>
              <a:t>(file = "barplot.png")</a:t>
            </a:r>
          </a:p>
          <a:p>
            <a:pPr marL="0" indent="0">
              <a:buNone/>
            </a:pPr>
            <a:endParaRPr lang="en-US" sz="2400" dirty="0"/>
          </a:p>
          <a:p>
            <a:pPr marL="0" indent="0">
              <a:buNone/>
            </a:pPr>
            <a:r>
              <a:rPr lang="en-US" sz="2400" dirty="0"/>
              <a:t># plotting vector</a:t>
            </a:r>
          </a:p>
          <a:p>
            <a:pPr marL="0" indent="0">
              <a:buNone/>
            </a:pPr>
            <a:r>
              <a:rPr lang="en-US" sz="2400" dirty="0" err="1"/>
              <a:t>barplot</a:t>
            </a:r>
            <a:r>
              <a:rPr lang="en-US" sz="2400" dirty="0"/>
              <a:t>(x, </a:t>
            </a:r>
            <a:r>
              <a:rPr lang="en-US" sz="2400" dirty="0" err="1"/>
              <a:t>xlab</a:t>
            </a:r>
            <a:r>
              <a:rPr lang="en-US" sz="2400" dirty="0"/>
              <a:t> = "Geeks Audience", </a:t>
            </a:r>
            <a:r>
              <a:rPr lang="en-US" sz="2400" dirty="0" err="1"/>
              <a:t>ylab</a:t>
            </a:r>
            <a:r>
              <a:rPr lang="en-US" sz="2400" dirty="0"/>
              <a:t> = "Count", col = "white",</a:t>
            </a:r>
          </a:p>
          <a:p>
            <a:pPr marL="0" indent="0">
              <a:buNone/>
            </a:pPr>
            <a:r>
              <a:rPr lang="en-US" sz="2400" dirty="0"/>
              <a:t>		</a:t>
            </a:r>
            <a:r>
              <a:rPr lang="en-US" sz="2400" dirty="0" err="1"/>
              <a:t>col.axis</a:t>
            </a:r>
            <a:r>
              <a:rPr lang="en-US" sz="2400" dirty="0"/>
              <a:t> = "</a:t>
            </a:r>
            <a:r>
              <a:rPr lang="en-US" sz="2400" dirty="0" err="1"/>
              <a:t>darkgreen</a:t>
            </a:r>
            <a:r>
              <a:rPr lang="en-US" sz="2400" dirty="0"/>
              <a:t>", </a:t>
            </a:r>
            <a:r>
              <a:rPr lang="en-US" sz="2400" dirty="0" err="1"/>
              <a:t>col.lab</a:t>
            </a:r>
            <a:r>
              <a:rPr lang="en-US" sz="2400" dirty="0"/>
              <a:t> = "</a:t>
            </a:r>
            <a:r>
              <a:rPr lang="en-US" sz="2400" dirty="0" err="1"/>
              <a:t>darkgreen</a:t>
            </a:r>
            <a:r>
              <a:rPr lang="en-US" sz="2400" dirty="0"/>
              <a:t>")</a:t>
            </a:r>
          </a:p>
          <a:p>
            <a:pPr marL="0" indent="0">
              <a:buNone/>
            </a:pPr>
            <a:endParaRPr lang="en-US" sz="2400" dirty="0"/>
          </a:p>
          <a:p>
            <a:pPr marL="0" indent="0">
              <a:buNone/>
            </a:pPr>
            <a:r>
              <a:rPr lang="en-US" sz="2400" dirty="0"/>
              <a:t># saving the file</a:t>
            </a:r>
          </a:p>
          <a:p>
            <a:pPr marL="0" indent="0">
              <a:buNone/>
            </a:pPr>
            <a:r>
              <a:rPr lang="en-US" sz="2400" dirty="0" err="1"/>
              <a:t>dev.off</a:t>
            </a:r>
            <a:r>
              <a:rPr lang="en-US" sz="2400" dirty="0"/>
              <a:t>()</a:t>
            </a:r>
          </a:p>
          <a:p>
            <a:pPr marL="0" indent="0">
              <a:buNone/>
            </a:pPr>
            <a:endParaRPr lang="en-US" sz="2400" dirty="0"/>
          </a:p>
        </p:txBody>
      </p:sp>
    </p:spTree>
    <p:extLst>
      <p:ext uri="{BB962C8B-B14F-4D97-AF65-F5344CB8AC3E}">
        <p14:creationId xmlns:p14="http://schemas.microsoft.com/office/powerpoint/2010/main" val="414916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2934</Words>
  <Application>Microsoft Office PowerPoint</Application>
  <PresentationFormat>Widescreen</PresentationFormat>
  <Paragraphs>293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Aptos</vt:lpstr>
      <vt:lpstr>Aptos Display</vt:lpstr>
      <vt:lpstr>Arial</vt:lpstr>
      <vt:lpstr>Consolas</vt:lpstr>
      <vt:lpstr>Nunito</vt:lpstr>
      <vt:lpstr>Symbol</vt:lpstr>
      <vt:lpstr>Times New Roman</vt:lpstr>
      <vt:lpstr>Office Theme</vt:lpstr>
      <vt:lpstr>Graphical Analysis using R</vt:lpstr>
      <vt:lpstr>Plots in R</vt:lpstr>
      <vt:lpstr>Introduction</vt:lpstr>
      <vt:lpstr>Types of plots drawn in R programming are</vt:lpstr>
      <vt:lpstr>Plots with Single Variable</vt:lpstr>
      <vt:lpstr>Types of plots available in R</vt:lpstr>
      <vt:lpstr>Difference between histogram and bar-chart</vt:lpstr>
      <vt:lpstr>Bar Plot or Bar Chart</vt:lpstr>
      <vt:lpstr>PowerPoint Presentation</vt:lpstr>
      <vt:lpstr>PowerPoint Presentation</vt:lpstr>
      <vt:lpstr>Pie Diagram or Pie Chart</vt:lpstr>
      <vt:lpstr>PowerPoint Presentation</vt:lpstr>
      <vt:lpstr>PowerPoint Presentation</vt:lpstr>
      <vt:lpstr>Pie chart – 3D</vt:lpstr>
      <vt:lpstr>PowerPoint Presentation</vt:lpstr>
      <vt:lpstr>PowerPoint Presentation</vt:lpstr>
      <vt:lpstr>Histogram </vt:lpstr>
      <vt:lpstr>PowerPoint Presentation</vt:lpstr>
      <vt:lpstr>PowerPoint Presentation</vt:lpstr>
      <vt:lpstr>Scatter Plot</vt:lpstr>
      <vt:lpstr>PowerPoint Presentation</vt:lpstr>
      <vt:lpstr>PowerPoint Presentation</vt:lpstr>
      <vt:lpstr>Pairs</vt:lpstr>
      <vt:lpstr>PowerPoint Presentation</vt:lpstr>
      <vt:lpstr>PowerPoint Presentation</vt:lpstr>
      <vt:lpstr>Box Plot</vt:lpstr>
      <vt:lpstr>PowerPoint Presentation</vt:lpstr>
      <vt:lpstr>PowerPoint Presentation</vt:lpstr>
      <vt:lpstr>Manipulating the plots in R</vt:lpstr>
      <vt:lpstr>R – Pie Charts</vt:lpstr>
      <vt:lpstr>Creating a simple pie chart</vt:lpstr>
      <vt:lpstr>Pie chart including the title and colors</vt:lpstr>
      <vt:lpstr>Slice Percentage &amp; Chart Legend</vt:lpstr>
      <vt:lpstr>Add pie chart color palettes</vt:lpstr>
      <vt:lpstr>PowerPoint Presentation</vt:lpstr>
      <vt:lpstr>Add shading lines with the density argument. </vt:lpstr>
      <vt:lpstr>3D 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rakhee chhibber</dc:creator>
  <cp:lastModifiedBy>rakhee chhibber</cp:lastModifiedBy>
  <cp:revision>2</cp:revision>
  <dcterms:created xsi:type="dcterms:W3CDTF">2024-10-04T05:03:34Z</dcterms:created>
  <dcterms:modified xsi:type="dcterms:W3CDTF">2024-10-04T05:49:44Z</dcterms:modified>
</cp:coreProperties>
</file>