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2"/>
  </p:notes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ato" charset="1" panose="020F0502020204030203"/>
      <p:regular r:id="rId10"/>
    </p:embeddedFont>
    <p:embeddedFont>
      <p:font typeface="Lato Bold" charset="1" panose="020F0502020204030203"/>
      <p:regular r:id="rId11"/>
    </p:embeddedFont>
    <p:embeddedFont>
      <p:font typeface="Lato Italics" charset="1" panose="020F0502020204030203"/>
      <p:regular r:id="rId12"/>
    </p:embeddedFont>
    <p:embeddedFont>
      <p:font typeface="Lato Bold Italics" charset="1" panose="020F0502020204030203"/>
      <p:regular r:id="rId13"/>
    </p:embeddedFont>
    <p:embeddedFont>
      <p:font typeface="Arial" charset="1" panose="020B0502020202020204"/>
      <p:regular r:id="rId14"/>
    </p:embeddedFont>
    <p:embeddedFont>
      <p:font typeface="Arial Bold" charset="1" panose="020B0802020202020204"/>
      <p:regular r:id="rId15"/>
    </p:embeddedFont>
    <p:embeddedFont>
      <p:font typeface="Arial Italics" charset="1" panose="020B0502020202090204"/>
      <p:regular r:id="rId16"/>
    </p:embeddedFont>
    <p:embeddedFont>
      <p:font typeface="Arial Bold Italics" charset="1" panose="020B08020202020902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 Target="viewProps.xml" Type="http://schemas.openxmlformats.org/officeDocument/2006/relationships/viewProps"/><Relationship Id="rId30" Target="slides/slide13.xml" Type="http://schemas.openxmlformats.org/officeDocument/2006/relationships/slide"/><Relationship Id="rId31" Target="slides/slide14.xml" Type="http://schemas.openxmlformats.org/officeDocument/2006/relationships/slide"/><Relationship Id="rId32" Target="notesMasters/notesMaster1.xml" Type="http://schemas.openxmlformats.org/officeDocument/2006/relationships/notesMaster"/><Relationship Id="rId33" Target="theme/theme2.xml" Type="http://schemas.openxmlformats.org/officeDocument/2006/relationships/theme"/><Relationship Id="rId34" Target="notesSlides/notesSlide1.xml" Type="http://schemas.openxmlformats.org/officeDocument/2006/relationships/notesSlide"/><Relationship Id="rId35" Target="notesSlides/notesSlide2.xml" Type="http://schemas.openxmlformats.org/officeDocument/2006/relationships/notesSlide"/><Relationship Id="rId36" Target="notesSlides/notesSlide3.xml" Type="http://schemas.openxmlformats.org/officeDocument/2006/relationships/notesSlide"/><Relationship Id="rId37" Target="notesSlides/notesSlide4.xml" Type="http://schemas.openxmlformats.org/officeDocument/2006/relationships/notesSlide"/><Relationship Id="rId38" Target="notesSlides/notesSlide5.xml" Type="http://schemas.openxmlformats.org/officeDocument/2006/relationships/notesSlide"/><Relationship Id="rId39" Target="notesSlides/notesSlide6.xml" Type="http://schemas.openxmlformats.org/officeDocument/2006/relationships/notesSlide"/><Relationship Id="rId4" Target="theme/theme1.xml" Type="http://schemas.openxmlformats.org/officeDocument/2006/relationships/theme"/><Relationship Id="rId40" Target="notesSlides/notesSlide7.xml" Type="http://schemas.openxmlformats.org/officeDocument/2006/relationships/notesSlide"/><Relationship Id="rId41" Target="notesSlides/notesSlide8.xml" Type="http://schemas.openxmlformats.org/officeDocument/2006/relationships/notesSlide"/><Relationship Id="rId42" Target="notesSlides/notesSlide9.xml" Type="http://schemas.openxmlformats.org/officeDocument/2006/relationships/notesSlide"/><Relationship Id="rId43" Target="notesSlides/notesSlide10.xml" Type="http://schemas.openxmlformats.org/officeDocument/2006/relationships/notesSlide"/><Relationship Id="rId44" Target="notesSlides/notesSlide11.xml" Type="http://schemas.openxmlformats.org/officeDocument/2006/relationships/notesSlide"/><Relationship Id="rId45" Target="notesSlides/notesSlide12.xml" Type="http://schemas.openxmlformats.org/officeDocument/2006/relationships/notesSlide"/><Relationship Id="rId46" Target="notesSlides/notesSlide13.xml" Type="http://schemas.openxmlformats.org/officeDocument/2006/relationships/notesSlide"/><Relationship Id="rId47" Target="notesSlides/notesSlide14.xml" Type="http://schemas.openxmlformats.org/officeDocument/2006/relationships/note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5.jpeg" Type="http://schemas.openxmlformats.org/officeDocument/2006/relationships/image"/><Relationship Id="rId6" Target="../media/image6.jpe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7.png" Type="http://schemas.openxmlformats.org/officeDocument/2006/relationships/image"/><Relationship Id="rId4" Target="../media/image8.png" Type="http://schemas.openxmlformats.org/officeDocument/2006/relationships/image"/><Relationship Id="rId5" Target="../media/image2.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4.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0" b="6"/>
          <a:stretch>
            <a:fillRect/>
          </a:stretch>
        </p:blipFill>
        <p:spPr>
          <a:xfrm flipH="false" flipV="false" rot="0">
            <a:off x="106250" y="9978400"/>
            <a:ext cx="1893000" cy="219550"/>
          </a:xfrm>
          <a:prstGeom prst="rect">
            <a:avLst/>
          </a:prstGeom>
        </p:spPr>
      </p:pic>
      <p:sp>
        <p:nvSpPr>
          <p:cNvPr name="TextBox 3" id="3"/>
          <p:cNvSpPr txBox="true"/>
          <p:nvPr/>
        </p:nvSpPr>
        <p:spPr>
          <a:xfrm rot="0">
            <a:off x="8768625" y="9882050"/>
            <a:ext cx="750750" cy="224475"/>
          </a:xfrm>
          <a:prstGeom prst="rect">
            <a:avLst/>
          </a:prstGeom>
        </p:spPr>
        <p:txBody>
          <a:bodyPr anchor="t" rtlCol="false" tIns="0" lIns="0" bIns="0" rIns="0">
            <a:spAutoFit/>
          </a:bodyPr>
          <a:lstStyle/>
          <a:p>
            <a:pPr algn="l">
              <a:lnSpc>
                <a:spcPts val="2160"/>
              </a:lnSpc>
            </a:pPr>
            <a:r>
              <a:rPr lang="en-US" sz="1800">
                <a:solidFill>
                  <a:srgbClr val="FFFFFF"/>
                </a:solidFill>
                <a:latin typeface="Lato"/>
              </a:rPr>
              <a:t>//01</a:t>
            </a:r>
          </a:p>
        </p:txBody>
      </p:sp>
      <p:sp>
        <p:nvSpPr>
          <p:cNvPr name="TextBox 4" id="4"/>
          <p:cNvSpPr txBox="true"/>
          <p:nvPr/>
        </p:nvSpPr>
        <p:spPr>
          <a:xfrm rot="0">
            <a:off x="8629215" y="9800784"/>
            <a:ext cx="914550" cy="613875"/>
          </a:xfrm>
          <a:prstGeom prst="rect">
            <a:avLst/>
          </a:prstGeom>
        </p:spPr>
        <p:txBody>
          <a:bodyPr anchor="t" rtlCol="false" tIns="0" lIns="0" bIns="0" rIns="0">
            <a:spAutoFit/>
          </a:bodyPr>
          <a:lstStyle/>
          <a:p>
            <a:pPr algn="ctr">
              <a:lnSpc>
                <a:spcPts val="2160"/>
              </a:lnSpc>
            </a:pPr>
            <a:r>
              <a:rPr lang="en-US" sz="1800">
                <a:solidFill>
                  <a:srgbClr val="FFFFFF"/>
                </a:solidFill>
                <a:latin typeface="Lato"/>
              </a:rPr>
              <a:t>// ‹#›</a:t>
            </a:r>
          </a:p>
        </p:txBody>
      </p:sp>
      <p:sp>
        <p:nvSpPr>
          <p:cNvPr name="TextBox 5" id="5"/>
          <p:cNvSpPr txBox="true"/>
          <p:nvPr/>
        </p:nvSpPr>
        <p:spPr>
          <a:xfrm rot="0">
            <a:off x="4035231" y="282208"/>
            <a:ext cx="16377150" cy="978675"/>
          </a:xfrm>
          <a:prstGeom prst="rect">
            <a:avLst/>
          </a:prstGeom>
        </p:spPr>
        <p:txBody>
          <a:bodyPr anchor="t" rtlCol="false" tIns="0" lIns="0" bIns="0" rIns="0">
            <a:spAutoFit/>
          </a:bodyPr>
          <a:lstStyle/>
          <a:p>
            <a:pPr algn="l">
              <a:lnSpc>
                <a:spcPts val="9600"/>
              </a:lnSpc>
            </a:pPr>
            <a:r>
              <a:rPr lang="en-US" sz="8000">
                <a:solidFill>
                  <a:srgbClr val="1F1F50"/>
                </a:solidFill>
                <a:latin typeface="Lato"/>
              </a:rPr>
              <a:t>PLEDGE TO PROGRESS</a:t>
            </a:r>
          </a:p>
          <a:p>
            <a:pPr algn="l">
              <a:lnSpc>
                <a:spcPts val="9600"/>
              </a:lnSpc>
            </a:pPr>
            <a:r>
              <a:rPr lang="en-US" sz="8000">
                <a:solidFill>
                  <a:srgbClr val="1F1F50"/>
                </a:solidFill>
                <a:latin typeface="Lato Bold"/>
              </a:rPr>
              <a:t>Sustainability Hackathon </a:t>
            </a:r>
          </a:p>
        </p:txBody>
      </p:sp>
      <p:sp>
        <p:nvSpPr>
          <p:cNvPr name="TextBox 6" id="6"/>
          <p:cNvSpPr txBox="true"/>
          <p:nvPr/>
        </p:nvSpPr>
        <p:spPr>
          <a:xfrm rot="0">
            <a:off x="482915" y="4948472"/>
            <a:ext cx="10910688" cy="4842510"/>
          </a:xfrm>
          <a:prstGeom prst="rect">
            <a:avLst/>
          </a:prstGeom>
        </p:spPr>
        <p:txBody>
          <a:bodyPr anchor="t" rtlCol="false" tIns="0" lIns="0" bIns="0" rIns="0">
            <a:spAutoFit/>
          </a:bodyPr>
          <a:lstStyle/>
          <a:p>
            <a:pPr>
              <a:lnSpc>
                <a:spcPts val="1679"/>
              </a:lnSpc>
            </a:pPr>
          </a:p>
          <a:p>
            <a:pPr algn="l">
              <a:lnSpc>
                <a:spcPts val="3359"/>
              </a:lnSpc>
            </a:pPr>
            <a:r>
              <a:rPr lang="en-US" sz="2799">
                <a:solidFill>
                  <a:srgbClr val="000000"/>
                </a:solidFill>
                <a:latin typeface="Arial"/>
              </a:rPr>
              <a:t>Your Team Name : Mother_Nature_Earth</a:t>
            </a:r>
          </a:p>
          <a:p>
            <a:pPr algn="l">
              <a:lnSpc>
                <a:spcPts val="3359"/>
              </a:lnSpc>
            </a:pPr>
          </a:p>
          <a:p>
            <a:pPr algn="l">
              <a:lnSpc>
                <a:spcPts val="3359"/>
              </a:lnSpc>
            </a:pPr>
            <a:r>
              <a:rPr lang="en-US" sz="2799">
                <a:solidFill>
                  <a:srgbClr val="000000"/>
                </a:solidFill>
                <a:latin typeface="Arial"/>
              </a:rPr>
              <a:t>Your team bio : </a:t>
            </a:r>
          </a:p>
          <a:p>
            <a:pPr algn="l">
              <a:lnSpc>
                <a:spcPts val="3359"/>
              </a:lnSpc>
            </a:pPr>
            <a:r>
              <a:rPr lang="en-US" sz="2799">
                <a:solidFill>
                  <a:srgbClr val="000000"/>
                </a:solidFill>
                <a:latin typeface="Arial"/>
              </a:rPr>
              <a:t>Rakhee Vyas, IT professional, </a:t>
            </a:r>
          </a:p>
          <a:p>
            <a:pPr algn="l">
              <a:lnSpc>
                <a:spcPts val="3359"/>
              </a:lnSpc>
            </a:pPr>
            <a:r>
              <a:rPr lang="en-US" sz="2799">
                <a:solidFill>
                  <a:srgbClr val="000000"/>
                </a:solidFill>
                <a:latin typeface="Arial"/>
              </a:rPr>
              <a:t>Rishika Agrawal, BTECH IT student</a:t>
            </a:r>
          </a:p>
          <a:p>
            <a:pPr algn="l">
              <a:lnSpc>
                <a:spcPts val="3359"/>
              </a:lnSpc>
            </a:pPr>
            <a:r>
              <a:rPr lang="en-US" sz="2799">
                <a:solidFill>
                  <a:srgbClr val="000000"/>
                </a:solidFill>
                <a:latin typeface="Arial"/>
              </a:rPr>
              <a:t>Vishwaraj Khanderao, IT professional </a:t>
            </a:r>
          </a:p>
          <a:p>
            <a:pPr algn="l">
              <a:lnSpc>
                <a:spcPts val="3359"/>
              </a:lnSpc>
            </a:pPr>
          </a:p>
          <a:p>
            <a:pPr algn="l">
              <a:lnSpc>
                <a:spcPts val="3359"/>
              </a:lnSpc>
            </a:pPr>
          </a:p>
          <a:p>
            <a:pPr algn="l">
              <a:lnSpc>
                <a:spcPts val="3359"/>
              </a:lnSpc>
            </a:pPr>
          </a:p>
          <a:p>
            <a:pPr algn="l">
              <a:lnSpc>
                <a:spcPts val="3359"/>
              </a:lnSpc>
            </a:pPr>
          </a:p>
          <a:p>
            <a:pPr algn="l">
              <a:lnSpc>
                <a:spcPts val="3359"/>
              </a:lnSpc>
            </a:pPr>
            <a:r>
              <a:rPr lang="en-US" sz="2799">
                <a:solidFill>
                  <a:srgbClr val="000000"/>
                </a:solidFill>
                <a:latin typeface="Arial"/>
              </a:rPr>
              <a:t>Date :30/04/2023</a:t>
            </a:r>
          </a:p>
        </p:txBody>
      </p:sp>
      <p:pic>
        <p:nvPicPr>
          <p:cNvPr name="Picture 7" id="7"/>
          <p:cNvPicPr>
            <a:picLocks noChangeAspect="true"/>
          </p:cNvPicPr>
          <p:nvPr/>
        </p:nvPicPr>
        <p:blipFill>
          <a:blip r:embed="rId4"/>
          <a:srcRect l="0" t="704" r="0" b="704"/>
          <a:stretch>
            <a:fillRect/>
          </a:stretch>
        </p:blipFill>
        <p:spPr>
          <a:xfrm flipH="false" flipV="false" rot="0">
            <a:off x="15578586" y="9488518"/>
            <a:ext cx="2550544" cy="604928"/>
          </a:xfrm>
          <a:prstGeom prst="rect">
            <a:avLst/>
          </a:prstGeom>
        </p:spPr>
      </p:pic>
      <p:pic>
        <p:nvPicPr>
          <p:cNvPr name="Picture 8" id="8"/>
          <p:cNvPicPr>
            <a:picLocks noChangeAspect="true"/>
          </p:cNvPicPr>
          <p:nvPr/>
        </p:nvPicPr>
        <p:blipFill>
          <a:blip r:embed="rId5"/>
          <a:srcRect l="0" t="0" r="0" b="0"/>
          <a:stretch>
            <a:fillRect/>
          </a:stretch>
        </p:blipFill>
        <p:spPr>
          <a:xfrm flipH="false" flipV="false" rot="0">
            <a:off x="8121770" y="3821142"/>
            <a:ext cx="4114800" cy="876300"/>
          </a:xfrm>
          <a:prstGeom prst="rect">
            <a:avLst/>
          </a:prstGeom>
        </p:spPr>
      </p:pic>
      <p:sp>
        <p:nvSpPr>
          <p:cNvPr name="TextBox 9" id="9"/>
          <p:cNvSpPr txBox="true"/>
          <p:nvPr/>
        </p:nvSpPr>
        <p:spPr>
          <a:xfrm rot="0">
            <a:off x="8858383" y="3026985"/>
            <a:ext cx="2535220" cy="642846"/>
          </a:xfrm>
          <a:prstGeom prst="rect">
            <a:avLst/>
          </a:prstGeom>
        </p:spPr>
        <p:txBody>
          <a:bodyPr anchor="t" rtlCol="false" tIns="0" lIns="0" bIns="0" rIns="0">
            <a:spAutoFit/>
          </a:bodyPr>
          <a:lstStyle/>
          <a:p>
            <a:pPr algn="l">
              <a:lnSpc>
                <a:spcPts val="3359"/>
              </a:lnSpc>
            </a:pPr>
            <a:r>
              <a:rPr lang="en-US" sz="2799">
                <a:solidFill>
                  <a:srgbClr val="000000"/>
                </a:solidFill>
                <a:latin typeface="Arial"/>
              </a:rPr>
              <a:t>Sponsored By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0" b="6"/>
          <a:stretch>
            <a:fillRect/>
          </a:stretch>
        </p:blipFill>
        <p:spPr>
          <a:xfrm flipH="false" flipV="false" rot="0">
            <a:off x="106250" y="9978400"/>
            <a:ext cx="1893000" cy="219550"/>
          </a:xfrm>
          <a:prstGeom prst="rect">
            <a:avLst/>
          </a:prstGeom>
        </p:spPr>
      </p:pic>
      <p:sp>
        <p:nvSpPr>
          <p:cNvPr name="TextBox 3" id="3"/>
          <p:cNvSpPr txBox="true"/>
          <p:nvPr/>
        </p:nvSpPr>
        <p:spPr>
          <a:xfrm rot="0">
            <a:off x="8768625" y="9882050"/>
            <a:ext cx="750750" cy="224475"/>
          </a:xfrm>
          <a:prstGeom prst="rect">
            <a:avLst/>
          </a:prstGeom>
        </p:spPr>
        <p:txBody>
          <a:bodyPr anchor="t" rtlCol="false" tIns="0" lIns="0" bIns="0" rIns="0">
            <a:spAutoFit/>
          </a:bodyPr>
          <a:lstStyle/>
          <a:p>
            <a:pPr algn="l">
              <a:lnSpc>
                <a:spcPts val="2160"/>
              </a:lnSpc>
            </a:pPr>
            <a:r>
              <a:rPr lang="en-US" sz="1800">
                <a:solidFill>
                  <a:srgbClr val="FFFFFF"/>
                </a:solidFill>
                <a:latin typeface="Lato"/>
              </a:rPr>
              <a:t>//01</a:t>
            </a:r>
          </a:p>
        </p:txBody>
      </p:sp>
      <p:sp>
        <p:nvSpPr>
          <p:cNvPr name="TextBox 4" id="4"/>
          <p:cNvSpPr txBox="true"/>
          <p:nvPr/>
        </p:nvSpPr>
        <p:spPr>
          <a:xfrm rot="0">
            <a:off x="8629215" y="9800784"/>
            <a:ext cx="914550" cy="613875"/>
          </a:xfrm>
          <a:prstGeom prst="rect">
            <a:avLst/>
          </a:prstGeom>
        </p:spPr>
        <p:txBody>
          <a:bodyPr anchor="t" rtlCol="false" tIns="0" lIns="0" bIns="0" rIns="0">
            <a:spAutoFit/>
          </a:bodyPr>
          <a:lstStyle/>
          <a:p>
            <a:pPr algn="ctr">
              <a:lnSpc>
                <a:spcPts val="2160"/>
              </a:lnSpc>
            </a:pPr>
            <a:r>
              <a:rPr lang="en-US" sz="1800">
                <a:solidFill>
                  <a:srgbClr val="FFFFFF"/>
                </a:solidFill>
                <a:latin typeface="Lato"/>
              </a:rPr>
              <a:t>// ‹#›</a:t>
            </a:r>
          </a:p>
        </p:txBody>
      </p:sp>
      <p:sp>
        <p:nvSpPr>
          <p:cNvPr name="TextBox 5" id="5"/>
          <p:cNvSpPr txBox="true"/>
          <p:nvPr/>
        </p:nvSpPr>
        <p:spPr>
          <a:xfrm rot="0">
            <a:off x="1080683" y="541000"/>
            <a:ext cx="16377150" cy="609600"/>
          </a:xfrm>
          <a:prstGeom prst="rect">
            <a:avLst/>
          </a:prstGeom>
        </p:spPr>
        <p:txBody>
          <a:bodyPr anchor="t" rtlCol="false" tIns="0" lIns="0" bIns="0" rIns="0">
            <a:spAutoFit/>
          </a:bodyPr>
          <a:lstStyle/>
          <a:p>
            <a:pPr algn="l">
              <a:lnSpc>
                <a:spcPts val="4800"/>
              </a:lnSpc>
            </a:pPr>
            <a:r>
              <a:rPr lang="en-US" sz="4000">
                <a:solidFill>
                  <a:srgbClr val="222222"/>
                </a:solidFill>
                <a:latin typeface="Lato Bold"/>
              </a:rPr>
              <a:t>Challenge/Opportunity/Use Cases</a:t>
            </a:r>
          </a:p>
        </p:txBody>
      </p:sp>
      <p:sp>
        <p:nvSpPr>
          <p:cNvPr name="TextBox 6" id="6"/>
          <p:cNvSpPr txBox="true"/>
          <p:nvPr/>
        </p:nvSpPr>
        <p:spPr>
          <a:xfrm rot="0">
            <a:off x="1080683" y="1990725"/>
            <a:ext cx="16178617" cy="4619625"/>
          </a:xfrm>
          <a:prstGeom prst="rect">
            <a:avLst/>
          </a:prstGeom>
        </p:spPr>
        <p:txBody>
          <a:bodyPr anchor="t" rtlCol="false" tIns="0" lIns="0" bIns="0" rIns="0">
            <a:spAutoFit/>
          </a:bodyPr>
          <a:lstStyle/>
          <a:p>
            <a:pPr>
              <a:lnSpc>
                <a:spcPts val="3359"/>
              </a:lnSpc>
            </a:pPr>
            <a:r>
              <a:rPr lang="en-US" sz="2799">
                <a:solidFill>
                  <a:srgbClr val="222222"/>
                </a:solidFill>
                <a:latin typeface="Lato"/>
              </a:rPr>
              <a:t>Opportunities:</a:t>
            </a:r>
          </a:p>
          <a:p>
            <a:pPr>
              <a:lnSpc>
                <a:spcPts val="3359"/>
              </a:lnSpc>
            </a:pPr>
          </a:p>
          <a:p>
            <a:pPr>
              <a:lnSpc>
                <a:spcPts val="3359"/>
              </a:lnSpc>
            </a:pPr>
            <a:r>
              <a:rPr lang="en-US" sz="2799">
                <a:solidFill>
                  <a:srgbClr val="222222"/>
                </a:solidFill>
                <a:latin typeface="Lato"/>
              </a:rPr>
              <a:t>There could be plenty of job opportunities in the technical sector with this implementation.</a:t>
            </a:r>
          </a:p>
          <a:p>
            <a:pPr>
              <a:lnSpc>
                <a:spcPts val="3359"/>
              </a:lnSpc>
            </a:pPr>
            <a:r>
              <a:rPr lang="en-US" sz="2799">
                <a:solidFill>
                  <a:srgbClr val="222222"/>
                </a:solidFill>
                <a:latin typeface="Lato"/>
              </a:rPr>
              <a:t>opportunities in the IT sector will also increase with this. </a:t>
            </a:r>
          </a:p>
          <a:p>
            <a:pPr>
              <a:lnSpc>
                <a:spcPts val="3359"/>
              </a:lnSpc>
            </a:pPr>
            <a:r>
              <a:rPr lang="en-US" sz="2799">
                <a:solidFill>
                  <a:srgbClr val="222222"/>
                </a:solidFill>
                <a:latin typeface="Lato"/>
              </a:rPr>
              <a:t>with this implementation health opportunities will improve a lot since the pollution of one kind goes down other respective parameters and other types of pollution control would fall in place automatically.</a:t>
            </a:r>
          </a:p>
          <a:p>
            <a:pPr>
              <a:lnSpc>
                <a:spcPts val="3359"/>
              </a:lnSpc>
            </a:pPr>
            <a:r>
              <a:rPr lang="en-US" sz="2799">
                <a:solidFill>
                  <a:srgbClr val="222222"/>
                </a:solidFill>
                <a:latin typeface="Lato"/>
              </a:rPr>
              <a:t>It's a complete future technology opportunity for roads systems  with the increasing use of fuel and vehicles where we dont have parking slots in some countries and fuel is also also the verge of extinction renewable sources of energy can play a very vital role to save the planet earth while saving all the living creatures.</a:t>
            </a:r>
          </a:p>
          <a:p>
            <a:pPr algn="l">
              <a:lnSpc>
                <a:spcPts val="3359"/>
              </a:lnSpc>
            </a:pPr>
          </a:p>
        </p:txBody>
      </p:sp>
      <p:pic>
        <p:nvPicPr>
          <p:cNvPr name="Picture 7" id="7"/>
          <p:cNvPicPr>
            <a:picLocks noChangeAspect="true"/>
          </p:cNvPicPr>
          <p:nvPr/>
        </p:nvPicPr>
        <p:blipFill>
          <a:blip r:embed="rId4"/>
          <a:srcRect l="0" t="704" r="0" b="704"/>
          <a:stretch>
            <a:fillRect/>
          </a:stretch>
        </p:blipFill>
        <p:spPr>
          <a:xfrm flipH="false" flipV="false" rot="0">
            <a:off x="15578586" y="9488518"/>
            <a:ext cx="2550544" cy="604928"/>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0" b="6"/>
          <a:stretch>
            <a:fillRect/>
          </a:stretch>
        </p:blipFill>
        <p:spPr>
          <a:xfrm flipH="false" flipV="false" rot="0">
            <a:off x="106250" y="9978400"/>
            <a:ext cx="1893000" cy="219550"/>
          </a:xfrm>
          <a:prstGeom prst="rect">
            <a:avLst/>
          </a:prstGeom>
        </p:spPr>
      </p:pic>
      <p:sp>
        <p:nvSpPr>
          <p:cNvPr name="TextBox 3" id="3"/>
          <p:cNvSpPr txBox="true"/>
          <p:nvPr/>
        </p:nvSpPr>
        <p:spPr>
          <a:xfrm rot="0">
            <a:off x="8768625" y="9882050"/>
            <a:ext cx="750750" cy="224475"/>
          </a:xfrm>
          <a:prstGeom prst="rect">
            <a:avLst/>
          </a:prstGeom>
        </p:spPr>
        <p:txBody>
          <a:bodyPr anchor="t" rtlCol="false" tIns="0" lIns="0" bIns="0" rIns="0">
            <a:spAutoFit/>
          </a:bodyPr>
          <a:lstStyle/>
          <a:p>
            <a:pPr algn="l">
              <a:lnSpc>
                <a:spcPts val="2160"/>
              </a:lnSpc>
            </a:pPr>
            <a:r>
              <a:rPr lang="en-US" sz="1800">
                <a:solidFill>
                  <a:srgbClr val="FFFFFF"/>
                </a:solidFill>
                <a:latin typeface="Lato"/>
              </a:rPr>
              <a:t>//01</a:t>
            </a:r>
          </a:p>
        </p:txBody>
      </p:sp>
      <p:sp>
        <p:nvSpPr>
          <p:cNvPr name="TextBox 4" id="4"/>
          <p:cNvSpPr txBox="true"/>
          <p:nvPr/>
        </p:nvSpPr>
        <p:spPr>
          <a:xfrm rot="0">
            <a:off x="8629215" y="9800784"/>
            <a:ext cx="914550" cy="613875"/>
          </a:xfrm>
          <a:prstGeom prst="rect">
            <a:avLst/>
          </a:prstGeom>
        </p:spPr>
        <p:txBody>
          <a:bodyPr anchor="t" rtlCol="false" tIns="0" lIns="0" bIns="0" rIns="0">
            <a:spAutoFit/>
          </a:bodyPr>
          <a:lstStyle/>
          <a:p>
            <a:pPr algn="ctr">
              <a:lnSpc>
                <a:spcPts val="2160"/>
              </a:lnSpc>
            </a:pPr>
            <a:r>
              <a:rPr lang="en-US" sz="1800">
                <a:solidFill>
                  <a:srgbClr val="FFFFFF"/>
                </a:solidFill>
                <a:latin typeface="Lato"/>
              </a:rPr>
              <a:t>// ‹#›</a:t>
            </a:r>
          </a:p>
        </p:txBody>
      </p:sp>
      <p:sp>
        <p:nvSpPr>
          <p:cNvPr name="TextBox 5" id="5"/>
          <p:cNvSpPr txBox="true"/>
          <p:nvPr/>
        </p:nvSpPr>
        <p:spPr>
          <a:xfrm rot="0">
            <a:off x="1080683" y="541000"/>
            <a:ext cx="16377150" cy="609600"/>
          </a:xfrm>
          <a:prstGeom prst="rect">
            <a:avLst/>
          </a:prstGeom>
        </p:spPr>
        <p:txBody>
          <a:bodyPr anchor="t" rtlCol="false" tIns="0" lIns="0" bIns="0" rIns="0">
            <a:spAutoFit/>
          </a:bodyPr>
          <a:lstStyle/>
          <a:p>
            <a:pPr algn="l">
              <a:lnSpc>
                <a:spcPts val="4800"/>
              </a:lnSpc>
            </a:pPr>
            <a:r>
              <a:rPr lang="en-US" sz="4000">
                <a:solidFill>
                  <a:srgbClr val="222222"/>
                </a:solidFill>
                <a:latin typeface="Lato Bold"/>
              </a:rPr>
              <a:t>Challenge/Opportunity/Use Cases</a:t>
            </a:r>
          </a:p>
        </p:txBody>
      </p:sp>
      <p:sp>
        <p:nvSpPr>
          <p:cNvPr name="TextBox 6" id="6"/>
          <p:cNvSpPr txBox="true"/>
          <p:nvPr/>
        </p:nvSpPr>
        <p:spPr>
          <a:xfrm rot="0">
            <a:off x="274786" y="1362075"/>
            <a:ext cx="17988943" cy="8810625"/>
          </a:xfrm>
          <a:prstGeom prst="rect">
            <a:avLst/>
          </a:prstGeom>
        </p:spPr>
        <p:txBody>
          <a:bodyPr anchor="t" rtlCol="false" tIns="0" lIns="0" bIns="0" rIns="0">
            <a:spAutoFit/>
          </a:bodyPr>
          <a:lstStyle/>
          <a:p>
            <a:pPr>
              <a:lnSpc>
                <a:spcPts val="3359"/>
              </a:lnSpc>
            </a:pPr>
            <a:r>
              <a:rPr lang="en-US" sz="2799">
                <a:solidFill>
                  <a:srgbClr val="222222"/>
                </a:solidFill>
                <a:latin typeface="Lato"/>
              </a:rPr>
              <a:t>Use Case 1: </a:t>
            </a:r>
          </a:p>
          <a:p>
            <a:pPr>
              <a:lnSpc>
                <a:spcPts val="3359"/>
              </a:lnSpc>
            </a:pPr>
          </a:p>
          <a:p>
            <a:pPr>
              <a:lnSpc>
                <a:spcPts val="3359"/>
              </a:lnSpc>
            </a:pPr>
            <a:r>
              <a:rPr lang="en-US" sz="2799">
                <a:solidFill>
                  <a:srgbClr val="222222"/>
                </a:solidFill>
                <a:latin typeface="Lato"/>
              </a:rPr>
              <a:t>An Israeli firm called ElectRoad recently announced that it has been testing a similar system on an 80-foot test track. As Scientific American recently reported, it now plans to build out a system along a section of bus route in Tel Aviv, with the longer-term vision of installing a system on the entire 11-mile shuttle link between the city of Eilat and Ramon International Airport.</a:t>
            </a:r>
          </a:p>
          <a:p>
            <a:pPr>
              <a:lnSpc>
                <a:spcPts val="3359"/>
              </a:lnSpc>
            </a:pPr>
            <a:r>
              <a:rPr lang="en-US" sz="2799">
                <a:solidFill>
                  <a:srgbClr val="222222"/>
                </a:solidFill>
                <a:latin typeface="Lato"/>
              </a:rPr>
              <a:t>The benefits are fairly clear. If a vehicle can be charged as it goes, it doesn’t need to pull up at the side of the road be plugged into an electrical supply; it can, in theory, run indefinitely. It also means that vehicles can make do with far smaller batteries (they still need them for acceleration), saving a lot of weight and expense. And placing inductive charging hardware on the road is safer, prettier, and more versatile than using live overhead lines to power electric vehicles.</a:t>
            </a:r>
          </a:p>
          <a:p>
            <a:pPr>
              <a:lnSpc>
                <a:spcPts val="3359"/>
              </a:lnSpc>
            </a:pPr>
            <a:r>
              <a:rPr lang="en-US" sz="2799">
                <a:solidFill>
                  <a:srgbClr val="222222"/>
                </a:solidFill>
                <a:latin typeface="Lato"/>
              </a:rPr>
              <a:t>There are disadvantages. First, it requires tearing up sections of road to lay, which is disruptive and expensive. Second, the systems themselves aren’t exactly cheap, requiring a continuous line of electromagnets for the length of the road. As result, the infrastructure would be unlikely to extend beyond a few high-traffic routes through a city.</a:t>
            </a:r>
          </a:p>
          <a:p>
            <a:pPr>
              <a:lnSpc>
                <a:spcPts val="3359"/>
              </a:lnSpc>
            </a:pPr>
            <a:r>
              <a:rPr lang="en-US" sz="2799">
                <a:solidFill>
                  <a:srgbClr val="222222"/>
                </a:solidFill>
                <a:latin typeface="Lato"/>
              </a:rPr>
              <a:t>But it may still work for the kinds of bus routes that ElectRoad envisions, where less weight means more efficiency and routes are standardized. And it may even make sense for the robotic taxi fleets that we keep hearing about, if they broadly stick to well-defined routes and only deviate from charging strips for a mile or two at a time.</a:t>
            </a:r>
          </a:p>
          <a:p>
            <a:pPr>
              <a:lnSpc>
                <a:spcPts val="3359"/>
              </a:lnSpc>
            </a:pPr>
          </a:p>
          <a:p>
            <a:pPr algn="l">
              <a:lnSpc>
                <a:spcPts val="3359"/>
              </a:lnSpc>
            </a:pPr>
            <a:r>
              <a:rPr lang="en-US" sz="2799">
                <a:solidFill>
                  <a:srgbClr val="222222"/>
                </a:solidFill>
                <a:latin typeface="Lato"/>
              </a:rPr>
              <a:t>https://www.google.com/amp/s/www.technologyreview.com/2017/05/18/151622/the-case-for-building-roads-that-can-charge-electric-cars-on-the-go/amp/</a:t>
            </a:r>
          </a:p>
        </p:txBody>
      </p:sp>
      <p:pic>
        <p:nvPicPr>
          <p:cNvPr name="Picture 7" id="7"/>
          <p:cNvPicPr>
            <a:picLocks noChangeAspect="true"/>
          </p:cNvPicPr>
          <p:nvPr/>
        </p:nvPicPr>
        <p:blipFill>
          <a:blip r:embed="rId4"/>
          <a:srcRect l="0" t="704" r="0" b="704"/>
          <a:stretch>
            <a:fillRect/>
          </a:stretch>
        </p:blipFill>
        <p:spPr>
          <a:xfrm flipH="false" flipV="false" rot="0">
            <a:off x="15578586" y="9488518"/>
            <a:ext cx="2550544" cy="604928"/>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0" b="6"/>
          <a:stretch>
            <a:fillRect/>
          </a:stretch>
        </p:blipFill>
        <p:spPr>
          <a:xfrm flipH="false" flipV="false" rot="0">
            <a:off x="106250" y="9978400"/>
            <a:ext cx="1893000" cy="219550"/>
          </a:xfrm>
          <a:prstGeom prst="rect">
            <a:avLst/>
          </a:prstGeom>
        </p:spPr>
      </p:pic>
      <p:sp>
        <p:nvSpPr>
          <p:cNvPr name="TextBox 3" id="3"/>
          <p:cNvSpPr txBox="true"/>
          <p:nvPr/>
        </p:nvSpPr>
        <p:spPr>
          <a:xfrm rot="0">
            <a:off x="8768625" y="9882050"/>
            <a:ext cx="750750" cy="224475"/>
          </a:xfrm>
          <a:prstGeom prst="rect">
            <a:avLst/>
          </a:prstGeom>
        </p:spPr>
        <p:txBody>
          <a:bodyPr anchor="t" rtlCol="false" tIns="0" lIns="0" bIns="0" rIns="0">
            <a:spAutoFit/>
          </a:bodyPr>
          <a:lstStyle/>
          <a:p>
            <a:pPr algn="l">
              <a:lnSpc>
                <a:spcPts val="2160"/>
              </a:lnSpc>
            </a:pPr>
            <a:r>
              <a:rPr lang="en-US" sz="1800">
                <a:solidFill>
                  <a:srgbClr val="FFFFFF"/>
                </a:solidFill>
                <a:latin typeface="Lato"/>
              </a:rPr>
              <a:t>//01</a:t>
            </a:r>
          </a:p>
        </p:txBody>
      </p:sp>
      <p:sp>
        <p:nvSpPr>
          <p:cNvPr name="TextBox 4" id="4"/>
          <p:cNvSpPr txBox="true"/>
          <p:nvPr/>
        </p:nvSpPr>
        <p:spPr>
          <a:xfrm rot="0">
            <a:off x="8629215" y="9800784"/>
            <a:ext cx="914550" cy="613875"/>
          </a:xfrm>
          <a:prstGeom prst="rect">
            <a:avLst/>
          </a:prstGeom>
        </p:spPr>
        <p:txBody>
          <a:bodyPr anchor="t" rtlCol="false" tIns="0" lIns="0" bIns="0" rIns="0">
            <a:spAutoFit/>
          </a:bodyPr>
          <a:lstStyle/>
          <a:p>
            <a:pPr algn="ctr">
              <a:lnSpc>
                <a:spcPts val="2160"/>
              </a:lnSpc>
            </a:pPr>
            <a:r>
              <a:rPr lang="en-US" sz="1800">
                <a:solidFill>
                  <a:srgbClr val="FFFFFF"/>
                </a:solidFill>
                <a:latin typeface="Lato"/>
              </a:rPr>
              <a:t>// ‹#›</a:t>
            </a:r>
          </a:p>
        </p:txBody>
      </p:sp>
      <p:sp>
        <p:nvSpPr>
          <p:cNvPr name="TextBox 5" id="5"/>
          <p:cNvSpPr txBox="true"/>
          <p:nvPr/>
        </p:nvSpPr>
        <p:spPr>
          <a:xfrm rot="0">
            <a:off x="1080683" y="541000"/>
            <a:ext cx="16377150" cy="609600"/>
          </a:xfrm>
          <a:prstGeom prst="rect">
            <a:avLst/>
          </a:prstGeom>
        </p:spPr>
        <p:txBody>
          <a:bodyPr anchor="t" rtlCol="false" tIns="0" lIns="0" bIns="0" rIns="0">
            <a:spAutoFit/>
          </a:bodyPr>
          <a:lstStyle/>
          <a:p>
            <a:pPr algn="l">
              <a:lnSpc>
                <a:spcPts val="4800"/>
              </a:lnSpc>
            </a:pPr>
            <a:r>
              <a:rPr lang="en-US" sz="4000">
                <a:solidFill>
                  <a:srgbClr val="222222"/>
                </a:solidFill>
                <a:latin typeface="Lato Bold"/>
              </a:rPr>
              <a:t>Challenge/Opportunity/Use Cases</a:t>
            </a:r>
          </a:p>
        </p:txBody>
      </p:sp>
      <p:sp>
        <p:nvSpPr>
          <p:cNvPr name="TextBox 6" id="6"/>
          <p:cNvSpPr txBox="true"/>
          <p:nvPr/>
        </p:nvSpPr>
        <p:spPr>
          <a:xfrm rot="0">
            <a:off x="1028700" y="1781175"/>
            <a:ext cx="14756217" cy="3362325"/>
          </a:xfrm>
          <a:prstGeom prst="rect">
            <a:avLst/>
          </a:prstGeom>
        </p:spPr>
        <p:txBody>
          <a:bodyPr anchor="t" rtlCol="false" tIns="0" lIns="0" bIns="0" rIns="0">
            <a:spAutoFit/>
          </a:bodyPr>
          <a:lstStyle/>
          <a:p>
            <a:pPr>
              <a:lnSpc>
                <a:spcPts val="3359"/>
              </a:lnSpc>
            </a:pPr>
            <a:r>
              <a:rPr lang="en-US" sz="2799">
                <a:solidFill>
                  <a:srgbClr val="222222"/>
                </a:solidFill>
                <a:latin typeface="Lato"/>
              </a:rPr>
              <a:t>Use Case 2: </a:t>
            </a:r>
          </a:p>
          <a:p>
            <a:pPr>
              <a:lnSpc>
                <a:spcPts val="3359"/>
              </a:lnSpc>
            </a:pPr>
          </a:p>
          <a:p>
            <a:pPr>
              <a:lnSpc>
                <a:spcPts val="3359"/>
              </a:lnSpc>
            </a:pPr>
            <a:r>
              <a:rPr lang="en-US" sz="2799">
                <a:solidFill>
                  <a:srgbClr val="222222"/>
                </a:solidFill>
                <a:latin typeface="Lato"/>
              </a:rPr>
              <a:t>A solar roadway in Peachtree Corners, Georgia is apparently the only one currently operational in the U.S. It was installed in late 2020 using WattWay road panels. However, the project is very limited in scope and occupies a narrow strip within an autonomous vehicle test lane</a:t>
            </a:r>
          </a:p>
          <a:p>
            <a:pPr>
              <a:lnSpc>
                <a:spcPts val="3359"/>
              </a:lnSpc>
            </a:pPr>
          </a:p>
          <a:p>
            <a:pPr algn="l">
              <a:lnSpc>
                <a:spcPts val="3359"/>
              </a:lnSpc>
            </a:pPr>
            <a:r>
              <a:rPr lang="en-US" sz="2799">
                <a:solidFill>
                  <a:srgbClr val="222222"/>
                </a:solidFill>
                <a:latin typeface="Lato"/>
              </a:rPr>
              <a:t>https://www.greencarreports.com/news/1130542_georgia-gets-first-solar-roadway-in-the-us</a:t>
            </a:r>
          </a:p>
        </p:txBody>
      </p:sp>
      <p:pic>
        <p:nvPicPr>
          <p:cNvPr name="Picture 7" id="7"/>
          <p:cNvPicPr>
            <a:picLocks noChangeAspect="true"/>
          </p:cNvPicPr>
          <p:nvPr/>
        </p:nvPicPr>
        <p:blipFill>
          <a:blip r:embed="rId4"/>
          <a:srcRect l="0" t="704" r="0" b="704"/>
          <a:stretch>
            <a:fillRect/>
          </a:stretch>
        </p:blipFill>
        <p:spPr>
          <a:xfrm flipH="false" flipV="false" rot="0">
            <a:off x="15578586" y="9488518"/>
            <a:ext cx="2550544" cy="604928"/>
          </a:xfrm>
          <a:prstGeom prst="rect">
            <a:avLst/>
          </a:prstGeom>
        </p:spPr>
      </p:pic>
      <p:sp>
        <p:nvSpPr>
          <p:cNvPr name="TextBox 8" id="8"/>
          <p:cNvSpPr txBox="true"/>
          <p:nvPr/>
        </p:nvSpPr>
        <p:spPr>
          <a:xfrm rot="0">
            <a:off x="1080683" y="5772150"/>
            <a:ext cx="14756217" cy="2105025"/>
          </a:xfrm>
          <a:prstGeom prst="rect">
            <a:avLst/>
          </a:prstGeom>
        </p:spPr>
        <p:txBody>
          <a:bodyPr anchor="t" rtlCol="false" tIns="0" lIns="0" bIns="0" rIns="0">
            <a:spAutoFit/>
          </a:bodyPr>
          <a:lstStyle/>
          <a:p>
            <a:pPr>
              <a:lnSpc>
                <a:spcPts val="3359"/>
              </a:lnSpc>
            </a:pPr>
            <a:r>
              <a:rPr lang="en-US" sz="2799">
                <a:solidFill>
                  <a:srgbClr val="222222"/>
                </a:solidFill>
                <a:latin typeface="Lato"/>
              </a:rPr>
              <a:t>Microsoft Cloud Technologies which can be used:</a:t>
            </a:r>
          </a:p>
          <a:p>
            <a:pPr>
              <a:lnSpc>
                <a:spcPts val="3359"/>
              </a:lnSpc>
            </a:pPr>
          </a:p>
          <a:p>
            <a:pPr algn="l">
              <a:lnSpc>
                <a:spcPts val="3359"/>
              </a:lnSpc>
            </a:pPr>
            <a:r>
              <a:rPr lang="en-US" sz="2799">
                <a:solidFill>
                  <a:srgbClr val="222222"/>
                </a:solidFill>
                <a:latin typeface="Lato"/>
              </a:rPr>
              <a:t>Microsoft Azure for data science and machine learning would be best suitable to be used since these technologies will help in predicting the natural disasters if any so that we can take precautionary actions to avoid and unforseen accidents or calamities.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0" b="6"/>
          <a:stretch>
            <a:fillRect/>
          </a:stretch>
        </p:blipFill>
        <p:spPr>
          <a:xfrm flipH="false" flipV="false" rot="0">
            <a:off x="106250" y="9978400"/>
            <a:ext cx="1893000" cy="219550"/>
          </a:xfrm>
          <a:prstGeom prst="rect">
            <a:avLst/>
          </a:prstGeom>
        </p:spPr>
      </p:pic>
      <p:pic>
        <p:nvPicPr>
          <p:cNvPr name="Picture 3" id="3"/>
          <p:cNvPicPr>
            <a:picLocks noChangeAspect="true"/>
          </p:cNvPicPr>
          <p:nvPr/>
        </p:nvPicPr>
        <p:blipFill>
          <a:blip r:embed="rId4"/>
          <a:srcRect l="0" t="704" r="0" b="704"/>
          <a:stretch>
            <a:fillRect/>
          </a:stretch>
        </p:blipFill>
        <p:spPr>
          <a:xfrm flipH="false" flipV="false" rot="0">
            <a:off x="15578586" y="9488518"/>
            <a:ext cx="2550544" cy="604928"/>
          </a:xfrm>
          <a:prstGeom prst="rect">
            <a:avLst/>
          </a:prstGeom>
        </p:spPr>
      </p:pic>
      <p:pic>
        <p:nvPicPr>
          <p:cNvPr name="Picture 4" id="4"/>
          <p:cNvPicPr>
            <a:picLocks noChangeAspect="true"/>
          </p:cNvPicPr>
          <p:nvPr/>
        </p:nvPicPr>
        <p:blipFill>
          <a:blip r:embed="rId5"/>
          <a:srcRect l="0" t="0" r="0" b="0"/>
          <a:stretch>
            <a:fillRect/>
          </a:stretch>
        </p:blipFill>
        <p:spPr>
          <a:xfrm flipH="false" flipV="false" rot="0">
            <a:off x="10244861" y="2187306"/>
            <a:ext cx="3555817" cy="7704269"/>
          </a:xfrm>
          <a:prstGeom prst="rect">
            <a:avLst/>
          </a:prstGeom>
        </p:spPr>
      </p:pic>
      <p:pic>
        <p:nvPicPr>
          <p:cNvPr name="Picture 5" id="5"/>
          <p:cNvPicPr>
            <a:picLocks noChangeAspect="true"/>
          </p:cNvPicPr>
          <p:nvPr/>
        </p:nvPicPr>
        <p:blipFill>
          <a:blip r:embed="rId6"/>
          <a:srcRect l="0" t="0" r="0" b="0"/>
          <a:stretch>
            <a:fillRect/>
          </a:stretch>
        </p:blipFill>
        <p:spPr>
          <a:xfrm flipH="false" flipV="false" rot="0">
            <a:off x="13800678" y="2106040"/>
            <a:ext cx="3555817" cy="7704269"/>
          </a:xfrm>
          <a:prstGeom prst="rect">
            <a:avLst/>
          </a:prstGeom>
        </p:spPr>
      </p:pic>
      <p:sp>
        <p:nvSpPr>
          <p:cNvPr name="TextBox 6" id="6"/>
          <p:cNvSpPr txBox="true"/>
          <p:nvPr/>
        </p:nvSpPr>
        <p:spPr>
          <a:xfrm rot="0">
            <a:off x="8768625" y="9882050"/>
            <a:ext cx="750750" cy="224475"/>
          </a:xfrm>
          <a:prstGeom prst="rect">
            <a:avLst/>
          </a:prstGeom>
        </p:spPr>
        <p:txBody>
          <a:bodyPr anchor="t" rtlCol="false" tIns="0" lIns="0" bIns="0" rIns="0">
            <a:spAutoFit/>
          </a:bodyPr>
          <a:lstStyle/>
          <a:p>
            <a:pPr algn="l">
              <a:lnSpc>
                <a:spcPts val="2160"/>
              </a:lnSpc>
            </a:pPr>
            <a:r>
              <a:rPr lang="en-US" sz="1800">
                <a:solidFill>
                  <a:srgbClr val="FFFFFF"/>
                </a:solidFill>
                <a:latin typeface="Lato"/>
              </a:rPr>
              <a:t>//01</a:t>
            </a:r>
          </a:p>
        </p:txBody>
      </p:sp>
      <p:sp>
        <p:nvSpPr>
          <p:cNvPr name="TextBox 7" id="7"/>
          <p:cNvSpPr txBox="true"/>
          <p:nvPr/>
        </p:nvSpPr>
        <p:spPr>
          <a:xfrm rot="0">
            <a:off x="8629215" y="9800784"/>
            <a:ext cx="914550" cy="613875"/>
          </a:xfrm>
          <a:prstGeom prst="rect">
            <a:avLst/>
          </a:prstGeom>
        </p:spPr>
        <p:txBody>
          <a:bodyPr anchor="t" rtlCol="false" tIns="0" lIns="0" bIns="0" rIns="0">
            <a:spAutoFit/>
          </a:bodyPr>
          <a:lstStyle/>
          <a:p>
            <a:pPr algn="ctr">
              <a:lnSpc>
                <a:spcPts val="2160"/>
              </a:lnSpc>
            </a:pPr>
            <a:r>
              <a:rPr lang="en-US" sz="1800">
                <a:solidFill>
                  <a:srgbClr val="FFFFFF"/>
                </a:solidFill>
                <a:latin typeface="Lato"/>
              </a:rPr>
              <a:t>// ‹#›</a:t>
            </a:r>
          </a:p>
        </p:txBody>
      </p:sp>
      <p:sp>
        <p:nvSpPr>
          <p:cNvPr name="TextBox 8" id="8"/>
          <p:cNvSpPr txBox="true"/>
          <p:nvPr/>
        </p:nvSpPr>
        <p:spPr>
          <a:xfrm rot="0">
            <a:off x="91425" y="81900"/>
            <a:ext cx="18235950" cy="811875"/>
          </a:xfrm>
          <a:prstGeom prst="rect">
            <a:avLst/>
          </a:prstGeom>
        </p:spPr>
        <p:txBody>
          <a:bodyPr anchor="t" rtlCol="false" tIns="0" lIns="0" bIns="0" rIns="0">
            <a:spAutoFit/>
          </a:bodyPr>
          <a:lstStyle/>
          <a:p>
            <a:pPr algn="l">
              <a:lnSpc>
                <a:spcPts val="4800"/>
              </a:lnSpc>
            </a:pPr>
            <a:r>
              <a:rPr lang="en-US" sz="4000">
                <a:solidFill>
                  <a:srgbClr val="1F1F50"/>
                </a:solidFill>
                <a:latin typeface="Lato Bold"/>
              </a:rPr>
              <a:t>GitHub Repository Link &amp; </a:t>
            </a:r>
            <a:r>
              <a:rPr lang="en-US" sz="4000">
                <a:solidFill>
                  <a:srgbClr val="4A4548"/>
                </a:solidFill>
                <a:latin typeface="Lato Bold"/>
              </a:rPr>
              <a:t>supporting diagrams, screenshots, if any</a:t>
            </a:r>
          </a:p>
        </p:txBody>
      </p:sp>
      <p:sp>
        <p:nvSpPr>
          <p:cNvPr name="TextBox 9" id="9"/>
          <p:cNvSpPr txBox="true"/>
          <p:nvPr/>
        </p:nvSpPr>
        <p:spPr>
          <a:xfrm rot="0">
            <a:off x="264308" y="1467865"/>
            <a:ext cx="16589550" cy="1266825"/>
          </a:xfrm>
          <a:prstGeom prst="rect">
            <a:avLst/>
          </a:prstGeom>
        </p:spPr>
        <p:txBody>
          <a:bodyPr anchor="t" rtlCol="false" tIns="0" lIns="0" bIns="0" rIns="0">
            <a:spAutoFit/>
          </a:bodyPr>
          <a:lstStyle/>
          <a:p>
            <a:pPr>
              <a:lnSpc>
                <a:spcPts val="3359"/>
              </a:lnSpc>
            </a:pPr>
            <a:r>
              <a:rPr lang="en-US" sz="2799">
                <a:solidFill>
                  <a:srgbClr val="222222"/>
                </a:solidFill>
                <a:latin typeface="Lato"/>
              </a:rPr>
              <a:t>https://github.com/rakheeindia09/sustainability-hack/tree/main/idea</a:t>
            </a:r>
          </a:p>
          <a:p>
            <a:pPr>
              <a:lnSpc>
                <a:spcPts val="3359"/>
              </a:lnSpc>
            </a:pPr>
          </a:p>
          <a:p>
            <a:pPr algn="l">
              <a:lnSpc>
                <a:spcPts val="3359"/>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0" b="0"/>
          <a:stretch>
            <a:fillRect/>
          </a:stretch>
        </p:blipFill>
        <p:spPr>
          <a:xfrm flipH="false" flipV="false">
            <a:off x="0" y="0"/>
            <a:ext cx="18288000" cy="10287000"/>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1102876" y="1019782"/>
            <a:ext cx="2713752" cy="678438"/>
          </a:xfrm>
          <a:prstGeom prst="rect">
            <a:avLst/>
          </a:prstGeom>
        </p:spPr>
      </p:pic>
      <p:sp>
        <p:nvSpPr>
          <p:cNvPr name="TextBox 4" id="4"/>
          <p:cNvSpPr txBox="true"/>
          <p:nvPr/>
        </p:nvSpPr>
        <p:spPr>
          <a:xfrm rot="0">
            <a:off x="767975" y="3896700"/>
            <a:ext cx="17115750" cy="1500525"/>
          </a:xfrm>
          <a:prstGeom prst="rect">
            <a:avLst/>
          </a:prstGeom>
        </p:spPr>
        <p:txBody>
          <a:bodyPr anchor="t" rtlCol="false" tIns="0" lIns="0" bIns="0" rIns="0">
            <a:spAutoFit/>
          </a:bodyPr>
          <a:lstStyle/>
          <a:p>
            <a:pPr algn="l">
              <a:lnSpc>
                <a:spcPts val="8640"/>
              </a:lnSpc>
            </a:pPr>
            <a:r>
              <a:rPr lang="en-US" sz="7200">
                <a:solidFill>
                  <a:srgbClr val="FFFFFF"/>
                </a:solidFill>
                <a:latin typeface="Arimo"/>
              </a:rPr>
              <a:t>Thank You</a:t>
            </a:r>
          </a:p>
        </p:txBody>
      </p:sp>
      <p:sp>
        <p:nvSpPr>
          <p:cNvPr name="TextBox 5" id="5"/>
          <p:cNvSpPr txBox="true"/>
          <p:nvPr/>
        </p:nvSpPr>
        <p:spPr>
          <a:xfrm rot="0">
            <a:off x="770849" y="5411700"/>
            <a:ext cx="8935350" cy="638175"/>
          </a:xfrm>
          <a:prstGeom prst="rect">
            <a:avLst/>
          </a:prstGeom>
        </p:spPr>
        <p:txBody>
          <a:bodyPr anchor="t" rtlCol="false" tIns="0" lIns="0" bIns="0" rIns="0">
            <a:spAutoFit/>
          </a:bodyPr>
          <a:lstStyle/>
          <a:p>
            <a:pPr algn="l">
              <a:lnSpc>
                <a:spcPts val="5400"/>
              </a:lnSpc>
            </a:pPr>
            <a:r>
              <a:rPr lang="en-US" sz="3000">
                <a:solidFill>
                  <a:srgbClr val="FFFFFF"/>
                </a:solidFill>
                <a:latin typeface="Lato"/>
              </a:rPr>
              <a:t>Rakhee Vyas, Rishika Agrawal, Vishwaraj Khanderao</a:t>
            </a:r>
          </a:p>
        </p:txBody>
      </p:sp>
      <p:pic>
        <p:nvPicPr>
          <p:cNvPr name="Picture 6" id="6"/>
          <p:cNvPicPr>
            <a:picLocks noChangeAspect="true"/>
          </p:cNvPicPr>
          <p:nvPr/>
        </p:nvPicPr>
        <p:blipFill>
          <a:blip r:embed="rId5"/>
          <a:srcRect l="0" t="704" r="0" b="704"/>
          <a:stretch>
            <a:fillRect/>
          </a:stretch>
        </p:blipFill>
        <p:spPr>
          <a:xfrm flipH="false" flipV="false" rot="0">
            <a:off x="15578586" y="9488518"/>
            <a:ext cx="2550544" cy="604928"/>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0" b="6"/>
          <a:stretch>
            <a:fillRect/>
          </a:stretch>
        </p:blipFill>
        <p:spPr>
          <a:xfrm flipH="false" flipV="false" rot="0">
            <a:off x="106250" y="9978400"/>
            <a:ext cx="1893000" cy="219550"/>
          </a:xfrm>
          <a:prstGeom prst="rect">
            <a:avLst/>
          </a:prstGeom>
        </p:spPr>
      </p:pic>
      <p:sp>
        <p:nvSpPr>
          <p:cNvPr name="TextBox 3" id="3"/>
          <p:cNvSpPr txBox="true"/>
          <p:nvPr/>
        </p:nvSpPr>
        <p:spPr>
          <a:xfrm rot="0">
            <a:off x="8768625" y="9882050"/>
            <a:ext cx="750750" cy="224475"/>
          </a:xfrm>
          <a:prstGeom prst="rect">
            <a:avLst/>
          </a:prstGeom>
        </p:spPr>
        <p:txBody>
          <a:bodyPr anchor="t" rtlCol="false" tIns="0" lIns="0" bIns="0" rIns="0">
            <a:spAutoFit/>
          </a:bodyPr>
          <a:lstStyle/>
          <a:p>
            <a:pPr algn="l">
              <a:lnSpc>
                <a:spcPts val="2160"/>
              </a:lnSpc>
            </a:pPr>
            <a:r>
              <a:rPr lang="en-US" sz="1800">
                <a:solidFill>
                  <a:srgbClr val="FFFFFF"/>
                </a:solidFill>
                <a:latin typeface="Lato"/>
              </a:rPr>
              <a:t>//01</a:t>
            </a:r>
          </a:p>
        </p:txBody>
      </p:sp>
      <p:sp>
        <p:nvSpPr>
          <p:cNvPr name="TextBox 4" id="4"/>
          <p:cNvSpPr txBox="true"/>
          <p:nvPr/>
        </p:nvSpPr>
        <p:spPr>
          <a:xfrm rot="0">
            <a:off x="8629215" y="9800784"/>
            <a:ext cx="914550" cy="613875"/>
          </a:xfrm>
          <a:prstGeom prst="rect">
            <a:avLst/>
          </a:prstGeom>
        </p:spPr>
        <p:txBody>
          <a:bodyPr anchor="t" rtlCol="false" tIns="0" lIns="0" bIns="0" rIns="0">
            <a:spAutoFit/>
          </a:bodyPr>
          <a:lstStyle/>
          <a:p>
            <a:pPr algn="ctr">
              <a:lnSpc>
                <a:spcPts val="2160"/>
              </a:lnSpc>
            </a:pPr>
            <a:r>
              <a:rPr lang="en-US" sz="1800">
                <a:solidFill>
                  <a:srgbClr val="FFFFFF"/>
                </a:solidFill>
                <a:latin typeface="Lato"/>
              </a:rPr>
              <a:t>// ‹#›</a:t>
            </a:r>
          </a:p>
        </p:txBody>
      </p:sp>
      <p:sp>
        <p:nvSpPr>
          <p:cNvPr name="TextBox 5" id="5"/>
          <p:cNvSpPr txBox="true"/>
          <p:nvPr/>
        </p:nvSpPr>
        <p:spPr>
          <a:xfrm rot="0">
            <a:off x="1080683" y="541000"/>
            <a:ext cx="16377150" cy="978675"/>
          </a:xfrm>
          <a:prstGeom prst="rect">
            <a:avLst/>
          </a:prstGeom>
        </p:spPr>
        <p:txBody>
          <a:bodyPr anchor="t" rtlCol="false" tIns="0" lIns="0" bIns="0" rIns="0">
            <a:spAutoFit/>
          </a:bodyPr>
          <a:lstStyle/>
          <a:p>
            <a:pPr algn="l">
              <a:lnSpc>
                <a:spcPts val="4800"/>
              </a:lnSpc>
            </a:pPr>
            <a:r>
              <a:rPr lang="en-US" sz="4000">
                <a:solidFill>
                  <a:srgbClr val="1F1F50"/>
                </a:solidFill>
                <a:latin typeface="Lato Bold"/>
              </a:rPr>
              <a:t>Problem Statement?</a:t>
            </a:r>
          </a:p>
        </p:txBody>
      </p:sp>
      <p:sp>
        <p:nvSpPr>
          <p:cNvPr name="TextBox 6" id="6"/>
          <p:cNvSpPr txBox="true"/>
          <p:nvPr/>
        </p:nvSpPr>
        <p:spPr>
          <a:xfrm rot="0">
            <a:off x="1052750" y="2347552"/>
            <a:ext cx="16294350" cy="3781425"/>
          </a:xfrm>
          <a:prstGeom prst="rect">
            <a:avLst/>
          </a:prstGeom>
        </p:spPr>
        <p:txBody>
          <a:bodyPr anchor="t" rtlCol="false" tIns="0" lIns="0" bIns="0" rIns="0">
            <a:spAutoFit/>
          </a:bodyPr>
          <a:lstStyle/>
          <a:p>
            <a:pPr algn="l">
              <a:lnSpc>
                <a:spcPts val="3359"/>
              </a:lnSpc>
            </a:pPr>
            <a:r>
              <a:rPr lang="en-US" sz="2799">
                <a:solidFill>
                  <a:srgbClr val="222222"/>
                </a:solidFill>
                <a:latin typeface="Lato"/>
              </a:rPr>
              <a:t>When I was a teen the weather was complete different, the climatic conditions have had been changing a lot since then had a zeal to do something for nature i had submitted a global warming project in my college days. To protect the mother nature earth  is collective responsibility.we see a lot of destructive impacts of this global warming and nature changes lots of species are on the verge of extinction. All around the world there are so many natural disasters occuring. Every year Amazon forest catches fire due to the heat produced by the environmental changes. Lots of living creatures are getting impacted due to this, it's not only the air pollution but all other forms of pollution causing this as of now to start with air pollution since this will have drastic change in global warming process if we achieve to control it. All of this is due to the change in environment.</a:t>
            </a:r>
          </a:p>
        </p:txBody>
      </p:sp>
      <p:pic>
        <p:nvPicPr>
          <p:cNvPr name="Picture 7" id="7"/>
          <p:cNvPicPr>
            <a:picLocks noChangeAspect="true"/>
          </p:cNvPicPr>
          <p:nvPr/>
        </p:nvPicPr>
        <p:blipFill>
          <a:blip r:embed="rId4"/>
          <a:srcRect l="0" t="704" r="0" b="704"/>
          <a:stretch>
            <a:fillRect/>
          </a:stretch>
        </p:blipFill>
        <p:spPr>
          <a:xfrm flipH="false" flipV="false" rot="0">
            <a:off x="15578586" y="9488518"/>
            <a:ext cx="2550544" cy="604928"/>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0" b="6"/>
          <a:stretch>
            <a:fillRect/>
          </a:stretch>
        </p:blipFill>
        <p:spPr>
          <a:xfrm flipH="false" flipV="false" rot="0">
            <a:off x="106250" y="9978400"/>
            <a:ext cx="1893000" cy="219550"/>
          </a:xfrm>
          <a:prstGeom prst="rect">
            <a:avLst/>
          </a:prstGeom>
        </p:spPr>
      </p:pic>
      <p:pic>
        <p:nvPicPr>
          <p:cNvPr name="Picture 3" id="3"/>
          <p:cNvPicPr>
            <a:picLocks noChangeAspect="true"/>
          </p:cNvPicPr>
          <p:nvPr/>
        </p:nvPicPr>
        <p:blipFill>
          <a:blip r:embed="rId4"/>
          <a:srcRect l="0" t="704" r="0" b="704"/>
          <a:stretch>
            <a:fillRect/>
          </a:stretch>
        </p:blipFill>
        <p:spPr>
          <a:xfrm flipH="false" flipV="false" rot="0">
            <a:off x="15578586" y="9488518"/>
            <a:ext cx="2550544" cy="604928"/>
          </a:xfrm>
          <a:prstGeom prst="rect">
            <a:avLst/>
          </a:prstGeom>
        </p:spPr>
      </p:pic>
      <p:pic>
        <p:nvPicPr>
          <p:cNvPr name="Picture 4" id="4"/>
          <p:cNvPicPr>
            <a:picLocks noChangeAspect="true"/>
          </p:cNvPicPr>
          <p:nvPr/>
        </p:nvPicPr>
        <p:blipFill>
          <a:blip r:embed="rId5"/>
          <a:srcRect l="0" t="2724" r="0" b="9386"/>
          <a:stretch>
            <a:fillRect/>
          </a:stretch>
        </p:blipFill>
        <p:spPr>
          <a:xfrm flipH="false" flipV="false" rot="0">
            <a:off x="716636" y="1174909"/>
            <a:ext cx="15825158" cy="8937575"/>
          </a:xfrm>
          <a:prstGeom prst="rect">
            <a:avLst/>
          </a:prstGeom>
        </p:spPr>
      </p:pic>
      <p:sp>
        <p:nvSpPr>
          <p:cNvPr name="TextBox 5" id="5"/>
          <p:cNvSpPr txBox="true"/>
          <p:nvPr/>
        </p:nvSpPr>
        <p:spPr>
          <a:xfrm rot="0">
            <a:off x="8768625" y="9882050"/>
            <a:ext cx="750750" cy="224475"/>
          </a:xfrm>
          <a:prstGeom prst="rect">
            <a:avLst/>
          </a:prstGeom>
        </p:spPr>
        <p:txBody>
          <a:bodyPr anchor="t" rtlCol="false" tIns="0" lIns="0" bIns="0" rIns="0">
            <a:spAutoFit/>
          </a:bodyPr>
          <a:lstStyle/>
          <a:p>
            <a:pPr algn="l">
              <a:lnSpc>
                <a:spcPts val="2160"/>
              </a:lnSpc>
            </a:pPr>
            <a:r>
              <a:rPr lang="en-US" sz="1800">
                <a:solidFill>
                  <a:srgbClr val="FFFFFF"/>
                </a:solidFill>
                <a:latin typeface="Lato"/>
              </a:rPr>
              <a:t>//01</a:t>
            </a:r>
          </a:p>
        </p:txBody>
      </p:sp>
      <p:sp>
        <p:nvSpPr>
          <p:cNvPr name="TextBox 6" id="6"/>
          <p:cNvSpPr txBox="true"/>
          <p:nvPr/>
        </p:nvSpPr>
        <p:spPr>
          <a:xfrm rot="0">
            <a:off x="8629215" y="9800784"/>
            <a:ext cx="914550" cy="613875"/>
          </a:xfrm>
          <a:prstGeom prst="rect">
            <a:avLst/>
          </a:prstGeom>
        </p:spPr>
        <p:txBody>
          <a:bodyPr anchor="t" rtlCol="false" tIns="0" lIns="0" bIns="0" rIns="0">
            <a:spAutoFit/>
          </a:bodyPr>
          <a:lstStyle/>
          <a:p>
            <a:pPr algn="ctr">
              <a:lnSpc>
                <a:spcPts val="2160"/>
              </a:lnSpc>
            </a:pPr>
            <a:r>
              <a:rPr lang="en-US" sz="1800">
                <a:solidFill>
                  <a:srgbClr val="FFFFFF"/>
                </a:solidFill>
                <a:latin typeface="Lato"/>
              </a:rPr>
              <a:t>// ‹#›</a:t>
            </a:r>
          </a:p>
        </p:txBody>
      </p:sp>
      <p:sp>
        <p:nvSpPr>
          <p:cNvPr name="TextBox 7" id="7"/>
          <p:cNvSpPr txBox="true"/>
          <p:nvPr/>
        </p:nvSpPr>
        <p:spPr>
          <a:xfrm rot="0">
            <a:off x="1080683" y="541000"/>
            <a:ext cx="16377150" cy="609600"/>
          </a:xfrm>
          <a:prstGeom prst="rect">
            <a:avLst/>
          </a:prstGeom>
        </p:spPr>
        <p:txBody>
          <a:bodyPr anchor="t" rtlCol="false" tIns="0" lIns="0" bIns="0" rIns="0">
            <a:spAutoFit/>
          </a:bodyPr>
          <a:lstStyle/>
          <a:p>
            <a:pPr algn="l">
              <a:lnSpc>
                <a:spcPts val="4800"/>
              </a:lnSpc>
            </a:pPr>
            <a:r>
              <a:rPr lang="en-US" sz="4000">
                <a:solidFill>
                  <a:srgbClr val="1F1F50"/>
                </a:solidFill>
                <a:latin typeface="Lato Bold"/>
              </a:rPr>
              <a:t>Architecture Diagram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0" b="6"/>
          <a:stretch>
            <a:fillRect/>
          </a:stretch>
        </p:blipFill>
        <p:spPr>
          <a:xfrm flipH="false" flipV="false" rot="0">
            <a:off x="106250" y="9978400"/>
            <a:ext cx="1893000" cy="219550"/>
          </a:xfrm>
          <a:prstGeom prst="rect">
            <a:avLst/>
          </a:prstGeom>
        </p:spPr>
      </p:pic>
      <p:sp>
        <p:nvSpPr>
          <p:cNvPr name="TextBox 3" id="3"/>
          <p:cNvSpPr txBox="true"/>
          <p:nvPr/>
        </p:nvSpPr>
        <p:spPr>
          <a:xfrm rot="0">
            <a:off x="8768625" y="9882050"/>
            <a:ext cx="750750" cy="224475"/>
          </a:xfrm>
          <a:prstGeom prst="rect">
            <a:avLst/>
          </a:prstGeom>
        </p:spPr>
        <p:txBody>
          <a:bodyPr anchor="t" rtlCol="false" tIns="0" lIns="0" bIns="0" rIns="0">
            <a:spAutoFit/>
          </a:bodyPr>
          <a:lstStyle/>
          <a:p>
            <a:pPr algn="l">
              <a:lnSpc>
                <a:spcPts val="2160"/>
              </a:lnSpc>
            </a:pPr>
            <a:r>
              <a:rPr lang="en-US" sz="1800">
                <a:solidFill>
                  <a:srgbClr val="FFFFFF"/>
                </a:solidFill>
                <a:latin typeface="Lato"/>
              </a:rPr>
              <a:t>//01</a:t>
            </a:r>
          </a:p>
        </p:txBody>
      </p:sp>
      <p:sp>
        <p:nvSpPr>
          <p:cNvPr name="TextBox 4" id="4"/>
          <p:cNvSpPr txBox="true"/>
          <p:nvPr/>
        </p:nvSpPr>
        <p:spPr>
          <a:xfrm rot="0">
            <a:off x="8629215" y="9800784"/>
            <a:ext cx="914550" cy="613875"/>
          </a:xfrm>
          <a:prstGeom prst="rect">
            <a:avLst/>
          </a:prstGeom>
        </p:spPr>
        <p:txBody>
          <a:bodyPr anchor="t" rtlCol="false" tIns="0" lIns="0" bIns="0" rIns="0">
            <a:spAutoFit/>
          </a:bodyPr>
          <a:lstStyle/>
          <a:p>
            <a:pPr algn="ctr">
              <a:lnSpc>
                <a:spcPts val="2160"/>
              </a:lnSpc>
            </a:pPr>
            <a:r>
              <a:rPr lang="en-US" sz="1800">
                <a:solidFill>
                  <a:srgbClr val="FFFFFF"/>
                </a:solidFill>
                <a:latin typeface="Lato"/>
              </a:rPr>
              <a:t>// ‹#›</a:t>
            </a:r>
          </a:p>
        </p:txBody>
      </p:sp>
      <p:sp>
        <p:nvSpPr>
          <p:cNvPr name="TextBox 5" id="5"/>
          <p:cNvSpPr txBox="true"/>
          <p:nvPr/>
        </p:nvSpPr>
        <p:spPr>
          <a:xfrm rot="0">
            <a:off x="1080683" y="541000"/>
            <a:ext cx="16377150" cy="978675"/>
          </a:xfrm>
          <a:prstGeom prst="rect">
            <a:avLst/>
          </a:prstGeom>
        </p:spPr>
        <p:txBody>
          <a:bodyPr anchor="t" rtlCol="false" tIns="0" lIns="0" bIns="0" rIns="0">
            <a:spAutoFit/>
          </a:bodyPr>
          <a:lstStyle/>
          <a:p>
            <a:pPr algn="l">
              <a:lnSpc>
                <a:spcPts val="4800"/>
              </a:lnSpc>
            </a:pPr>
            <a:r>
              <a:rPr lang="en-US" sz="4000">
                <a:solidFill>
                  <a:srgbClr val="222222"/>
                </a:solidFill>
                <a:latin typeface="Lato Bold"/>
              </a:rPr>
              <a:t>User Segment &amp; Pain Points</a:t>
            </a:r>
          </a:p>
        </p:txBody>
      </p:sp>
      <p:sp>
        <p:nvSpPr>
          <p:cNvPr name="TextBox 6" id="6"/>
          <p:cNvSpPr txBox="true"/>
          <p:nvPr/>
        </p:nvSpPr>
        <p:spPr>
          <a:xfrm rot="0">
            <a:off x="1116175" y="2336875"/>
            <a:ext cx="16294350" cy="3879342"/>
          </a:xfrm>
          <a:prstGeom prst="rect">
            <a:avLst/>
          </a:prstGeom>
        </p:spPr>
        <p:txBody>
          <a:bodyPr anchor="t" rtlCol="false" tIns="0" lIns="0" bIns="0" rIns="0">
            <a:spAutoFit/>
          </a:bodyPr>
          <a:lstStyle/>
          <a:p>
            <a:pPr algn="l">
              <a:lnSpc>
                <a:spcPts val="3863"/>
              </a:lnSpc>
            </a:pPr>
            <a:r>
              <a:rPr lang="en-US" sz="2799">
                <a:solidFill>
                  <a:srgbClr val="222222"/>
                </a:solidFill>
                <a:latin typeface="Lato"/>
              </a:rPr>
              <a:t>Government sector or private big brands can start it on a small scale as a prototype, every year government build roads by investing in it this solution would result in reducing the financial cost and also during the cement roads being build upon there is a lot of traffic congestion, am a IT professional and see this as part of daily life.  Lots of species which we used to see during teenage don't exist now squirrels, birds, we are cutting down the trees and these species don't have shelters and many more such examples like water species due to water pollution and other animals including humans are all impacted due to this .natural disasters causing so much of damage every year even roads are damaged during natural disasters.</a:t>
            </a:r>
          </a:p>
        </p:txBody>
      </p:sp>
      <p:pic>
        <p:nvPicPr>
          <p:cNvPr name="Picture 7" id="7"/>
          <p:cNvPicPr>
            <a:picLocks noChangeAspect="true"/>
          </p:cNvPicPr>
          <p:nvPr/>
        </p:nvPicPr>
        <p:blipFill>
          <a:blip r:embed="rId4"/>
          <a:srcRect l="0" t="704" r="0" b="704"/>
          <a:stretch>
            <a:fillRect/>
          </a:stretch>
        </p:blipFill>
        <p:spPr>
          <a:xfrm flipH="false" flipV="false" rot="0">
            <a:off x="15578586" y="9488518"/>
            <a:ext cx="2550544" cy="604928"/>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0" b="6"/>
          <a:stretch>
            <a:fillRect/>
          </a:stretch>
        </p:blipFill>
        <p:spPr>
          <a:xfrm flipH="false" flipV="false" rot="0">
            <a:off x="106250" y="9978400"/>
            <a:ext cx="1893000" cy="219550"/>
          </a:xfrm>
          <a:prstGeom prst="rect">
            <a:avLst/>
          </a:prstGeom>
        </p:spPr>
      </p:pic>
      <p:sp>
        <p:nvSpPr>
          <p:cNvPr name="TextBox 3" id="3"/>
          <p:cNvSpPr txBox="true"/>
          <p:nvPr/>
        </p:nvSpPr>
        <p:spPr>
          <a:xfrm rot="0">
            <a:off x="8768625" y="9882050"/>
            <a:ext cx="750750" cy="224475"/>
          </a:xfrm>
          <a:prstGeom prst="rect">
            <a:avLst/>
          </a:prstGeom>
        </p:spPr>
        <p:txBody>
          <a:bodyPr anchor="t" rtlCol="false" tIns="0" lIns="0" bIns="0" rIns="0">
            <a:spAutoFit/>
          </a:bodyPr>
          <a:lstStyle/>
          <a:p>
            <a:pPr algn="l">
              <a:lnSpc>
                <a:spcPts val="2160"/>
              </a:lnSpc>
            </a:pPr>
            <a:r>
              <a:rPr lang="en-US" sz="1800">
                <a:solidFill>
                  <a:srgbClr val="FFFFFF"/>
                </a:solidFill>
                <a:latin typeface="Lato"/>
              </a:rPr>
              <a:t>//01</a:t>
            </a:r>
          </a:p>
        </p:txBody>
      </p:sp>
      <p:sp>
        <p:nvSpPr>
          <p:cNvPr name="TextBox 4" id="4"/>
          <p:cNvSpPr txBox="true"/>
          <p:nvPr/>
        </p:nvSpPr>
        <p:spPr>
          <a:xfrm rot="0">
            <a:off x="8629215" y="9800784"/>
            <a:ext cx="914550" cy="613875"/>
          </a:xfrm>
          <a:prstGeom prst="rect">
            <a:avLst/>
          </a:prstGeom>
        </p:spPr>
        <p:txBody>
          <a:bodyPr anchor="t" rtlCol="false" tIns="0" lIns="0" bIns="0" rIns="0">
            <a:spAutoFit/>
          </a:bodyPr>
          <a:lstStyle/>
          <a:p>
            <a:pPr algn="ctr">
              <a:lnSpc>
                <a:spcPts val="2160"/>
              </a:lnSpc>
            </a:pPr>
            <a:r>
              <a:rPr lang="en-US" sz="1800">
                <a:solidFill>
                  <a:srgbClr val="FFFFFF"/>
                </a:solidFill>
                <a:latin typeface="Lato"/>
              </a:rPr>
              <a:t>// ‹#›</a:t>
            </a:r>
          </a:p>
        </p:txBody>
      </p:sp>
      <p:sp>
        <p:nvSpPr>
          <p:cNvPr name="TextBox 5" id="5"/>
          <p:cNvSpPr txBox="true"/>
          <p:nvPr/>
        </p:nvSpPr>
        <p:spPr>
          <a:xfrm rot="0">
            <a:off x="963775" y="2489275"/>
            <a:ext cx="16294350" cy="3393567"/>
          </a:xfrm>
          <a:prstGeom prst="rect">
            <a:avLst/>
          </a:prstGeom>
        </p:spPr>
        <p:txBody>
          <a:bodyPr anchor="t" rtlCol="false" tIns="0" lIns="0" bIns="0" rIns="0">
            <a:spAutoFit/>
          </a:bodyPr>
          <a:lstStyle/>
          <a:p>
            <a:pPr algn="l">
              <a:lnSpc>
                <a:spcPts val="3863"/>
              </a:lnSpc>
            </a:pPr>
            <a:r>
              <a:rPr lang="en-US" sz="2799">
                <a:solidFill>
                  <a:srgbClr val="222222"/>
                </a:solidFill>
                <a:latin typeface="Lato"/>
              </a:rPr>
              <a:t>Alternatives is solar vehicles which consume natural renewable resources instead of petrol, diesel, gases or even electricity because that as well generates while using water but that even would need tar/cement roads so we still will be investing in building roads every year. and competitors could be the vehicle manufacturing industries. I completely understand it would impact the industries and the people who are working in these industries and related jobs but then we need to have other job opportunities and the future is technology and most importantly we need to save our mother nature earth. If we save our nature we can live else living creatures including humans will be on the verge of extinction slowly.</a:t>
            </a:r>
          </a:p>
        </p:txBody>
      </p:sp>
      <p:sp>
        <p:nvSpPr>
          <p:cNvPr name="TextBox 6" id="6"/>
          <p:cNvSpPr txBox="true"/>
          <p:nvPr/>
        </p:nvSpPr>
        <p:spPr>
          <a:xfrm rot="0">
            <a:off x="775883" y="541000"/>
            <a:ext cx="16377150" cy="978675"/>
          </a:xfrm>
          <a:prstGeom prst="rect">
            <a:avLst/>
          </a:prstGeom>
        </p:spPr>
        <p:txBody>
          <a:bodyPr anchor="t" rtlCol="false" tIns="0" lIns="0" bIns="0" rIns="0">
            <a:spAutoFit/>
          </a:bodyPr>
          <a:lstStyle/>
          <a:p>
            <a:pPr algn="l">
              <a:lnSpc>
                <a:spcPts val="4800"/>
              </a:lnSpc>
            </a:pPr>
            <a:r>
              <a:rPr lang="en-US" sz="4000">
                <a:solidFill>
                  <a:srgbClr val="1F1F50"/>
                </a:solidFill>
                <a:latin typeface="Lato Bold"/>
              </a:rPr>
              <a:t>Pre-Requisite</a:t>
            </a:r>
          </a:p>
        </p:txBody>
      </p:sp>
      <p:pic>
        <p:nvPicPr>
          <p:cNvPr name="Picture 7" id="7"/>
          <p:cNvPicPr>
            <a:picLocks noChangeAspect="true"/>
          </p:cNvPicPr>
          <p:nvPr/>
        </p:nvPicPr>
        <p:blipFill>
          <a:blip r:embed="rId4"/>
          <a:srcRect l="0" t="704" r="0" b="704"/>
          <a:stretch>
            <a:fillRect/>
          </a:stretch>
        </p:blipFill>
        <p:spPr>
          <a:xfrm flipH="false" flipV="false" rot="0">
            <a:off x="15578586" y="9488518"/>
            <a:ext cx="2550544" cy="604928"/>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0" b="6"/>
          <a:stretch>
            <a:fillRect/>
          </a:stretch>
        </p:blipFill>
        <p:spPr>
          <a:xfrm flipH="false" flipV="false" rot="0">
            <a:off x="106250" y="9978400"/>
            <a:ext cx="1893000" cy="219550"/>
          </a:xfrm>
          <a:prstGeom prst="rect">
            <a:avLst/>
          </a:prstGeom>
        </p:spPr>
      </p:pic>
      <p:sp>
        <p:nvSpPr>
          <p:cNvPr name="TextBox 3" id="3"/>
          <p:cNvSpPr txBox="true"/>
          <p:nvPr/>
        </p:nvSpPr>
        <p:spPr>
          <a:xfrm rot="0">
            <a:off x="8768625" y="9882050"/>
            <a:ext cx="750750" cy="224475"/>
          </a:xfrm>
          <a:prstGeom prst="rect">
            <a:avLst/>
          </a:prstGeom>
        </p:spPr>
        <p:txBody>
          <a:bodyPr anchor="t" rtlCol="false" tIns="0" lIns="0" bIns="0" rIns="0">
            <a:spAutoFit/>
          </a:bodyPr>
          <a:lstStyle/>
          <a:p>
            <a:pPr algn="l">
              <a:lnSpc>
                <a:spcPts val="2160"/>
              </a:lnSpc>
            </a:pPr>
            <a:r>
              <a:rPr lang="en-US" sz="1800">
                <a:solidFill>
                  <a:srgbClr val="FFFFFF"/>
                </a:solidFill>
                <a:latin typeface="Lato"/>
              </a:rPr>
              <a:t>//01</a:t>
            </a:r>
          </a:p>
        </p:txBody>
      </p:sp>
      <p:sp>
        <p:nvSpPr>
          <p:cNvPr name="TextBox 4" id="4"/>
          <p:cNvSpPr txBox="true"/>
          <p:nvPr/>
        </p:nvSpPr>
        <p:spPr>
          <a:xfrm rot="0">
            <a:off x="8629215" y="9800784"/>
            <a:ext cx="914550" cy="613875"/>
          </a:xfrm>
          <a:prstGeom prst="rect">
            <a:avLst/>
          </a:prstGeom>
        </p:spPr>
        <p:txBody>
          <a:bodyPr anchor="t" rtlCol="false" tIns="0" lIns="0" bIns="0" rIns="0">
            <a:spAutoFit/>
          </a:bodyPr>
          <a:lstStyle/>
          <a:p>
            <a:pPr algn="ctr">
              <a:lnSpc>
                <a:spcPts val="2160"/>
              </a:lnSpc>
            </a:pPr>
            <a:r>
              <a:rPr lang="en-US" sz="1800">
                <a:solidFill>
                  <a:srgbClr val="FFFFFF"/>
                </a:solidFill>
                <a:latin typeface="Lato"/>
              </a:rPr>
              <a:t>// ‹#›</a:t>
            </a:r>
          </a:p>
        </p:txBody>
      </p:sp>
      <p:sp>
        <p:nvSpPr>
          <p:cNvPr name="TextBox 5" id="5"/>
          <p:cNvSpPr txBox="true"/>
          <p:nvPr/>
        </p:nvSpPr>
        <p:spPr>
          <a:xfrm rot="0">
            <a:off x="440640" y="534600"/>
            <a:ext cx="16377150" cy="978675"/>
          </a:xfrm>
          <a:prstGeom prst="rect">
            <a:avLst/>
          </a:prstGeom>
        </p:spPr>
        <p:txBody>
          <a:bodyPr anchor="t" rtlCol="false" tIns="0" lIns="0" bIns="0" rIns="0">
            <a:spAutoFit/>
          </a:bodyPr>
          <a:lstStyle/>
          <a:p>
            <a:pPr algn="l">
              <a:lnSpc>
                <a:spcPts val="4800"/>
              </a:lnSpc>
            </a:pPr>
            <a:r>
              <a:rPr lang="en-US" sz="4000">
                <a:solidFill>
                  <a:srgbClr val="4A4548"/>
                </a:solidFill>
                <a:latin typeface="Lato Bold"/>
              </a:rPr>
              <a:t>Tools or resources</a:t>
            </a:r>
          </a:p>
        </p:txBody>
      </p:sp>
      <p:sp>
        <p:nvSpPr>
          <p:cNvPr name="TextBox 6" id="6"/>
          <p:cNvSpPr txBox="true"/>
          <p:nvPr/>
        </p:nvSpPr>
        <p:spPr>
          <a:xfrm rot="0">
            <a:off x="580050" y="2183534"/>
            <a:ext cx="16377150" cy="2524125"/>
          </a:xfrm>
          <a:prstGeom prst="rect">
            <a:avLst/>
          </a:prstGeom>
        </p:spPr>
        <p:txBody>
          <a:bodyPr anchor="t" rtlCol="false" tIns="0" lIns="0" bIns="0" rIns="0">
            <a:spAutoFit/>
          </a:bodyPr>
          <a:lstStyle/>
          <a:p>
            <a:pPr algn="l">
              <a:lnSpc>
                <a:spcPts val="3359"/>
              </a:lnSpc>
            </a:pPr>
            <a:r>
              <a:rPr lang="en-US" sz="2799">
                <a:solidFill>
                  <a:srgbClr val="4A4548"/>
                </a:solidFill>
                <a:latin typeface="Lato"/>
              </a:rPr>
              <a:t>Metal escalators can be used to build these roads and these roads can be operated using technology where we have the age of identifying the natural disasters before they occur using data science and machine learning so in such cases these roads can be hidden just like when a ship goes below the bridge and bridge is opened the similar way these roads can be opened and closed to avoid the roads getting impacted and many accidents will not occur since the disasters would be known well in advance, it could start with a small prototype.</a:t>
            </a:r>
          </a:p>
        </p:txBody>
      </p:sp>
      <p:pic>
        <p:nvPicPr>
          <p:cNvPr name="Picture 7" id="7"/>
          <p:cNvPicPr>
            <a:picLocks noChangeAspect="true"/>
          </p:cNvPicPr>
          <p:nvPr/>
        </p:nvPicPr>
        <p:blipFill>
          <a:blip r:embed="rId4"/>
          <a:srcRect l="0" t="704" r="0" b="704"/>
          <a:stretch>
            <a:fillRect/>
          </a:stretch>
        </p:blipFill>
        <p:spPr>
          <a:xfrm flipH="false" flipV="false" rot="0">
            <a:off x="15578586" y="9488518"/>
            <a:ext cx="2550544" cy="604928"/>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0" b="6"/>
          <a:stretch>
            <a:fillRect/>
          </a:stretch>
        </p:blipFill>
        <p:spPr>
          <a:xfrm flipH="false" flipV="false" rot="0">
            <a:off x="106250" y="9978400"/>
            <a:ext cx="1893000" cy="219550"/>
          </a:xfrm>
          <a:prstGeom prst="rect">
            <a:avLst/>
          </a:prstGeom>
        </p:spPr>
      </p:pic>
      <p:sp>
        <p:nvSpPr>
          <p:cNvPr name="TextBox 3" id="3"/>
          <p:cNvSpPr txBox="true"/>
          <p:nvPr/>
        </p:nvSpPr>
        <p:spPr>
          <a:xfrm rot="0">
            <a:off x="8768625" y="9882050"/>
            <a:ext cx="750750" cy="224475"/>
          </a:xfrm>
          <a:prstGeom prst="rect">
            <a:avLst/>
          </a:prstGeom>
        </p:spPr>
        <p:txBody>
          <a:bodyPr anchor="t" rtlCol="false" tIns="0" lIns="0" bIns="0" rIns="0">
            <a:spAutoFit/>
          </a:bodyPr>
          <a:lstStyle/>
          <a:p>
            <a:pPr algn="l">
              <a:lnSpc>
                <a:spcPts val="2160"/>
              </a:lnSpc>
            </a:pPr>
            <a:r>
              <a:rPr lang="en-US" sz="1800">
                <a:solidFill>
                  <a:srgbClr val="FFFFFF"/>
                </a:solidFill>
                <a:latin typeface="Lato"/>
              </a:rPr>
              <a:t>//01</a:t>
            </a:r>
          </a:p>
        </p:txBody>
      </p:sp>
      <p:sp>
        <p:nvSpPr>
          <p:cNvPr name="TextBox 4" id="4"/>
          <p:cNvSpPr txBox="true"/>
          <p:nvPr/>
        </p:nvSpPr>
        <p:spPr>
          <a:xfrm rot="0">
            <a:off x="8629215" y="9800784"/>
            <a:ext cx="914550" cy="613875"/>
          </a:xfrm>
          <a:prstGeom prst="rect">
            <a:avLst/>
          </a:prstGeom>
        </p:spPr>
        <p:txBody>
          <a:bodyPr anchor="t" rtlCol="false" tIns="0" lIns="0" bIns="0" rIns="0">
            <a:spAutoFit/>
          </a:bodyPr>
          <a:lstStyle/>
          <a:p>
            <a:pPr algn="ctr">
              <a:lnSpc>
                <a:spcPts val="2160"/>
              </a:lnSpc>
            </a:pPr>
            <a:r>
              <a:rPr lang="en-US" sz="1800">
                <a:solidFill>
                  <a:srgbClr val="FFFFFF"/>
                </a:solidFill>
                <a:latin typeface="Lato"/>
              </a:rPr>
              <a:t>// ‹#›</a:t>
            </a:r>
          </a:p>
        </p:txBody>
      </p:sp>
      <p:sp>
        <p:nvSpPr>
          <p:cNvPr name="TextBox 5" id="5"/>
          <p:cNvSpPr txBox="true"/>
          <p:nvPr/>
        </p:nvSpPr>
        <p:spPr>
          <a:xfrm rot="0">
            <a:off x="1080683" y="541000"/>
            <a:ext cx="16377150" cy="978675"/>
          </a:xfrm>
          <a:prstGeom prst="rect">
            <a:avLst/>
          </a:prstGeom>
        </p:spPr>
        <p:txBody>
          <a:bodyPr anchor="t" rtlCol="false" tIns="0" lIns="0" bIns="0" rIns="0">
            <a:spAutoFit/>
          </a:bodyPr>
          <a:lstStyle/>
          <a:p>
            <a:pPr algn="l">
              <a:lnSpc>
                <a:spcPts val="4800"/>
              </a:lnSpc>
            </a:pPr>
            <a:r>
              <a:rPr lang="en-US" sz="4000">
                <a:solidFill>
                  <a:srgbClr val="1F1F50"/>
                </a:solidFill>
                <a:latin typeface="Lato Bold"/>
              </a:rPr>
              <a:t>Any Supporting Functional Documents</a:t>
            </a:r>
          </a:p>
        </p:txBody>
      </p:sp>
      <p:sp>
        <p:nvSpPr>
          <p:cNvPr name="TextBox 6" id="6"/>
          <p:cNvSpPr txBox="true"/>
          <p:nvPr/>
        </p:nvSpPr>
        <p:spPr>
          <a:xfrm rot="0">
            <a:off x="1116175" y="2384500"/>
            <a:ext cx="16294350" cy="2105025"/>
          </a:xfrm>
          <a:prstGeom prst="rect">
            <a:avLst/>
          </a:prstGeom>
        </p:spPr>
        <p:txBody>
          <a:bodyPr anchor="t" rtlCol="false" tIns="0" lIns="0" bIns="0" rIns="0">
            <a:spAutoFit/>
          </a:bodyPr>
          <a:lstStyle/>
          <a:p>
            <a:pPr>
              <a:lnSpc>
                <a:spcPts val="3359"/>
              </a:lnSpc>
            </a:pPr>
            <a:r>
              <a:rPr lang="en-US" sz="2799">
                <a:solidFill>
                  <a:srgbClr val="222222"/>
                </a:solidFill>
                <a:latin typeface="Lato"/>
              </a:rPr>
              <a:t>https://m.engineeringnews.co.za/article/dutch-solar-road-proves-successful-moves-on-to-heavy-traffic-road-trial-2018-10-19/rep_id:4433</a:t>
            </a:r>
          </a:p>
          <a:p>
            <a:pPr>
              <a:lnSpc>
                <a:spcPts val="3359"/>
              </a:lnSpc>
            </a:pPr>
          </a:p>
          <a:p>
            <a:pPr algn="l">
              <a:lnSpc>
                <a:spcPts val="3359"/>
              </a:lnSpc>
            </a:pPr>
            <a:r>
              <a:rPr lang="en-US" sz="2799">
                <a:solidFill>
                  <a:srgbClr val="222222"/>
                </a:solidFill>
                <a:latin typeface="Lato"/>
              </a:rPr>
              <a:t>there has already been an example or solar roads in Dutch which is successful i had this idea since my college days.</a:t>
            </a:r>
          </a:p>
        </p:txBody>
      </p:sp>
      <p:pic>
        <p:nvPicPr>
          <p:cNvPr name="Picture 7" id="7"/>
          <p:cNvPicPr>
            <a:picLocks noChangeAspect="true"/>
          </p:cNvPicPr>
          <p:nvPr/>
        </p:nvPicPr>
        <p:blipFill>
          <a:blip r:embed="rId4"/>
          <a:srcRect l="0" t="704" r="0" b="704"/>
          <a:stretch>
            <a:fillRect/>
          </a:stretch>
        </p:blipFill>
        <p:spPr>
          <a:xfrm flipH="false" flipV="false" rot="0">
            <a:off x="15578586" y="9488518"/>
            <a:ext cx="2550544" cy="604928"/>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0" b="6"/>
          <a:stretch>
            <a:fillRect/>
          </a:stretch>
        </p:blipFill>
        <p:spPr>
          <a:xfrm flipH="false" flipV="false" rot="0">
            <a:off x="106250" y="9978400"/>
            <a:ext cx="1893000" cy="219550"/>
          </a:xfrm>
          <a:prstGeom prst="rect">
            <a:avLst/>
          </a:prstGeom>
        </p:spPr>
      </p:pic>
      <p:sp>
        <p:nvSpPr>
          <p:cNvPr name="TextBox 3" id="3"/>
          <p:cNvSpPr txBox="true"/>
          <p:nvPr/>
        </p:nvSpPr>
        <p:spPr>
          <a:xfrm rot="0">
            <a:off x="8768625" y="9882050"/>
            <a:ext cx="750750" cy="224475"/>
          </a:xfrm>
          <a:prstGeom prst="rect">
            <a:avLst/>
          </a:prstGeom>
        </p:spPr>
        <p:txBody>
          <a:bodyPr anchor="t" rtlCol="false" tIns="0" lIns="0" bIns="0" rIns="0">
            <a:spAutoFit/>
          </a:bodyPr>
          <a:lstStyle/>
          <a:p>
            <a:pPr algn="l">
              <a:lnSpc>
                <a:spcPts val="2160"/>
              </a:lnSpc>
            </a:pPr>
            <a:r>
              <a:rPr lang="en-US" sz="1800">
                <a:solidFill>
                  <a:srgbClr val="FFFFFF"/>
                </a:solidFill>
                <a:latin typeface="Lato"/>
              </a:rPr>
              <a:t>//01</a:t>
            </a:r>
          </a:p>
        </p:txBody>
      </p:sp>
      <p:sp>
        <p:nvSpPr>
          <p:cNvPr name="TextBox 4" id="4"/>
          <p:cNvSpPr txBox="true"/>
          <p:nvPr/>
        </p:nvSpPr>
        <p:spPr>
          <a:xfrm rot="0">
            <a:off x="8629215" y="9800784"/>
            <a:ext cx="914550" cy="613875"/>
          </a:xfrm>
          <a:prstGeom prst="rect">
            <a:avLst/>
          </a:prstGeom>
        </p:spPr>
        <p:txBody>
          <a:bodyPr anchor="t" rtlCol="false" tIns="0" lIns="0" bIns="0" rIns="0">
            <a:spAutoFit/>
          </a:bodyPr>
          <a:lstStyle/>
          <a:p>
            <a:pPr algn="ctr">
              <a:lnSpc>
                <a:spcPts val="2160"/>
              </a:lnSpc>
            </a:pPr>
            <a:r>
              <a:rPr lang="en-US" sz="1800">
                <a:solidFill>
                  <a:srgbClr val="FFFFFF"/>
                </a:solidFill>
                <a:latin typeface="Lato"/>
              </a:rPr>
              <a:t>// ‹#›</a:t>
            </a:r>
          </a:p>
        </p:txBody>
      </p:sp>
      <p:sp>
        <p:nvSpPr>
          <p:cNvPr name="TextBox 5" id="5"/>
          <p:cNvSpPr txBox="true"/>
          <p:nvPr/>
        </p:nvSpPr>
        <p:spPr>
          <a:xfrm rot="0">
            <a:off x="1080683" y="541000"/>
            <a:ext cx="16377150" cy="609600"/>
          </a:xfrm>
          <a:prstGeom prst="rect">
            <a:avLst/>
          </a:prstGeom>
        </p:spPr>
        <p:txBody>
          <a:bodyPr anchor="t" rtlCol="false" tIns="0" lIns="0" bIns="0" rIns="0">
            <a:spAutoFit/>
          </a:bodyPr>
          <a:lstStyle/>
          <a:p>
            <a:pPr algn="l">
              <a:lnSpc>
                <a:spcPts val="4800"/>
              </a:lnSpc>
            </a:pPr>
            <a:r>
              <a:rPr lang="en-US" sz="4000">
                <a:solidFill>
                  <a:srgbClr val="222222"/>
                </a:solidFill>
                <a:latin typeface="Lato Bold"/>
              </a:rPr>
              <a:t>Implementation requirements </a:t>
            </a:r>
          </a:p>
        </p:txBody>
      </p:sp>
      <p:sp>
        <p:nvSpPr>
          <p:cNvPr name="TextBox 6" id="6"/>
          <p:cNvSpPr txBox="true"/>
          <p:nvPr/>
        </p:nvSpPr>
        <p:spPr>
          <a:xfrm rot="0">
            <a:off x="1028700" y="2619375"/>
            <a:ext cx="16294350" cy="2943225"/>
          </a:xfrm>
          <a:prstGeom prst="rect">
            <a:avLst/>
          </a:prstGeom>
        </p:spPr>
        <p:txBody>
          <a:bodyPr anchor="t" rtlCol="false" tIns="0" lIns="0" bIns="0" rIns="0">
            <a:spAutoFit/>
          </a:bodyPr>
          <a:lstStyle/>
          <a:p>
            <a:pPr>
              <a:lnSpc>
                <a:spcPts val="3359"/>
              </a:lnSpc>
            </a:pPr>
            <a:r>
              <a:rPr lang="en-US" sz="2799">
                <a:solidFill>
                  <a:srgbClr val="222222"/>
                </a:solidFill>
                <a:latin typeface="Lato"/>
              </a:rPr>
              <a:t>a large-scale implementation of an electric road system can be done by identifying: </a:t>
            </a:r>
          </a:p>
          <a:p>
            <a:pPr>
              <a:lnSpc>
                <a:spcPts val="3359"/>
              </a:lnSpc>
            </a:pPr>
          </a:p>
          <a:p>
            <a:pPr>
              <a:lnSpc>
                <a:spcPts val="3359"/>
              </a:lnSpc>
            </a:pPr>
            <a:r>
              <a:rPr lang="en-US" sz="2799">
                <a:solidFill>
                  <a:srgbClr val="222222"/>
                </a:solidFill>
                <a:latin typeface="Lato"/>
              </a:rPr>
              <a:t>(i) which roads; </a:t>
            </a:r>
          </a:p>
          <a:p>
            <a:pPr>
              <a:lnSpc>
                <a:spcPts val="3359"/>
              </a:lnSpc>
            </a:pPr>
            <a:r>
              <a:rPr lang="en-US" sz="2799">
                <a:solidFill>
                  <a:srgbClr val="222222"/>
                </a:solidFill>
                <a:latin typeface="Lato"/>
              </a:rPr>
              <a:t>(ii) how much of the road network; and </a:t>
            </a:r>
          </a:p>
          <a:p>
            <a:pPr algn="l">
              <a:lnSpc>
                <a:spcPts val="3359"/>
              </a:lnSpc>
            </a:pPr>
            <a:r>
              <a:rPr lang="en-US" sz="2799">
                <a:solidFill>
                  <a:srgbClr val="222222"/>
                </a:solidFill>
                <a:latin typeface="Lato"/>
              </a:rPr>
              <a:t>(iii) which vehicle types are beneficial to electrify based on an analysis of current road traffic volumes, CO2 emissions mitigation potential, and infrastructure investment costs, prioritizing roads with high-traffic loads, how much solar energy can be accumulated and other parameters if any.</a:t>
            </a:r>
          </a:p>
        </p:txBody>
      </p:sp>
      <p:pic>
        <p:nvPicPr>
          <p:cNvPr name="Picture 7" id="7"/>
          <p:cNvPicPr>
            <a:picLocks noChangeAspect="true"/>
          </p:cNvPicPr>
          <p:nvPr/>
        </p:nvPicPr>
        <p:blipFill>
          <a:blip r:embed="rId4"/>
          <a:srcRect l="0" t="704" r="0" b="704"/>
          <a:stretch>
            <a:fillRect/>
          </a:stretch>
        </p:blipFill>
        <p:spPr>
          <a:xfrm flipH="false" flipV="false" rot="0">
            <a:off x="15578586" y="9488518"/>
            <a:ext cx="2550544" cy="604928"/>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0" b="6"/>
          <a:stretch>
            <a:fillRect/>
          </a:stretch>
        </p:blipFill>
        <p:spPr>
          <a:xfrm flipH="false" flipV="false" rot="0">
            <a:off x="106250" y="9978400"/>
            <a:ext cx="1893000" cy="219550"/>
          </a:xfrm>
          <a:prstGeom prst="rect">
            <a:avLst/>
          </a:prstGeom>
        </p:spPr>
      </p:pic>
      <p:sp>
        <p:nvSpPr>
          <p:cNvPr name="TextBox 3" id="3"/>
          <p:cNvSpPr txBox="true"/>
          <p:nvPr/>
        </p:nvSpPr>
        <p:spPr>
          <a:xfrm rot="0">
            <a:off x="8768625" y="9882050"/>
            <a:ext cx="750750" cy="224475"/>
          </a:xfrm>
          <a:prstGeom prst="rect">
            <a:avLst/>
          </a:prstGeom>
        </p:spPr>
        <p:txBody>
          <a:bodyPr anchor="t" rtlCol="false" tIns="0" lIns="0" bIns="0" rIns="0">
            <a:spAutoFit/>
          </a:bodyPr>
          <a:lstStyle/>
          <a:p>
            <a:pPr algn="l">
              <a:lnSpc>
                <a:spcPts val="2160"/>
              </a:lnSpc>
            </a:pPr>
            <a:r>
              <a:rPr lang="en-US" sz="1800">
                <a:solidFill>
                  <a:srgbClr val="FFFFFF"/>
                </a:solidFill>
                <a:latin typeface="Lato"/>
              </a:rPr>
              <a:t>//01</a:t>
            </a:r>
          </a:p>
        </p:txBody>
      </p:sp>
      <p:sp>
        <p:nvSpPr>
          <p:cNvPr name="TextBox 4" id="4"/>
          <p:cNvSpPr txBox="true"/>
          <p:nvPr/>
        </p:nvSpPr>
        <p:spPr>
          <a:xfrm rot="0">
            <a:off x="8629215" y="9800784"/>
            <a:ext cx="914550" cy="613875"/>
          </a:xfrm>
          <a:prstGeom prst="rect">
            <a:avLst/>
          </a:prstGeom>
        </p:spPr>
        <p:txBody>
          <a:bodyPr anchor="t" rtlCol="false" tIns="0" lIns="0" bIns="0" rIns="0">
            <a:spAutoFit/>
          </a:bodyPr>
          <a:lstStyle/>
          <a:p>
            <a:pPr algn="ctr">
              <a:lnSpc>
                <a:spcPts val="2160"/>
              </a:lnSpc>
            </a:pPr>
            <a:r>
              <a:rPr lang="en-US" sz="1800">
                <a:solidFill>
                  <a:srgbClr val="FFFFFF"/>
                </a:solidFill>
                <a:latin typeface="Lato"/>
              </a:rPr>
              <a:t>// ‹#›</a:t>
            </a:r>
          </a:p>
        </p:txBody>
      </p:sp>
      <p:sp>
        <p:nvSpPr>
          <p:cNvPr name="TextBox 5" id="5"/>
          <p:cNvSpPr txBox="true"/>
          <p:nvPr/>
        </p:nvSpPr>
        <p:spPr>
          <a:xfrm rot="0">
            <a:off x="1080683" y="541000"/>
            <a:ext cx="16377150" cy="609600"/>
          </a:xfrm>
          <a:prstGeom prst="rect">
            <a:avLst/>
          </a:prstGeom>
        </p:spPr>
        <p:txBody>
          <a:bodyPr anchor="t" rtlCol="false" tIns="0" lIns="0" bIns="0" rIns="0">
            <a:spAutoFit/>
          </a:bodyPr>
          <a:lstStyle/>
          <a:p>
            <a:pPr algn="l">
              <a:lnSpc>
                <a:spcPts val="4800"/>
              </a:lnSpc>
            </a:pPr>
            <a:r>
              <a:rPr lang="en-US" sz="4000">
                <a:solidFill>
                  <a:srgbClr val="222222"/>
                </a:solidFill>
                <a:latin typeface="Lato Bold"/>
              </a:rPr>
              <a:t>Challenge/Opportunity/Use Cases</a:t>
            </a:r>
          </a:p>
        </p:txBody>
      </p:sp>
      <p:sp>
        <p:nvSpPr>
          <p:cNvPr name="TextBox 6" id="6"/>
          <p:cNvSpPr txBox="true"/>
          <p:nvPr/>
        </p:nvSpPr>
        <p:spPr>
          <a:xfrm rot="0">
            <a:off x="964950" y="1990725"/>
            <a:ext cx="16294350" cy="7134225"/>
          </a:xfrm>
          <a:prstGeom prst="rect">
            <a:avLst/>
          </a:prstGeom>
        </p:spPr>
        <p:txBody>
          <a:bodyPr anchor="t" rtlCol="false" tIns="0" lIns="0" bIns="0" rIns="0">
            <a:spAutoFit/>
          </a:bodyPr>
          <a:lstStyle/>
          <a:p>
            <a:pPr>
              <a:lnSpc>
                <a:spcPts val="3359"/>
              </a:lnSpc>
            </a:pPr>
            <a:r>
              <a:rPr lang="en-US" sz="2799">
                <a:solidFill>
                  <a:srgbClr val="222222"/>
                </a:solidFill>
                <a:latin typeface="Lato"/>
              </a:rPr>
              <a:t>Challenges: </a:t>
            </a:r>
          </a:p>
          <a:p>
            <a:pPr>
              <a:lnSpc>
                <a:spcPts val="3359"/>
              </a:lnSpc>
            </a:pPr>
          </a:p>
          <a:p>
            <a:pPr>
              <a:lnSpc>
                <a:spcPts val="3359"/>
              </a:lnSpc>
            </a:pPr>
            <a:r>
              <a:rPr lang="en-US" sz="2799">
                <a:solidFill>
                  <a:srgbClr val="222222"/>
                </a:solidFill>
                <a:latin typeface="Lato"/>
              </a:rPr>
              <a:t>1. Interoperability which means that an electric road system would have to be able to provide power to any kind of vehicle. Today no standards and system architecture exists for the transfer of power from the grid to the ERS to multiple vehicles. </a:t>
            </a:r>
          </a:p>
          <a:p>
            <a:pPr>
              <a:lnSpc>
                <a:spcPts val="3359"/>
              </a:lnSpc>
            </a:pPr>
            <a:r>
              <a:rPr lang="en-US" sz="2799">
                <a:solidFill>
                  <a:srgbClr val="222222"/>
                </a:solidFill>
                <a:latin typeface="Lato"/>
              </a:rPr>
              <a:t>2. Improvements in the range of electric truck batteries which could quickly make ERS charging redundant</a:t>
            </a:r>
          </a:p>
          <a:p>
            <a:pPr>
              <a:lnSpc>
                <a:spcPts val="3359"/>
              </a:lnSpc>
            </a:pPr>
            <a:r>
              <a:rPr lang="en-US" sz="2799">
                <a:solidFill>
                  <a:srgbClr val="222222"/>
                </a:solidFill>
                <a:latin typeface="Lato"/>
              </a:rPr>
              <a:t>3. Implementing it on a large scale without planning</a:t>
            </a:r>
          </a:p>
          <a:p>
            <a:pPr>
              <a:lnSpc>
                <a:spcPts val="3359"/>
              </a:lnSpc>
            </a:pPr>
            <a:r>
              <a:rPr lang="en-US" sz="2799">
                <a:solidFill>
                  <a:srgbClr val="222222"/>
                </a:solidFill>
                <a:latin typeface="Lato"/>
              </a:rPr>
              <a:t>4. Analysis of number of vehicles and traffic congestion and other implementation parameters.</a:t>
            </a:r>
          </a:p>
          <a:p>
            <a:pPr>
              <a:lnSpc>
                <a:spcPts val="3359"/>
              </a:lnSpc>
            </a:pPr>
            <a:r>
              <a:rPr lang="en-US" sz="2799">
                <a:solidFill>
                  <a:srgbClr val="222222"/>
                </a:solidFill>
                <a:latin typeface="Lato"/>
              </a:rPr>
              <a:t>5. Usage and adoption, technical education and awareness</a:t>
            </a:r>
          </a:p>
          <a:p>
            <a:pPr>
              <a:lnSpc>
                <a:spcPts val="3359"/>
              </a:lnSpc>
            </a:pPr>
            <a:r>
              <a:rPr lang="en-US" sz="2799">
                <a:solidFill>
                  <a:srgbClr val="222222"/>
                </a:solidFill>
                <a:latin typeface="Lato"/>
              </a:rPr>
              <a:t>6. solar/electric energy charging</a:t>
            </a:r>
          </a:p>
          <a:p>
            <a:pPr>
              <a:lnSpc>
                <a:spcPts val="3359"/>
              </a:lnSpc>
            </a:pPr>
            <a:r>
              <a:rPr lang="en-US" sz="2799">
                <a:solidFill>
                  <a:srgbClr val="222222"/>
                </a:solidFill>
                <a:latin typeface="Lato"/>
              </a:rPr>
              <a:t>7. since this idea also supports vehicles just kept on the escalators and the escalators moves to the destination point it can be tried on a small scale if this happens but then it would be a big impact on the vehicle manufacturing industries and drivers loosing jobs, nevertheless it could be tried on a small scae lanes or where people can move without vehicles like a short distance roads.</a:t>
            </a:r>
          </a:p>
          <a:p>
            <a:pPr algn="l">
              <a:lnSpc>
                <a:spcPts val="3359"/>
              </a:lnSpc>
            </a:pPr>
            <a:r>
              <a:rPr lang="en-US" sz="2799">
                <a:solidFill>
                  <a:srgbClr val="222222"/>
                </a:solidFill>
                <a:latin typeface="Lato"/>
              </a:rPr>
              <a:t>8. Static or plug-in charging systems which is the only system with established global standards and proven technology. Plug-in charging stations are quickly growing in numbers</a:t>
            </a:r>
          </a:p>
        </p:txBody>
      </p:sp>
      <p:pic>
        <p:nvPicPr>
          <p:cNvPr name="Picture 7" id="7"/>
          <p:cNvPicPr>
            <a:picLocks noChangeAspect="true"/>
          </p:cNvPicPr>
          <p:nvPr/>
        </p:nvPicPr>
        <p:blipFill>
          <a:blip r:embed="rId4"/>
          <a:srcRect l="0" t="704" r="0" b="704"/>
          <a:stretch>
            <a:fillRect/>
          </a:stretch>
        </p:blipFill>
        <p:spPr>
          <a:xfrm flipH="false" flipV="false" rot="0">
            <a:off x="15578586" y="9488518"/>
            <a:ext cx="2550544" cy="60492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DAFhkucTXJo</dc:identifier>
  <dcterms:modified xsi:type="dcterms:W3CDTF">2011-08-01T06:04:30Z</dcterms:modified>
  <cp:revision>1</cp:revision>
  <dc:title>PLEDGE_TO_PROGRES_Microsoft_Sustainability (1).pptx</dc:title>
</cp:coreProperties>
</file>